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AU"/>
    </a:defPPr>
    <a:lvl1pPr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5pPr>
    <a:lvl6pPr marL="2286000" algn="l" defTabSz="914400" rtl="0" eaLnBrk="1" latinLnBrk="0" hangingPunct="1">
      <a:defRPr sz="2400" kern="1200">
        <a:solidFill>
          <a:schemeClr val="tx1"/>
        </a:solidFill>
        <a:latin typeface="Arial" charset="0"/>
        <a:ea typeface="ＭＳ Ｐゴシック" pitchFamily="-32" charset="-128"/>
        <a:cs typeface="+mn-cs"/>
      </a:defRPr>
    </a:lvl6pPr>
    <a:lvl7pPr marL="2743200" algn="l" defTabSz="914400" rtl="0" eaLnBrk="1" latinLnBrk="0" hangingPunct="1">
      <a:defRPr sz="2400" kern="1200">
        <a:solidFill>
          <a:schemeClr val="tx1"/>
        </a:solidFill>
        <a:latin typeface="Arial" charset="0"/>
        <a:ea typeface="ＭＳ Ｐゴシック" pitchFamily="-32" charset="-128"/>
        <a:cs typeface="+mn-cs"/>
      </a:defRPr>
    </a:lvl7pPr>
    <a:lvl8pPr marL="3200400" algn="l" defTabSz="914400" rtl="0" eaLnBrk="1" latinLnBrk="0" hangingPunct="1">
      <a:defRPr sz="2400" kern="1200">
        <a:solidFill>
          <a:schemeClr val="tx1"/>
        </a:solidFill>
        <a:latin typeface="Arial" charset="0"/>
        <a:ea typeface="ＭＳ Ｐゴシック" pitchFamily="-32" charset="-128"/>
        <a:cs typeface="+mn-cs"/>
      </a:defRPr>
    </a:lvl8pPr>
    <a:lvl9pPr marL="3657600" algn="l" defTabSz="914400" rtl="0" eaLnBrk="1" latinLnBrk="0" hangingPunct="1">
      <a:defRPr sz="2400" kern="1200">
        <a:solidFill>
          <a:schemeClr val="tx1"/>
        </a:solidFill>
        <a:latin typeface="Arial" charset="0"/>
        <a:ea typeface="ＭＳ Ｐゴシック" pitchFamily="-3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66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98" autoAdjust="0"/>
  </p:normalViewPr>
  <p:slideViewPr>
    <p:cSldViewPr>
      <p:cViewPr varScale="1">
        <p:scale>
          <a:sx n="74" d="100"/>
          <a:sy n="74" d="100"/>
        </p:scale>
        <p:origin x="-10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AFD05ADA-F591-43E9-89AE-C2471D5FEB4B}" type="slidenum">
              <a:rPr lang="en-AU"/>
              <a:pPr/>
              <a:t>‹#›</a:t>
            </a:fld>
            <a:endParaRPr lang="en-AU"/>
          </a:p>
        </p:txBody>
      </p:sp>
    </p:spTree>
    <p:extLst>
      <p:ext uri="{BB962C8B-B14F-4D97-AF65-F5344CB8AC3E}">
        <p14:creationId xmlns:p14="http://schemas.microsoft.com/office/powerpoint/2010/main" val="37953315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3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3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3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3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3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497900-38C0-437A-9072-D1543E29A629}" type="slidenum">
              <a:rPr lang="en-AU"/>
              <a:pPr/>
              <a:t>1</a:t>
            </a:fld>
            <a:endParaRPr lang="en-AU"/>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Information – attitudes to native title, which staff are approachable and open, what has worked in previous negotiations, things to watch for (wedging group from there legal advisors).</a:t>
            </a:r>
          </a:p>
          <a:p>
            <a:pPr marL="228600" indent="-228600">
              <a:buAutoNum type="arabicPeriod"/>
            </a:pPr>
            <a:r>
              <a:rPr lang="en-US" dirty="0" smtClean="0"/>
              <a:t>Information sharing useful for all. NTSCORP has a lot on</a:t>
            </a:r>
            <a:r>
              <a:rPr lang="en-US" baseline="0" dirty="0" smtClean="0"/>
              <a:t> disseminating information on agreements and successfully facilitating large-scale meetings esp. </a:t>
            </a:r>
            <a:r>
              <a:rPr lang="en-US" baseline="0" dirty="0" err="1" smtClean="0"/>
              <a:t>authorisation</a:t>
            </a:r>
            <a:r>
              <a:rPr lang="en-US" baseline="0" dirty="0" smtClean="0"/>
              <a:t>. Also information dissemination in large-scale claims, dealing with non-native title issues which encroach like mob politics and sovereignty discussions, working on a limited budget. Other rep bodies have more experience on agreements </a:t>
            </a:r>
            <a:r>
              <a:rPr lang="en-US" baseline="0" dirty="0" smtClean="0"/>
              <a:t>(SANTS 11-12 69 future act agreements concluded; QSNTS 12-13 4 agreements; NTSV 12-13 41 agreements), </a:t>
            </a:r>
            <a:r>
              <a:rPr lang="en-US" baseline="0" dirty="0" smtClean="0"/>
              <a:t>Uranium advice, CSG advice etc. Good for rep bodies who have not been active in the future acts but are looking to be more so.</a:t>
            </a:r>
          </a:p>
          <a:p>
            <a:pPr marL="228600" indent="-228600">
              <a:buAutoNum type="arabicPeriod"/>
            </a:pPr>
            <a:r>
              <a:rPr lang="en-US" baseline="0" dirty="0" smtClean="0"/>
              <a:t>Although we get expert advice on parameters and what should be in an agreement, it is good to have current examples to best advise claim groups. Looking at trends and innovations</a:t>
            </a:r>
          </a:p>
          <a:p>
            <a:pPr marL="228600" indent="-228600">
              <a:buAutoNum type="arabicPeriod"/>
            </a:pPr>
            <a:r>
              <a:rPr lang="en-US" baseline="0" dirty="0" smtClean="0"/>
              <a:t>Not just pooling funds, but discussing what the effect of actions might be, so </a:t>
            </a:r>
            <a:r>
              <a:rPr lang="en-US" baseline="0" dirty="0" err="1" smtClean="0"/>
              <a:t>indivual</a:t>
            </a:r>
            <a:r>
              <a:rPr lang="en-US" baseline="0" dirty="0" smtClean="0"/>
              <a:t> NTRB does not take an action which might impact another NTRB or the general situation negatively. Test cases things like injunctions for compliance failures and NIGF cases – need to work collaboratively to identify the best negotiation to run a case on etc.</a:t>
            </a: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10</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Agenda is important – this thing could easily turn into a gab-fest.</a:t>
            </a:r>
            <a:r>
              <a:rPr lang="en-US" baseline="0" dirty="0" smtClean="0"/>
              <a:t> Want to have clearly defined discussions which move to specific outcomes.</a:t>
            </a:r>
          </a:p>
          <a:p>
            <a:pPr marL="228600" indent="-228600">
              <a:buAutoNum type="arabicPeriod"/>
            </a:pPr>
            <a:r>
              <a:rPr lang="en-US" baseline="0" dirty="0" smtClean="0"/>
              <a:t>Financial officer important – discuss ways of recouping costs and recording costs to be recouped.</a:t>
            </a: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11</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Add detail on number of tenements if questioned or required to justify.</a:t>
            </a: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12</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B6D221-0962-4BA5-940C-90A60BE674F8}" type="slidenum">
              <a:rPr lang="en-AU"/>
              <a:pPr/>
              <a:t>2</a:t>
            </a:fld>
            <a:endParaRPr lang="en-AU"/>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r>
              <a:rPr lang="en-US" dirty="0" smtClean="0"/>
              <a:t>Structure – explain why I think it is needed,</a:t>
            </a:r>
            <a:r>
              <a:rPr lang="en-US" baseline="0" dirty="0" smtClean="0"/>
              <a:t> and </a:t>
            </a:r>
            <a:r>
              <a:rPr lang="en-US" baseline="0" dirty="0" err="1" smtClean="0"/>
              <a:t>analyse</a:t>
            </a:r>
            <a:r>
              <a:rPr lang="en-US" baseline="0" dirty="0" smtClean="0"/>
              <a:t> that too see what it would be designed to do and then how it would work to do </a:t>
            </a:r>
            <a:r>
              <a:rPr lang="en-US" baseline="0" dirty="0" smtClean="0"/>
              <a:t>that. Keep it short – purpose is to justify why something like this is needed, then put my basic proposal and hopefully have some discussion about whether it would be worth implementing. If that discussion happens, then great, people involved can take the idea and maybe we can move forward with it – if not, then I won’t have taken up too much of your time!</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Based</a:t>
            </a:r>
            <a:r>
              <a:rPr lang="en-US" baseline="0" dirty="0" smtClean="0"/>
              <a:t> on my experience, media reports etc. </a:t>
            </a:r>
            <a:r>
              <a:rPr lang="en-US" baseline="0" dirty="0" smtClean="0"/>
              <a:t>[If MP and RJ agree then note that too]</a:t>
            </a:r>
            <a:endParaRPr lang="en-US" baseline="0" dirty="0" smtClean="0"/>
          </a:p>
          <a:p>
            <a:pPr marL="228600" indent="-228600">
              <a:buAutoNum type="arabicPeriod"/>
            </a:pPr>
            <a:r>
              <a:rPr lang="en-US" baseline="0" dirty="0" smtClean="0"/>
              <a:t>SE means NSW, Vic and </a:t>
            </a:r>
            <a:r>
              <a:rPr lang="en-US" baseline="0" dirty="0" err="1" smtClean="0"/>
              <a:t>Sthn</a:t>
            </a:r>
            <a:r>
              <a:rPr lang="en-US" baseline="0" dirty="0" smtClean="0"/>
              <a:t> </a:t>
            </a:r>
            <a:r>
              <a:rPr lang="en-US" baseline="0" dirty="0" err="1" smtClean="0"/>
              <a:t>Qld</a:t>
            </a:r>
            <a:r>
              <a:rPr lang="en-US" baseline="0" dirty="0" smtClean="0"/>
              <a:t> and SA</a:t>
            </a:r>
          </a:p>
          <a:p>
            <a:pPr marL="228600" indent="-228600">
              <a:buAutoNum type="arabicPeriod"/>
            </a:pPr>
            <a:r>
              <a:rPr lang="en-US" baseline="0" dirty="0" smtClean="0"/>
              <a:t>Discussion why </a:t>
            </a:r>
            <a:r>
              <a:rPr lang="en-US" baseline="0" dirty="0" smtClean="0"/>
              <a:t>confidential – allegedly to protect commercial interests of both parties, but I suggest the real motivation is to avoid outside criticism of the agreement reached, and to put it on the record if the agreement is not implemented properly. </a:t>
            </a:r>
            <a:endParaRPr lang="en-US" baseline="0" dirty="0" smtClean="0"/>
          </a:p>
          <a:p>
            <a:pPr marL="228600" indent="-228600">
              <a:buAutoNum type="arabicPeriod"/>
            </a:pPr>
            <a:r>
              <a:rPr lang="en-US" baseline="0" dirty="0" smtClean="0"/>
              <a:t>Register of agreements proposal 2010 AG’s Discussion Paper</a:t>
            </a:r>
          </a:p>
          <a:p>
            <a:pPr marL="228600" indent="-228600">
              <a:buAutoNum type="arabicPeriod"/>
            </a:pPr>
            <a:r>
              <a:rPr lang="en-US" baseline="0" dirty="0" smtClean="0"/>
              <a:t>Note most of those strongest agreements were not made under the NTA – but we don’t have that option in the SE, at least not in NSW, so it is not really relevant to this discussion, and anyway, I can’t accept that excuse – we have to make the NTA work.</a:t>
            </a: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3</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‘Good’ </a:t>
            </a:r>
          </a:p>
          <a:p>
            <a:pPr marL="228600" indent="-228600">
              <a:buAutoNum type="arabicPeriod"/>
            </a:pPr>
            <a:r>
              <a:rPr lang="en-US" dirty="0" smtClean="0"/>
              <a:t>Expand point 1 from previous slide</a:t>
            </a:r>
          </a:p>
          <a:p>
            <a:pPr marL="228600" indent="-228600">
              <a:buAutoNum type="arabicPeriod"/>
            </a:pPr>
            <a:r>
              <a:rPr lang="en-US" dirty="0" smtClean="0"/>
              <a:t>Provisions of the agreement are what was measured and compared</a:t>
            </a:r>
            <a:r>
              <a:rPr lang="en-US" baseline="0" dirty="0" smtClean="0"/>
              <a:t> in </a:t>
            </a:r>
            <a:r>
              <a:rPr lang="en-US" baseline="0" dirty="0" err="1" smtClean="0"/>
              <a:t>O’Fairceallagh</a:t>
            </a:r>
            <a:r>
              <a:rPr lang="en-US" baseline="0" dirty="0" smtClean="0"/>
              <a:t> analysis and could be done likewise through agreements register.</a:t>
            </a: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4</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5</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Minister</a:t>
            </a:r>
            <a:r>
              <a:rPr lang="en-US" baseline="0" dirty="0" smtClean="0"/>
              <a:t> </a:t>
            </a:r>
            <a:r>
              <a:rPr lang="en-US" baseline="0" dirty="0" smtClean="0"/>
              <a:t>Scullion spoke about mining negotiations he said’ the money is going to come’. Well in the SE that just is not the fait accompli that he claims it is.</a:t>
            </a: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6</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First issue has a cascading effect – as you</a:t>
            </a:r>
            <a:r>
              <a:rPr lang="en-US" baseline="0" dirty="0" smtClean="0"/>
              <a:t> reach a good agreement you have the funds to improve the next negotiations and so on and so on. NTRBs have less funding, and reliance is on the miner to fund the process, which can create vulnerability to hold negotiation positions. In NSW at least, miners are proving reluctant to fully fund the negotiation process. I note Minister Scullion talked on Monday about making sure native title groups are properly informed in native title negotiations. To the extent that his comments weren’t simply a populist attack on NTRB lawyers, I agree. But if someone like Minister Scullion is saying that more expertise is needed on our side of the table, he is in a position to do something about it – make sure TOs ARE funded to get that advice.</a:t>
            </a:r>
          </a:p>
          <a:p>
            <a:pPr marL="228600" indent="-228600">
              <a:buAutoNum type="arabicPeriod"/>
            </a:pPr>
            <a:r>
              <a:rPr lang="en-US" baseline="0" dirty="0" smtClean="0"/>
              <a:t>Second issue – political presence an mean alternative mechanisms can be reached to overcome the problems in the RTN process. Ability to use media to put pressure on companies – </a:t>
            </a:r>
            <a:r>
              <a:rPr lang="en-US" baseline="0" dirty="0" err="1" smtClean="0"/>
              <a:t>sherholder</a:t>
            </a:r>
            <a:r>
              <a:rPr lang="en-US" baseline="0" dirty="0" smtClean="0"/>
              <a:t> and financial institution concern. Brief mention of the LALC and CH issues in NSW particularly.</a:t>
            </a:r>
          </a:p>
          <a:p>
            <a:pPr marL="228600" indent="-228600">
              <a:buAutoNum type="arabicPeriod"/>
            </a:pPr>
            <a:r>
              <a:rPr lang="en-US" baseline="0" dirty="0" smtClean="0"/>
              <a:t>Industry attitude – agreement-making is posited as simple legal compliance, not a mandatory requirement of business. Not viewed in the prism of CSR and </a:t>
            </a:r>
            <a:r>
              <a:rPr lang="en-US" baseline="0" dirty="0" err="1" smtClean="0"/>
              <a:t>SLtO</a:t>
            </a:r>
            <a:r>
              <a:rPr lang="en-US" baseline="0" dirty="0" smtClean="0"/>
              <a:t>. Most obvious with the companies who only deal in NSW, but also companies who deal interstate. For e.g. we have a major resource company operating in NSW, who have a big presence both nationally and internationally in the CSR space and particularly put themselves forward and are considered as leaders in the Aboriginal agreement-making field, but in NSW they have avoided triggering the RTN process, even to the extent of modifying their mine plans.</a:t>
            </a:r>
          </a:p>
          <a:p>
            <a:pPr marL="228600" indent="-228600">
              <a:buAutoNum type="arabicPeriod"/>
            </a:pPr>
            <a:r>
              <a:rPr lang="en-US" baseline="0" dirty="0" smtClean="0"/>
              <a:t>Not a lot of experience in State involvement in the RTN process, but we have to expend a lot of energy getting RTN triggers and trying to have future acts </a:t>
            </a:r>
            <a:r>
              <a:rPr lang="en-US" baseline="0" dirty="0" err="1" smtClean="0"/>
              <a:t>recognised</a:t>
            </a:r>
            <a:r>
              <a:rPr lang="en-US" baseline="0" dirty="0" smtClean="0"/>
              <a:t> as such – removes our ability to spend resources on negotiations, and also generates an additional adversarial nature (company dragged kicking and screaming to the table) and increases time pressure as later commencement of the RTN. Also note poor integration of State planning and native title laws. Also note now way around this – brief mention of problems with getting injunctive relief.</a:t>
            </a:r>
          </a:p>
          <a:p>
            <a:pPr marL="228600" indent="-228600">
              <a:buAutoNum type="arabicPeriod"/>
            </a:pPr>
            <a:r>
              <a:rPr lang="en-US" baseline="0" dirty="0" smtClean="0"/>
              <a:t>I take it as established fact that the RTN if flawed – don’t need to go into the reasons here. I believe that, in the south-east it is more difficult to successfully engage in the RTN process, because it is more difficult to get standing (connection and continuity) issues, which means new polygon claims may have to go on which exacerbates time pressure issues, creates split groups etc., also emergence of new claims and failures of a history of </a:t>
            </a:r>
            <a:r>
              <a:rPr lang="en-US" baseline="0" dirty="0" err="1" smtClean="0"/>
              <a:t>determiend</a:t>
            </a:r>
            <a:r>
              <a:rPr lang="en-US" baseline="0" dirty="0" smtClean="0"/>
              <a:t> claims affects both governmental and industry attitudes.</a:t>
            </a:r>
          </a:p>
          <a:p>
            <a:pPr marL="228600" indent="-228600">
              <a:buAutoNum type="arabicPeriod"/>
            </a:pPr>
            <a:r>
              <a:rPr lang="en-US" baseline="0" dirty="0" smtClean="0"/>
              <a:t>Final point which ties all this together – is there a ‘settled south’ mindset on the part of govt. and industry? We have had miners say ‘ but what you are talking about is in agreements in the Kimberley and NT, we are talking about an Eastern seaboard native title agreements – you need to re-set your expectations’. Reprehensible attitude – a native title holder is a native title holder is a native title holder. But the fact is the NTA arguably perpetuates this mindset.</a:t>
            </a: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7</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We means rep bodies as representatives of claim groups in negotiations.</a:t>
            </a:r>
          </a:p>
          <a:p>
            <a:pPr marL="228600" indent="-228600">
              <a:buAutoNum type="arabicPeriod"/>
            </a:pPr>
            <a:r>
              <a:rPr lang="en-US" dirty="0" err="1" smtClean="0"/>
              <a:t>Focussing</a:t>
            </a:r>
            <a:r>
              <a:rPr lang="en-US" dirty="0" smtClean="0"/>
              <a:t> on practical</a:t>
            </a:r>
            <a:r>
              <a:rPr lang="en-US" baseline="0" dirty="0" smtClean="0"/>
              <a:t> level instead of policy – we don’t need another think tank and the problems with the RTN process generally have been well-documented already.</a:t>
            </a: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8</a:t>
            </a:fld>
            <a:endParaRPr lang="en-AU"/>
          </a:p>
        </p:txBody>
      </p:sp>
    </p:spTree>
    <p:extLst>
      <p:ext uri="{BB962C8B-B14F-4D97-AF65-F5344CB8AC3E}">
        <p14:creationId xmlns:p14="http://schemas.microsoft.com/office/powerpoint/2010/main" val="32571599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Influence</a:t>
            </a:r>
            <a:r>
              <a:rPr lang="en-US" baseline="0" dirty="0" smtClean="0"/>
              <a:t> at both a collective (industry level) and an individual (specific company) level. Try and get the attitude of companies to change and get agreements to be not just a tick-the-box but a legitimate expectation of businesses operating in the resource sector in the south-east.</a:t>
            </a:r>
          </a:p>
          <a:p>
            <a:pPr marL="228600" indent="-228600">
              <a:buAutoNum type="arabicPeriod"/>
            </a:pPr>
            <a:r>
              <a:rPr lang="en-US" baseline="0" dirty="0" smtClean="0"/>
              <a:t>Media statements could focus on policy change, promote good stories and shine a light on bad examples.</a:t>
            </a:r>
          </a:p>
          <a:p>
            <a:pPr marL="228600" indent="-228600">
              <a:buAutoNum type="arabicPeriod"/>
            </a:pPr>
            <a:endParaRPr lang="en-AU" dirty="0"/>
          </a:p>
        </p:txBody>
      </p:sp>
      <p:sp>
        <p:nvSpPr>
          <p:cNvPr id="4" name="Slide Number Placeholder 3"/>
          <p:cNvSpPr>
            <a:spLocks noGrp="1"/>
          </p:cNvSpPr>
          <p:nvPr>
            <p:ph type="sldNum" sz="quarter" idx="10"/>
          </p:nvPr>
        </p:nvSpPr>
        <p:spPr/>
        <p:txBody>
          <a:bodyPr/>
          <a:lstStyle/>
          <a:p>
            <a:fld id="{AFD05ADA-F591-43E9-89AE-C2471D5FEB4B}" type="slidenum">
              <a:rPr lang="en-AU" smtClean="0"/>
              <a:pPr/>
              <a:t>9</a:t>
            </a:fld>
            <a:endParaRPr lang="en-AU"/>
          </a:p>
        </p:txBody>
      </p:sp>
    </p:spTree>
    <p:extLst>
      <p:ext uri="{BB962C8B-B14F-4D97-AF65-F5344CB8AC3E}">
        <p14:creationId xmlns:p14="http://schemas.microsoft.com/office/powerpoint/2010/main" val="3257159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extLst>
      <p:ext uri="{BB962C8B-B14F-4D97-AF65-F5344CB8AC3E}">
        <p14:creationId xmlns:p14="http://schemas.microsoft.com/office/powerpoint/2010/main" val="2186283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257646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0"/>
            <a:ext cx="2133600" cy="480060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04800" y="1524000"/>
            <a:ext cx="624840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400602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12444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58775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304800" y="2590800"/>
            <a:ext cx="41910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2590800"/>
            <a:ext cx="4191000" cy="3733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4548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16014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4065501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5043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62316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0852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8" descr="background_v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304800" y="1524000"/>
            <a:ext cx="85344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AU" smtClean="0"/>
          </a:p>
        </p:txBody>
      </p:sp>
      <p:sp>
        <p:nvSpPr>
          <p:cNvPr id="1027" name="Rectangle 3"/>
          <p:cNvSpPr>
            <a:spLocks noGrp="1" noChangeArrowheads="1"/>
          </p:cNvSpPr>
          <p:nvPr>
            <p:ph type="body" idx="1"/>
          </p:nvPr>
        </p:nvSpPr>
        <p:spPr bwMode="auto">
          <a:xfrm>
            <a:off x="304800" y="2590800"/>
            <a:ext cx="8534400"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sp>
        <p:nvSpPr>
          <p:cNvPr id="1034" name="Line 10"/>
          <p:cNvSpPr>
            <a:spLocks noChangeShapeType="1"/>
          </p:cNvSpPr>
          <p:nvPr/>
        </p:nvSpPr>
        <p:spPr bwMode="auto">
          <a:xfrm>
            <a:off x="457200" y="1371600"/>
            <a:ext cx="8153400" cy="0"/>
          </a:xfrm>
          <a:prstGeom prst="line">
            <a:avLst/>
          </a:prstGeom>
          <a:noFill/>
          <a:ln w="12700">
            <a:solidFill>
              <a:srgbClr val="B66611"/>
            </a:solidFill>
            <a:prstDash val="sysDot"/>
            <a:round/>
            <a:headEnd/>
            <a:tailEnd/>
          </a:ln>
          <a:extLst>
            <a:ext uri="{909E8E84-426E-40DD-AFC4-6F175D3DCCD1}">
              <a14:hiddenFill xmlns:a14="http://schemas.microsoft.com/office/drawing/2010/main">
                <a:noFill/>
              </a14:hiddenFill>
            </a:ext>
          </a:extLst>
        </p:spPr>
        <p:txBody>
          <a:bodyPr wrap="none" anchor="ctr"/>
          <a:lstStyle/>
          <a:p>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000">
          <a:solidFill>
            <a:srgbClr val="B66611"/>
          </a:solidFill>
          <a:latin typeface="+mj-lt"/>
          <a:ea typeface="+mj-ea"/>
          <a:cs typeface="+mj-cs"/>
        </a:defRPr>
      </a:lvl1pPr>
      <a:lvl2pPr algn="l" rtl="0" eaLnBrk="1" fontAlgn="base" hangingPunct="1">
        <a:spcBef>
          <a:spcPct val="0"/>
        </a:spcBef>
        <a:spcAft>
          <a:spcPct val="0"/>
        </a:spcAft>
        <a:defRPr sz="4000">
          <a:solidFill>
            <a:srgbClr val="B66611"/>
          </a:solidFill>
          <a:latin typeface="Arial" charset="0"/>
          <a:ea typeface="ＭＳ Ｐゴシック" pitchFamily="-32" charset="-128"/>
        </a:defRPr>
      </a:lvl2pPr>
      <a:lvl3pPr algn="l" rtl="0" eaLnBrk="1" fontAlgn="base" hangingPunct="1">
        <a:spcBef>
          <a:spcPct val="0"/>
        </a:spcBef>
        <a:spcAft>
          <a:spcPct val="0"/>
        </a:spcAft>
        <a:defRPr sz="4000">
          <a:solidFill>
            <a:srgbClr val="B66611"/>
          </a:solidFill>
          <a:latin typeface="Arial" charset="0"/>
          <a:ea typeface="ＭＳ Ｐゴシック" pitchFamily="-32" charset="-128"/>
        </a:defRPr>
      </a:lvl3pPr>
      <a:lvl4pPr algn="l" rtl="0" eaLnBrk="1" fontAlgn="base" hangingPunct="1">
        <a:spcBef>
          <a:spcPct val="0"/>
        </a:spcBef>
        <a:spcAft>
          <a:spcPct val="0"/>
        </a:spcAft>
        <a:defRPr sz="4000">
          <a:solidFill>
            <a:srgbClr val="B66611"/>
          </a:solidFill>
          <a:latin typeface="Arial" charset="0"/>
          <a:ea typeface="ＭＳ Ｐゴシック" pitchFamily="-32" charset="-128"/>
        </a:defRPr>
      </a:lvl4pPr>
      <a:lvl5pPr algn="l" rtl="0" eaLnBrk="1" fontAlgn="base" hangingPunct="1">
        <a:spcBef>
          <a:spcPct val="0"/>
        </a:spcBef>
        <a:spcAft>
          <a:spcPct val="0"/>
        </a:spcAft>
        <a:defRPr sz="4000">
          <a:solidFill>
            <a:srgbClr val="B66611"/>
          </a:solidFill>
          <a:latin typeface="Arial" charset="0"/>
          <a:ea typeface="ＭＳ Ｐゴシック" pitchFamily="-32" charset="-128"/>
        </a:defRPr>
      </a:lvl5pPr>
      <a:lvl6pPr marL="457200" algn="l" rtl="0" eaLnBrk="1" fontAlgn="base" hangingPunct="1">
        <a:spcBef>
          <a:spcPct val="0"/>
        </a:spcBef>
        <a:spcAft>
          <a:spcPct val="0"/>
        </a:spcAft>
        <a:defRPr sz="4000">
          <a:solidFill>
            <a:srgbClr val="B66611"/>
          </a:solidFill>
          <a:latin typeface="Arial" charset="0"/>
          <a:ea typeface="ＭＳ Ｐゴシック" pitchFamily="-32" charset="-128"/>
        </a:defRPr>
      </a:lvl6pPr>
      <a:lvl7pPr marL="914400" algn="l" rtl="0" eaLnBrk="1" fontAlgn="base" hangingPunct="1">
        <a:spcBef>
          <a:spcPct val="0"/>
        </a:spcBef>
        <a:spcAft>
          <a:spcPct val="0"/>
        </a:spcAft>
        <a:defRPr sz="4000">
          <a:solidFill>
            <a:srgbClr val="B66611"/>
          </a:solidFill>
          <a:latin typeface="Arial" charset="0"/>
          <a:ea typeface="ＭＳ Ｐゴシック" pitchFamily="-32" charset="-128"/>
        </a:defRPr>
      </a:lvl7pPr>
      <a:lvl8pPr marL="1371600" algn="l" rtl="0" eaLnBrk="1" fontAlgn="base" hangingPunct="1">
        <a:spcBef>
          <a:spcPct val="0"/>
        </a:spcBef>
        <a:spcAft>
          <a:spcPct val="0"/>
        </a:spcAft>
        <a:defRPr sz="4000">
          <a:solidFill>
            <a:srgbClr val="B66611"/>
          </a:solidFill>
          <a:latin typeface="Arial" charset="0"/>
          <a:ea typeface="ＭＳ Ｐゴシック" pitchFamily="-32" charset="-128"/>
        </a:defRPr>
      </a:lvl8pPr>
      <a:lvl9pPr marL="1828800" algn="l" rtl="0" eaLnBrk="1" fontAlgn="base" hangingPunct="1">
        <a:spcBef>
          <a:spcPct val="0"/>
        </a:spcBef>
        <a:spcAft>
          <a:spcPct val="0"/>
        </a:spcAft>
        <a:defRPr sz="4000">
          <a:solidFill>
            <a:srgbClr val="B66611"/>
          </a:solidFill>
          <a:latin typeface="Arial" charset="0"/>
          <a:ea typeface="ＭＳ Ｐゴシック" pitchFamily="-32" charset="-128"/>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ea typeface="+mn-ea"/>
        </a:defRPr>
      </a:lvl2pPr>
      <a:lvl3pPr marL="1143000" indent="-228600" algn="l" rtl="0" eaLnBrk="1" fontAlgn="base" hangingPunct="1">
        <a:spcBef>
          <a:spcPct val="20000"/>
        </a:spcBef>
        <a:spcAft>
          <a:spcPct val="0"/>
        </a:spcAft>
        <a:buChar char="•"/>
        <a:defRPr sz="20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053" name="Text Box 5"/>
          <p:cNvSpPr txBox="1">
            <a:spLocks noChangeArrowheads="1"/>
          </p:cNvSpPr>
          <p:nvPr/>
        </p:nvSpPr>
        <p:spPr bwMode="auto">
          <a:xfrm>
            <a:off x="533400" y="4005064"/>
            <a:ext cx="7696200" cy="230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spcBef>
                <a:spcPts val="0"/>
              </a:spcBef>
            </a:pPr>
            <a:r>
              <a:rPr lang="en-US" sz="3600" dirty="0">
                <a:solidFill>
                  <a:schemeClr val="bg1"/>
                </a:solidFill>
              </a:rPr>
              <a:t>SENTMENA</a:t>
            </a:r>
            <a:r>
              <a:rPr lang="en-US" sz="3600" dirty="0" smtClean="0">
                <a:solidFill>
                  <a:schemeClr val="bg1"/>
                </a:solidFill>
              </a:rPr>
              <a:t>:</a:t>
            </a:r>
          </a:p>
          <a:p>
            <a:pPr algn="ctr">
              <a:spcBef>
                <a:spcPts val="0"/>
              </a:spcBef>
            </a:pPr>
            <a:r>
              <a:rPr lang="en-US" sz="3600" dirty="0" smtClean="0">
                <a:solidFill>
                  <a:schemeClr val="bg1"/>
                </a:solidFill>
              </a:rPr>
              <a:t> </a:t>
            </a:r>
            <a:r>
              <a:rPr lang="en-US" sz="3600" dirty="0">
                <a:solidFill>
                  <a:schemeClr val="bg1"/>
                </a:solidFill>
              </a:rPr>
              <a:t>A Proposal </a:t>
            </a:r>
            <a:r>
              <a:rPr lang="en-US" sz="3600" dirty="0" smtClean="0">
                <a:solidFill>
                  <a:schemeClr val="bg1"/>
                </a:solidFill>
              </a:rPr>
              <a:t>for Improving </a:t>
            </a:r>
            <a:r>
              <a:rPr lang="en-US" sz="3600" dirty="0">
                <a:solidFill>
                  <a:schemeClr val="bg1"/>
                </a:solidFill>
              </a:rPr>
              <a:t>Outcomes </a:t>
            </a:r>
            <a:r>
              <a:rPr lang="en-US" sz="3600" dirty="0" smtClean="0">
                <a:solidFill>
                  <a:schemeClr val="bg1"/>
                </a:solidFill>
              </a:rPr>
              <a:t>from the </a:t>
            </a:r>
            <a:r>
              <a:rPr lang="en-US" sz="3600" dirty="0">
                <a:solidFill>
                  <a:schemeClr val="bg1"/>
                </a:solidFill>
              </a:rPr>
              <a:t>RTN Process in </a:t>
            </a:r>
            <a:r>
              <a:rPr lang="en-US" sz="3600" dirty="0" smtClean="0">
                <a:solidFill>
                  <a:schemeClr val="bg1"/>
                </a:solidFill>
              </a:rPr>
              <a:t>the </a:t>
            </a:r>
          </a:p>
          <a:p>
            <a:pPr algn="ctr">
              <a:spcBef>
                <a:spcPts val="0"/>
              </a:spcBef>
            </a:pPr>
            <a:r>
              <a:rPr lang="en-US" sz="3600" dirty="0" smtClean="0">
                <a:solidFill>
                  <a:schemeClr val="bg1"/>
                </a:solidFill>
              </a:rPr>
              <a:t>South-East</a:t>
            </a:r>
            <a:endParaRPr lang="en-US" sz="3600" dirty="0">
              <a:solidFill>
                <a:schemeClr val="bg1"/>
              </a:solidFill>
            </a:endParaRPr>
          </a:p>
        </p:txBody>
      </p:sp>
      <p:pic>
        <p:nvPicPr>
          <p:cNvPr id="2057" name="Picture 9" descr="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997075"/>
            <a:ext cx="3657600" cy="172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Other collaborative activities</a:t>
            </a:r>
            <a:endParaRPr lang="en-AU" sz="3600" dirty="0"/>
          </a:p>
        </p:txBody>
      </p:sp>
      <p:sp>
        <p:nvSpPr>
          <p:cNvPr id="3" name="Content Placeholder 2"/>
          <p:cNvSpPr>
            <a:spLocks noGrp="1"/>
          </p:cNvSpPr>
          <p:nvPr>
            <p:ph idx="1"/>
          </p:nvPr>
        </p:nvSpPr>
        <p:spPr>
          <a:xfrm>
            <a:off x="323528" y="2276872"/>
            <a:ext cx="8534400" cy="3733800"/>
          </a:xfrm>
        </p:spPr>
        <p:txBody>
          <a:bodyPr/>
          <a:lstStyle/>
          <a:p>
            <a:r>
              <a:rPr lang="en-US" dirty="0" smtClean="0"/>
              <a:t>Share information on resource companies operating in multiple NTRB zones.</a:t>
            </a:r>
          </a:p>
          <a:p>
            <a:r>
              <a:rPr lang="en-US" dirty="0" smtClean="0"/>
              <a:t>Sharing negotiation strategies – what is working, what isn’t.</a:t>
            </a:r>
          </a:p>
          <a:p>
            <a:r>
              <a:rPr lang="en-US" dirty="0" smtClean="0"/>
              <a:t>Discussing and exchanging information on expert advisors – negotiators, mediators, economists, environmental advisors etc.</a:t>
            </a:r>
          </a:p>
          <a:p>
            <a:r>
              <a:rPr lang="en-US" dirty="0" smtClean="0"/>
              <a:t>Sharing information on current and past negotiations, especially trends in agreements, new innovations in agreements and general parameters. </a:t>
            </a:r>
          </a:p>
          <a:p>
            <a:r>
              <a:rPr lang="en-US" dirty="0" smtClean="0"/>
              <a:t>Arranging </a:t>
            </a:r>
            <a:r>
              <a:rPr lang="en-US" dirty="0" smtClean="0"/>
              <a:t>staff </a:t>
            </a:r>
            <a:r>
              <a:rPr lang="en-US" dirty="0" err="1" smtClean="0"/>
              <a:t>secondments</a:t>
            </a:r>
            <a:r>
              <a:rPr lang="en-US" dirty="0" smtClean="0"/>
              <a:t>.</a:t>
            </a:r>
          </a:p>
          <a:p>
            <a:r>
              <a:rPr lang="en-US" dirty="0" smtClean="0"/>
              <a:t>Pooling funds for advices and running test cases.</a:t>
            </a:r>
          </a:p>
          <a:p>
            <a:endParaRPr lang="en-US" dirty="0" smtClean="0"/>
          </a:p>
        </p:txBody>
      </p:sp>
    </p:spTree>
    <p:extLst>
      <p:ext uri="{BB962C8B-B14F-4D97-AF65-F5344CB8AC3E}">
        <p14:creationId xmlns:p14="http://schemas.microsoft.com/office/powerpoint/2010/main" val="1233644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SENTMENA proposal</a:t>
            </a:r>
            <a:endParaRPr lang="en-AU" sz="3600" dirty="0"/>
          </a:p>
        </p:txBody>
      </p:sp>
      <p:sp>
        <p:nvSpPr>
          <p:cNvPr id="3" name="Content Placeholder 2"/>
          <p:cNvSpPr>
            <a:spLocks noGrp="1"/>
          </p:cNvSpPr>
          <p:nvPr>
            <p:ph idx="1"/>
          </p:nvPr>
        </p:nvSpPr>
        <p:spPr/>
        <p:txBody>
          <a:bodyPr/>
          <a:lstStyle/>
          <a:p>
            <a:r>
              <a:rPr lang="en-US" dirty="0" smtClean="0"/>
              <a:t>A permanent body made up of the ‘south-east NTRBS’: NTSCORP, SANTS, NTSV and QSNTS.</a:t>
            </a:r>
          </a:p>
          <a:p>
            <a:r>
              <a:rPr lang="en-US" dirty="0" smtClean="0"/>
              <a:t>Quarterly meetings which occur in a structured manner, following a standard agenda.</a:t>
            </a:r>
          </a:p>
          <a:p>
            <a:r>
              <a:rPr lang="en-US" dirty="0"/>
              <a:t>Suggested representation:</a:t>
            </a:r>
          </a:p>
          <a:p>
            <a:pPr lvl="1"/>
            <a:r>
              <a:rPr lang="en-US" dirty="0"/>
              <a:t>1 Facilitation/Liaison Officer who works on future act negotiations;</a:t>
            </a:r>
          </a:p>
          <a:p>
            <a:pPr lvl="1"/>
            <a:r>
              <a:rPr lang="en-US" dirty="0"/>
              <a:t>1 Lawyer who works on future act negotiations; and</a:t>
            </a:r>
          </a:p>
          <a:p>
            <a:pPr lvl="1"/>
            <a:r>
              <a:rPr lang="en-US" dirty="0"/>
              <a:t>Manager of the future acts unit (or equivalent).</a:t>
            </a:r>
          </a:p>
          <a:p>
            <a:r>
              <a:rPr lang="en-US" dirty="0" smtClean="0"/>
              <a:t>CEOs and relevant financial officer attend one meeting annually.</a:t>
            </a:r>
          </a:p>
        </p:txBody>
      </p:sp>
    </p:spTree>
    <p:extLst>
      <p:ext uri="{BB962C8B-B14F-4D97-AF65-F5344CB8AC3E}">
        <p14:creationId xmlns:p14="http://schemas.microsoft.com/office/powerpoint/2010/main" val="1299157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The SENTMENA proposal (cont.)</a:t>
            </a:r>
            <a:endParaRPr lang="en-AU" sz="3600" dirty="0"/>
          </a:p>
        </p:txBody>
      </p:sp>
      <p:sp>
        <p:nvSpPr>
          <p:cNvPr id="3" name="Content Placeholder 2"/>
          <p:cNvSpPr>
            <a:spLocks noGrp="1"/>
          </p:cNvSpPr>
          <p:nvPr>
            <p:ph idx="1"/>
          </p:nvPr>
        </p:nvSpPr>
        <p:spPr/>
        <p:txBody>
          <a:bodyPr/>
          <a:lstStyle/>
          <a:p>
            <a:r>
              <a:rPr lang="en-US" dirty="0" smtClean="0"/>
              <a:t>The </a:t>
            </a:r>
            <a:r>
              <a:rPr lang="en-US" dirty="0" smtClean="0"/>
              <a:t>standard agenda </a:t>
            </a:r>
            <a:r>
              <a:rPr lang="en-US" dirty="0" smtClean="0"/>
              <a:t>would include the following:</a:t>
            </a:r>
          </a:p>
          <a:p>
            <a:pPr lvl="1"/>
            <a:r>
              <a:rPr lang="en-US" dirty="0" smtClean="0"/>
              <a:t>Discussion of trends emerging from recently concluded agreements</a:t>
            </a:r>
          </a:p>
          <a:p>
            <a:pPr lvl="1"/>
            <a:r>
              <a:rPr lang="en-US" dirty="0" smtClean="0"/>
              <a:t>Request and responses to requests for information on specific proponents or external advisors</a:t>
            </a:r>
          </a:p>
          <a:p>
            <a:pPr lvl="1"/>
            <a:r>
              <a:rPr lang="en-US" dirty="0" smtClean="0"/>
              <a:t>Proposals and drafting of media releases and strategies</a:t>
            </a:r>
          </a:p>
          <a:p>
            <a:pPr lvl="1"/>
            <a:r>
              <a:rPr lang="en-US" dirty="0" smtClean="0"/>
              <a:t>Inviting or making arrangements for meeting with industry and government representatives on specific issues</a:t>
            </a:r>
          </a:p>
          <a:p>
            <a:pPr lvl="1"/>
            <a:r>
              <a:rPr lang="en-US" dirty="0" smtClean="0"/>
              <a:t>Discussion of innovations in negotiation strategies, negotiation facilitation, agreement drafting</a:t>
            </a:r>
          </a:p>
          <a:p>
            <a:pPr lvl="1"/>
            <a:r>
              <a:rPr lang="en-US" dirty="0" smtClean="0"/>
              <a:t>Proposals and drafting of standards or guidelines for industry and government</a:t>
            </a:r>
          </a:p>
        </p:txBody>
      </p:sp>
    </p:spTree>
    <p:extLst>
      <p:ext uri="{BB962C8B-B14F-4D97-AF65-F5344CB8AC3E}">
        <p14:creationId xmlns:p14="http://schemas.microsoft.com/office/powerpoint/2010/main" val="3728657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304800" y="1412776"/>
            <a:ext cx="8534400" cy="4911824"/>
          </a:xfrm>
        </p:spPr>
        <p:txBody>
          <a:bodyPr/>
          <a:lstStyle/>
          <a:p>
            <a:pPr marL="0" indent="0">
              <a:buNone/>
            </a:pPr>
            <a:r>
              <a:rPr lang="en-AU" sz="3200" b="1" dirty="0" smtClean="0"/>
              <a:t>			S</a:t>
            </a:r>
            <a:r>
              <a:rPr lang="en-AU" dirty="0" smtClean="0"/>
              <a:t>outh</a:t>
            </a:r>
          </a:p>
          <a:p>
            <a:pPr marL="0" indent="0">
              <a:buNone/>
            </a:pPr>
            <a:r>
              <a:rPr lang="en-AU" sz="3200" b="1" dirty="0" smtClean="0"/>
              <a:t>			E</a:t>
            </a:r>
            <a:r>
              <a:rPr lang="en-AU" dirty="0" smtClean="0"/>
              <a:t>ast</a:t>
            </a:r>
          </a:p>
          <a:p>
            <a:pPr marL="0" indent="0">
              <a:buNone/>
            </a:pPr>
            <a:r>
              <a:rPr lang="en-AU" sz="3200" b="1" dirty="0" smtClean="0"/>
              <a:t>			N</a:t>
            </a:r>
            <a:r>
              <a:rPr lang="en-AU" dirty="0" smtClean="0"/>
              <a:t>ative </a:t>
            </a:r>
          </a:p>
          <a:p>
            <a:pPr marL="0" indent="0">
              <a:buNone/>
            </a:pPr>
            <a:r>
              <a:rPr lang="en-AU" sz="3200" b="1" dirty="0" smtClean="0"/>
              <a:t>			T</a:t>
            </a:r>
            <a:r>
              <a:rPr lang="en-AU" dirty="0" smtClean="0"/>
              <a:t>itle</a:t>
            </a:r>
          </a:p>
          <a:p>
            <a:pPr marL="0" indent="0">
              <a:buNone/>
            </a:pPr>
            <a:r>
              <a:rPr lang="en-AU" sz="3200" b="1" dirty="0" smtClean="0"/>
              <a:t>			M</a:t>
            </a:r>
            <a:r>
              <a:rPr lang="en-AU" dirty="0" smtClean="0"/>
              <a:t>ining &amp;</a:t>
            </a:r>
          </a:p>
          <a:p>
            <a:pPr marL="0" indent="0">
              <a:buNone/>
            </a:pPr>
            <a:r>
              <a:rPr lang="en-AU" sz="3200" b="1" dirty="0" smtClean="0"/>
              <a:t>			E</a:t>
            </a:r>
            <a:r>
              <a:rPr lang="en-AU" dirty="0" smtClean="0"/>
              <a:t>xploration</a:t>
            </a:r>
          </a:p>
          <a:p>
            <a:pPr marL="0" indent="0">
              <a:buNone/>
            </a:pPr>
            <a:r>
              <a:rPr lang="en-AU" sz="3200" b="1" dirty="0" smtClean="0"/>
              <a:t>			N</a:t>
            </a:r>
            <a:r>
              <a:rPr lang="en-AU" dirty="0" smtClean="0"/>
              <a:t>egotiation</a:t>
            </a:r>
          </a:p>
          <a:p>
            <a:pPr marL="0" indent="0">
              <a:buNone/>
            </a:pPr>
            <a:r>
              <a:rPr lang="en-AU" sz="3200" b="1" dirty="0" smtClean="0"/>
              <a:t>			A</a:t>
            </a:r>
            <a:r>
              <a:rPr lang="en-AU" dirty="0" smtClean="0"/>
              <a:t>lliance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What is the problem?</a:t>
            </a:r>
            <a:endParaRPr lang="en-AU" sz="3600" dirty="0"/>
          </a:p>
        </p:txBody>
      </p:sp>
      <p:sp>
        <p:nvSpPr>
          <p:cNvPr id="3" name="Content Placeholder 2"/>
          <p:cNvSpPr>
            <a:spLocks noGrp="1"/>
          </p:cNvSpPr>
          <p:nvPr>
            <p:ph idx="1"/>
          </p:nvPr>
        </p:nvSpPr>
        <p:spPr/>
        <p:txBody>
          <a:bodyPr/>
          <a:lstStyle/>
          <a:p>
            <a:r>
              <a:rPr lang="en-US" dirty="0" smtClean="0"/>
              <a:t>Anecdotally at least, there is a huge gulf between native title future act agreements reached in the south-east of Australia and the rest of Australia.</a:t>
            </a:r>
          </a:p>
          <a:p>
            <a:r>
              <a:rPr lang="en-US" dirty="0" smtClean="0"/>
              <a:t>Analyses of the agreements are rare – they are </a:t>
            </a:r>
            <a:r>
              <a:rPr lang="en-US" dirty="0" smtClean="0"/>
              <a:t>normally kept </a:t>
            </a:r>
            <a:r>
              <a:rPr lang="en-US" dirty="0" smtClean="0"/>
              <a:t>confidential.</a:t>
            </a:r>
          </a:p>
          <a:p>
            <a:r>
              <a:rPr lang="en-US" dirty="0" err="1" smtClean="0"/>
              <a:t>O’Fairceallaigh</a:t>
            </a:r>
            <a:r>
              <a:rPr lang="en-US" dirty="0" smtClean="0"/>
              <a:t> analysis in 2006-2008 of 41 agreements found that the 12 strongest agreements were in the East Kimberley, Northern Territory, Gulf of Carpentaria and Cape </a:t>
            </a:r>
            <a:r>
              <a:rPr lang="en-US" dirty="0" smtClean="0"/>
              <a:t>York. This is </a:t>
            </a:r>
            <a:r>
              <a:rPr lang="en-US" dirty="0" smtClean="0"/>
              <a:t>consistent with </a:t>
            </a:r>
            <a:r>
              <a:rPr lang="en-US" dirty="0" smtClean="0"/>
              <a:t>the anecdotal </a:t>
            </a:r>
            <a:r>
              <a:rPr lang="en-US" dirty="0" smtClean="0"/>
              <a:t>observations.</a:t>
            </a:r>
            <a:endParaRPr lang="en-AU" dirty="0"/>
          </a:p>
        </p:txBody>
      </p:sp>
    </p:spTree>
    <p:extLst>
      <p:ext uri="{BB962C8B-B14F-4D97-AF65-F5344CB8AC3E}">
        <p14:creationId xmlns:p14="http://schemas.microsoft.com/office/powerpoint/2010/main" val="23569148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How to identify a good agreement?</a:t>
            </a:r>
            <a:endParaRPr lang="en-AU" sz="3600" dirty="0"/>
          </a:p>
        </p:txBody>
      </p:sp>
      <p:sp>
        <p:nvSpPr>
          <p:cNvPr id="3" name="Content Placeholder 2"/>
          <p:cNvSpPr>
            <a:spLocks noGrp="1"/>
          </p:cNvSpPr>
          <p:nvPr>
            <p:ph idx="1"/>
          </p:nvPr>
        </p:nvSpPr>
        <p:spPr/>
        <p:txBody>
          <a:bodyPr/>
          <a:lstStyle/>
          <a:p>
            <a:r>
              <a:rPr lang="en-US" dirty="0"/>
              <a:t>Obviously there are the provisions of the agreement itself:</a:t>
            </a:r>
          </a:p>
          <a:p>
            <a:pPr lvl="1"/>
            <a:r>
              <a:rPr lang="en-US" dirty="0"/>
              <a:t>Compensation / financial benefit / royalties or other payments</a:t>
            </a:r>
          </a:p>
          <a:p>
            <a:pPr lvl="1"/>
            <a:r>
              <a:rPr lang="en-US" dirty="0"/>
              <a:t>Employment targets and recruitment methods</a:t>
            </a:r>
          </a:p>
          <a:p>
            <a:pPr lvl="1"/>
            <a:r>
              <a:rPr lang="en-US" dirty="0"/>
              <a:t>Cultural heritage assessment and protection mechanisms</a:t>
            </a:r>
          </a:p>
          <a:p>
            <a:pPr lvl="1"/>
            <a:r>
              <a:rPr lang="en-US" dirty="0"/>
              <a:t>Contacting opportunities and business development</a:t>
            </a:r>
          </a:p>
          <a:p>
            <a:pPr lvl="1"/>
            <a:r>
              <a:rPr lang="en-US" dirty="0"/>
              <a:t>Cultural awareness </a:t>
            </a:r>
            <a:r>
              <a:rPr lang="en-US" dirty="0" smtClean="0"/>
              <a:t>requirements etc.</a:t>
            </a:r>
            <a:endParaRPr lang="en-US" dirty="0"/>
          </a:p>
          <a:p>
            <a:r>
              <a:rPr lang="en-US" dirty="0" smtClean="0"/>
              <a:t>The </a:t>
            </a:r>
            <a:r>
              <a:rPr lang="en-US" dirty="0" err="1" smtClean="0"/>
              <a:t>O’Fairceallaigh</a:t>
            </a:r>
            <a:r>
              <a:rPr lang="en-US" dirty="0" smtClean="0"/>
              <a:t> analysis supports the anecdotal view that such provisions are weaker in agreements in the </a:t>
            </a:r>
            <a:r>
              <a:rPr lang="en-US" dirty="0" smtClean="0"/>
              <a:t>south-east.</a:t>
            </a:r>
            <a:endParaRPr lang="en-US" dirty="0" smtClean="0"/>
          </a:p>
          <a:p>
            <a:pPr lvl="1"/>
            <a:endParaRPr lang="en-AU" dirty="0"/>
          </a:p>
        </p:txBody>
      </p:sp>
    </p:spTree>
    <p:extLst>
      <p:ext uri="{BB962C8B-B14F-4D97-AF65-F5344CB8AC3E}">
        <p14:creationId xmlns:p14="http://schemas.microsoft.com/office/powerpoint/2010/main" val="2484896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How to identify a good agreement? (cont.)</a:t>
            </a:r>
            <a:endParaRPr lang="en-AU" sz="3600" dirty="0"/>
          </a:p>
        </p:txBody>
      </p:sp>
      <p:sp>
        <p:nvSpPr>
          <p:cNvPr id="3" name="Content Placeholder 2"/>
          <p:cNvSpPr>
            <a:spLocks noGrp="1"/>
          </p:cNvSpPr>
          <p:nvPr>
            <p:ph idx="1"/>
          </p:nvPr>
        </p:nvSpPr>
        <p:spPr/>
        <p:txBody>
          <a:bodyPr/>
          <a:lstStyle/>
          <a:p>
            <a:r>
              <a:rPr lang="en-US" dirty="0"/>
              <a:t>We should also look at the nature of what a good agreement is intended to do:</a:t>
            </a:r>
          </a:p>
          <a:p>
            <a:pPr lvl="1"/>
            <a:r>
              <a:rPr lang="en-US" dirty="0"/>
              <a:t>Ensure Traditional Owners get an equitable share of benefits</a:t>
            </a:r>
          </a:p>
          <a:p>
            <a:pPr lvl="1"/>
            <a:r>
              <a:rPr lang="en-US" dirty="0"/>
              <a:t>Provide a basis for a mutually beneficial relationship between mine operator and Traditional </a:t>
            </a:r>
            <a:r>
              <a:rPr lang="en-US" dirty="0" smtClean="0"/>
              <a:t>Owners</a:t>
            </a:r>
          </a:p>
          <a:p>
            <a:pPr lvl="1"/>
            <a:r>
              <a:rPr lang="en-US" dirty="0" smtClean="0"/>
              <a:t>Grant a social license to operate to the company</a:t>
            </a:r>
            <a:endParaRPr lang="en-US" dirty="0"/>
          </a:p>
          <a:p>
            <a:r>
              <a:rPr lang="en-US" dirty="0" smtClean="0"/>
              <a:t>This is something that cannot really be qualitatively measured.</a:t>
            </a:r>
          </a:p>
          <a:p>
            <a:r>
              <a:rPr lang="en-US" dirty="0" smtClean="0"/>
              <a:t>We also need to look at not just the agreement, but implementation of agreements too.</a:t>
            </a:r>
          </a:p>
        </p:txBody>
      </p:sp>
    </p:spTree>
    <p:extLst>
      <p:ext uri="{BB962C8B-B14F-4D97-AF65-F5344CB8AC3E}">
        <p14:creationId xmlns:p14="http://schemas.microsoft.com/office/powerpoint/2010/main" val="12905213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600" dirty="0" smtClean="0"/>
              <a:t>How do agreements in the SE stack up against this standard?</a:t>
            </a:r>
            <a:endParaRPr lang="en-AU" sz="3600" dirty="0"/>
          </a:p>
        </p:txBody>
      </p:sp>
      <p:sp>
        <p:nvSpPr>
          <p:cNvPr id="3" name="Content Placeholder 2"/>
          <p:cNvSpPr>
            <a:spLocks noGrp="1"/>
          </p:cNvSpPr>
          <p:nvPr>
            <p:ph idx="1"/>
          </p:nvPr>
        </p:nvSpPr>
        <p:spPr/>
        <p:txBody>
          <a:bodyPr/>
          <a:lstStyle/>
          <a:p>
            <a:r>
              <a:rPr lang="en-US" dirty="0"/>
              <a:t>It is my belief that agreements in the south-east are further away from this ideal than in the rest of the country, and tend to towards ‘tick-the-box’ </a:t>
            </a:r>
            <a:r>
              <a:rPr lang="en-US" dirty="0" smtClean="0"/>
              <a:t>agreements </a:t>
            </a:r>
            <a:r>
              <a:rPr lang="en-US" dirty="0"/>
              <a:t>designed for legal compliance </a:t>
            </a:r>
            <a:r>
              <a:rPr lang="en-US" dirty="0" smtClean="0"/>
              <a:t>with the Native Title Act.</a:t>
            </a:r>
          </a:p>
          <a:p>
            <a:r>
              <a:rPr lang="en-US" dirty="0" smtClean="0"/>
              <a:t>They tend to give </a:t>
            </a:r>
            <a:r>
              <a:rPr lang="en-US" dirty="0"/>
              <a:t>the impression </a:t>
            </a:r>
            <a:r>
              <a:rPr lang="en-US" dirty="0" smtClean="0"/>
              <a:t>that Traditional Owners are benefiting and being involved in the development and operation of the mine, but only do this to the minimum extent necessary, and tend to be a matter of appearance over content.</a:t>
            </a:r>
          </a:p>
        </p:txBody>
      </p:sp>
    </p:spTree>
    <p:extLst>
      <p:ext uri="{BB962C8B-B14F-4D97-AF65-F5344CB8AC3E}">
        <p14:creationId xmlns:p14="http://schemas.microsoft.com/office/powerpoint/2010/main" val="2577211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Why do SE agreements fail in comparison?</a:t>
            </a:r>
            <a:endParaRPr lang="en-AU" sz="3600" dirty="0"/>
          </a:p>
        </p:txBody>
      </p:sp>
      <p:sp>
        <p:nvSpPr>
          <p:cNvPr id="3" name="Content Placeholder 2"/>
          <p:cNvSpPr>
            <a:spLocks noGrp="1"/>
          </p:cNvSpPr>
          <p:nvPr>
            <p:ph idx="1"/>
          </p:nvPr>
        </p:nvSpPr>
        <p:spPr/>
        <p:txBody>
          <a:bodyPr/>
          <a:lstStyle/>
          <a:p>
            <a:r>
              <a:rPr lang="en-US" dirty="0" smtClean="0"/>
              <a:t>Previously, researchers </a:t>
            </a:r>
            <a:r>
              <a:rPr lang="en-US" dirty="0"/>
              <a:t>and practitioners have noted:</a:t>
            </a:r>
          </a:p>
          <a:p>
            <a:pPr lvl="1"/>
            <a:r>
              <a:rPr lang="en-US" dirty="0"/>
              <a:t>Less financial and institutional capacity to engage in the negotiation process; and</a:t>
            </a:r>
          </a:p>
          <a:p>
            <a:pPr lvl="1"/>
            <a:r>
              <a:rPr lang="en-US" dirty="0"/>
              <a:t>Less political capacity.</a:t>
            </a:r>
          </a:p>
          <a:p>
            <a:r>
              <a:rPr lang="en-US" dirty="0" smtClean="0"/>
              <a:t>I would add the following, at least in relation to NSW:</a:t>
            </a:r>
          </a:p>
          <a:p>
            <a:pPr lvl="1"/>
            <a:r>
              <a:rPr lang="en-US" dirty="0" smtClean="0"/>
              <a:t>Attitude of the industry</a:t>
            </a:r>
          </a:p>
          <a:p>
            <a:pPr lvl="1"/>
            <a:r>
              <a:rPr lang="en-US" dirty="0" smtClean="0"/>
              <a:t>Failure of government to properly administer and facilitate the future acts regime; and</a:t>
            </a:r>
          </a:p>
          <a:p>
            <a:pPr lvl="1"/>
            <a:r>
              <a:rPr lang="en-US" dirty="0" smtClean="0"/>
              <a:t>The Native Title Act itself makes it more difficult successfully leverage the RTN in the south-east – exacerbates the flaws in a flawed system.</a:t>
            </a:r>
          </a:p>
        </p:txBody>
      </p:sp>
    </p:spTree>
    <p:extLst>
      <p:ext uri="{BB962C8B-B14F-4D97-AF65-F5344CB8AC3E}">
        <p14:creationId xmlns:p14="http://schemas.microsoft.com/office/powerpoint/2010/main" val="3495585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Can we try to rectify this?</a:t>
            </a:r>
            <a:endParaRPr lang="en-AU" sz="3600" dirty="0"/>
          </a:p>
        </p:txBody>
      </p:sp>
      <p:sp>
        <p:nvSpPr>
          <p:cNvPr id="3" name="Content Placeholder 2"/>
          <p:cNvSpPr>
            <a:spLocks noGrp="1"/>
          </p:cNvSpPr>
          <p:nvPr>
            <p:ph idx="1"/>
          </p:nvPr>
        </p:nvSpPr>
        <p:spPr/>
        <p:txBody>
          <a:bodyPr/>
          <a:lstStyle/>
          <a:p>
            <a:r>
              <a:rPr lang="en-US" dirty="0" smtClean="0"/>
              <a:t>Some of these causes cannot be addressed by NTRBs at a practical level.</a:t>
            </a:r>
          </a:p>
          <a:p>
            <a:r>
              <a:rPr lang="en-US" dirty="0" smtClean="0"/>
              <a:t>Financial and institutional capacity relies on government funding of future act activities of NTRBs.</a:t>
            </a:r>
          </a:p>
          <a:p>
            <a:r>
              <a:rPr lang="en-US" dirty="0" smtClean="0"/>
              <a:t>The weaknesses and flaws within the Native Title Act require legislative change. Can work at a policy level to do this, but not at a practical level.</a:t>
            </a:r>
          </a:p>
        </p:txBody>
      </p:sp>
    </p:spTree>
    <p:extLst>
      <p:ext uri="{BB962C8B-B14F-4D97-AF65-F5344CB8AC3E}">
        <p14:creationId xmlns:p14="http://schemas.microsoft.com/office/powerpoint/2010/main" val="1741621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Can we try to rectify this? (cont.)</a:t>
            </a:r>
            <a:endParaRPr lang="en-AU" sz="3600" dirty="0"/>
          </a:p>
        </p:txBody>
      </p:sp>
      <p:sp>
        <p:nvSpPr>
          <p:cNvPr id="3" name="Content Placeholder 2"/>
          <p:cNvSpPr>
            <a:spLocks noGrp="1"/>
          </p:cNvSpPr>
          <p:nvPr>
            <p:ph idx="1"/>
          </p:nvPr>
        </p:nvSpPr>
        <p:spPr/>
        <p:txBody>
          <a:bodyPr/>
          <a:lstStyle/>
          <a:p>
            <a:r>
              <a:rPr lang="en-US" dirty="0" smtClean="0"/>
              <a:t>But some of these causes </a:t>
            </a:r>
            <a:r>
              <a:rPr lang="en-US" u="sng" dirty="0" smtClean="0"/>
              <a:t>can</a:t>
            </a:r>
            <a:r>
              <a:rPr lang="en-US" dirty="0" smtClean="0"/>
              <a:t> be addressed if NTRBs work in a collaborative manner.</a:t>
            </a:r>
          </a:p>
          <a:p>
            <a:r>
              <a:rPr lang="en-US" dirty="0" smtClean="0"/>
              <a:t>NTRBs could work together to improve their political and media presence, to improve their political capacity to influence both industry and government.</a:t>
            </a:r>
          </a:p>
          <a:p>
            <a:r>
              <a:rPr lang="en-US" dirty="0" smtClean="0"/>
              <a:t>Some things that could be worked on collaboratively are putting out media statements, developing standards and guidelines, </a:t>
            </a:r>
            <a:r>
              <a:rPr lang="en-US" dirty="0" smtClean="0"/>
              <a:t>meeting </a:t>
            </a:r>
            <a:r>
              <a:rPr lang="en-US" dirty="0" smtClean="0"/>
              <a:t>with industry bodies and government bodies in a united front etc.</a:t>
            </a:r>
          </a:p>
          <a:p>
            <a:endParaRPr lang="en-US" dirty="0" smtClean="0"/>
          </a:p>
        </p:txBody>
      </p:sp>
    </p:spTree>
    <p:extLst>
      <p:ext uri="{BB962C8B-B14F-4D97-AF65-F5344CB8AC3E}">
        <p14:creationId xmlns:p14="http://schemas.microsoft.com/office/powerpoint/2010/main" val="2503465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NTSCORP PowerPoint Template">
  <a:themeElements>
    <a:clrScheme name="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owerpoint 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ea typeface="ＭＳ Ｐゴシック"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Arial" charset="0"/>
            <a:ea typeface="ＭＳ Ｐゴシック" pitchFamily="-32" charset="-128"/>
          </a:defRPr>
        </a:defPPr>
      </a:lstStyle>
    </a:lnDef>
  </a:objectDefaults>
  <a:extraClrSchemeLst>
    <a:extraClrScheme>
      <a:clrScheme name="Powerpoin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owerpoin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owerpoin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owerpoin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owerpoin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owerpoin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owerpoint 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owerpoin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owerpoin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owerpoin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owerpoin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owerpoin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NTSCORP PowerPoint Template</Template>
  <TotalTime>342</TotalTime>
  <Words>2129</Words>
  <Application>Microsoft Office PowerPoint</Application>
  <PresentationFormat>On-screen Show (4:3)</PresentationFormat>
  <Paragraphs>111</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NTSCORP PowerPoint Template</vt:lpstr>
      <vt:lpstr>PowerPoint Presentation</vt:lpstr>
      <vt:lpstr>PowerPoint Presentation</vt:lpstr>
      <vt:lpstr>What is the problem?</vt:lpstr>
      <vt:lpstr>How to identify a good agreement?</vt:lpstr>
      <vt:lpstr>How to identify a good agreement? (cont.)</vt:lpstr>
      <vt:lpstr>How do agreements in the SE stack up against this standard?</vt:lpstr>
      <vt:lpstr>Why do SE agreements fail in comparison?</vt:lpstr>
      <vt:lpstr>Can we try to rectify this?</vt:lpstr>
      <vt:lpstr>Can we try to rectify this? (cont.)</vt:lpstr>
      <vt:lpstr>Other collaborative activities</vt:lpstr>
      <vt:lpstr>The SENTMENA proposal</vt:lpstr>
      <vt:lpstr>The SENTMENA proposal (cont.)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George Tonna</dc:creator>
  <cp:lastModifiedBy>NTSCORP</cp:lastModifiedBy>
  <cp:revision>39</cp:revision>
  <dcterms:created xsi:type="dcterms:W3CDTF">2013-05-24T04:43:15Z</dcterms:created>
  <dcterms:modified xsi:type="dcterms:W3CDTF">2014-06-03T13:22:58Z</dcterms:modified>
</cp:coreProperties>
</file>