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9.xml" ContentType="application/vnd.openxmlformats-officedocument.presentationml.notesSlide+xml"/>
  <Override PartName="/ppt/notesSlides/notesSlide33.xml" ContentType="application/vnd.openxmlformats-officedocument.presentationml.notesSlide+xml"/>
  <Override PartName="/ppt/notesSlides/notesSlide10.xml" ContentType="application/vnd.openxmlformats-officedocument.presentationml.notesSlide+xml"/>
  <Override PartName="/ppt/notesSlides/notesSlide54.xml" ContentType="application/vnd.openxmlformats-officedocument.presentationml.notesSlide+xml"/>
  <Override PartName="/ppt/notesSlides/notesSlide43.xml" ContentType="application/vnd.openxmlformats-officedocument.presentationml.notesSlide+xml"/>
  <Override PartName="/ppt/notesSlides/notesSlide2.xml" ContentType="application/vnd.openxmlformats-officedocument.presentationml.notesSlide+xml"/>
  <Override PartName="/ppt/notesSlides/notesSlide7.xml" ContentType="application/vnd.openxmlformats-officedocument.presentationml.notesSlide+xml"/>
  <Override PartName="/ppt/notesSlides/notesSlide35.xml" ContentType="application/vnd.openxmlformats-officedocument.presentationml.notesSlide+xml"/>
  <Override PartName="/ppt/notesSlides/notesSlide22.xml" ContentType="application/vnd.openxmlformats-officedocument.presentationml.notesSlide+xml"/>
  <Override PartName="/ppt/notesSlides/notesSlide13.xml" ContentType="application/vnd.openxmlformats-officedocument.presentationml.notesSlide+xml"/>
  <Override PartName="/ppt/notesSlides/notesSlide27.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53.xml" ContentType="application/vnd.openxmlformats-officedocument.presentationml.notesSlide+xml"/>
  <Override PartName="/ppt/notesSlides/notesSlide49.xml" ContentType="application/vnd.openxmlformats-officedocument.presentationml.notesSlide+xml"/>
  <Override PartName="/ppt/notesSlides/notesSlide15.xml" ContentType="application/vnd.openxmlformats-officedocument.presentationml.notesSlide+xml"/>
  <Override PartName="/ppt/notesSlides/notesSlide1.xml" ContentType="application/vnd.openxmlformats-officedocument.presentationml.notesSlide+xml"/>
  <Override PartName="/ppt/notesSlides/notesSlide50.xml" ContentType="application/vnd.openxmlformats-officedocument.presentationml.notesSlide+xml"/>
  <Override PartName="/ppt/notesSlides/notesSlide42.xml" ContentType="application/vnd.openxmlformats-officedocument.presentationml.notesSlide+xml"/>
  <Override PartName="/ppt/notesSlides/notesSlide26.xml" ContentType="application/vnd.openxmlformats-officedocument.presentationml.notesSlide+xml"/>
  <Override PartName="/ppt/notesSlides/notesSlide40.xml" ContentType="application/vnd.openxmlformats-officedocument.presentationml.notesSlide+xml"/>
  <Override PartName="/ppt/notesSlides/notesSlide11.xml" ContentType="application/vnd.openxmlformats-officedocument.presentationml.notesSlide+xml"/>
  <Override PartName="/ppt/notesSlides/notesSlide23.xml" ContentType="application/vnd.openxmlformats-officedocument.presentationml.notesSlide+xml"/>
  <Override PartName="/ppt/notesSlides/notesSlide29.xml" ContentType="application/vnd.openxmlformats-officedocument.presentationml.notesSlide+xml"/>
  <Override PartName="/ppt/notesSlides/notesSlide46.xml" ContentType="application/vnd.openxmlformats-officedocument.presentationml.notesSlide+xml"/>
  <Override PartName="/ppt/notesSlides/notesSlide56.xml" ContentType="application/vnd.openxmlformats-officedocument.presentationml.notesSlide+xml"/>
  <Override PartName="/ppt/notesSlides/notesSlide18.xml" ContentType="application/vnd.openxmlformats-officedocument.presentationml.notesSlide+xml"/>
  <Override PartName="/ppt/notesSlides/notesSlide39.xml" ContentType="application/vnd.openxmlformats-officedocument.presentationml.notesSlide+xml"/>
  <Override PartName="/ppt/notesSlides/notesSlide20.xml" ContentType="application/vnd.openxmlformats-officedocument.presentationml.notesSlide+xml"/>
  <Override PartName="/ppt/notesSlides/notesSlide24.xml" ContentType="application/vnd.openxmlformats-officedocument.presentationml.notesSlide+xml"/>
  <Override PartName="/ppt/notesSlides/notesSlide48.xml" ContentType="application/vnd.openxmlformats-officedocument.presentationml.notesSlide+xml"/>
  <Override PartName="/ppt/notesSlides/notesSlide17.xml" ContentType="application/vnd.openxmlformats-officedocument.presentationml.notesSlide+xml"/>
  <Override PartName="/ppt/notesSlides/notesSlide14.xml" ContentType="application/vnd.openxmlformats-officedocument.presentationml.notesSlide+xml"/>
  <Override PartName="/ppt/notesSlides/notesSlide25.xml" ContentType="application/vnd.openxmlformats-officedocument.presentationml.notesSlide+xml"/>
  <Override PartName="/ppt/notesSlides/notesSlide47.xml" ContentType="application/vnd.openxmlformats-officedocument.presentationml.notesSlide+xml"/>
  <Override PartName="/ppt/notesSlides/notesSlide59.xml" ContentType="application/vnd.openxmlformats-officedocument.presentationml.notesSlide+xml"/>
  <Override PartName="/ppt/notesSlides/notesSlide32.xml" ContentType="application/vnd.openxmlformats-officedocument.presentationml.notesSlide+xml"/>
  <Override PartName="/ppt/notesSlides/notesSlide37.xml" ContentType="application/vnd.openxmlformats-officedocument.presentationml.notesSlide+xml"/>
  <Override PartName="/ppt/notesSlides/notesSlide31.xml" ContentType="application/vnd.openxmlformats-officedocument.presentationml.notesSlide+xml"/>
  <Override PartName="/ppt/notesSlides/notesSlide58.xml" ContentType="application/vnd.openxmlformats-officedocument.presentationml.notesSlide+xml"/>
  <Override PartName="/ppt/notesSlides/notesSlide52.xml" ContentType="application/vnd.openxmlformats-officedocument.presentationml.notesSlide+xml"/>
  <Override PartName="/ppt/notesSlides/notesSlide61.xml" ContentType="application/vnd.openxmlformats-officedocument.presentationml.notesSlide+xml"/>
  <Override PartName="/ppt/notesSlides/notesSlide16.xml" ContentType="application/vnd.openxmlformats-officedocument.presentationml.notesSlide+xml"/>
  <Override PartName="/ppt/notesSlides/notesSlide3.xml" ContentType="application/vnd.openxmlformats-officedocument.presentationml.notesSlide+xml"/>
  <Override PartName="/ppt/notesSlides/notesSlide6.xml" ContentType="application/vnd.openxmlformats-officedocument.presentationml.notesSlide+xml"/>
  <Override PartName="/ppt/notesSlides/notesSlide28.xml" ContentType="application/vnd.openxmlformats-officedocument.presentationml.notesSlide+xml"/>
  <Override PartName="/ppt/notesSlides/notesSlide38.xml" ContentType="application/vnd.openxmlformats-officedocument.presentationml.notesSlide+xml"/>
  <Override PartName="/ppt/notesSlides/notesSlide8.xml" ContentType="application/vnd.openxmlformats-officedocument.presentationml.notesSlide+xml"/>
  <Override PartName="/ppt/notesSlides/notesSlide45.xml" ContentType="application/vnd.openxmlformats-officedocument.presentationml.notesSlide+xml"/>
  <Override PartName="/ppt/notesSlides/notesSlide55.xml" ContentType="application/vnd.openxmlformats-officedocument.presentationml.notesSlide+xml"/>
  <Override PartName="/ppt/notesSlides/notesSlide44.xml" ContentType="application/vnd.openxmlformats-officedocument.presentationml.notesSlide+xml"/>
  <Override PartName="/ppt/notesSlides/notesSlide57.xml" ContentType="application/vnd.openxmlformats-officedocument.presentationml.notesSlide+xml"/>
  <Override PartName="/ppt/notesSlides/notesSlide60.xml" ContentType="application/vnd.openxmlformats-officedocument.presentationml.notesSlide+xml"/>
  <Override PartName="/ppt/notesSlides/notesSlide19.xml" ContentType="application/vnd.openxmlformats-officedocument.presentationml.notesSlide+xml"/>
  <Override PartName="/ppt/notesSlides/notesSlide30.xml" ContentType="application/vnd.openxmlformats-officedocument.presentationml.notesSlide+xml"/>
  <Override PartName="/ppt/notesSlides/notesSlide34.xml" ContentType="application/vnd.openxmlformats-officedocument.presentationml.notesSlide+xml"/>
  <Override PartName="/ppt/notesSlides/notesSlide51.xml" ContentType="application/vnd.openxmlformats-officedocument.presentationml.notesSlide+xml"/>
  <Override PartName="/ppt/notesSlides/notesSlide21.xml" ContentType="application/vnd.openxmlformats-officedocument.presentationml.notesSlide+xml"/>
  <Override PartName="/ppt/notesSlides/notesSlide36.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37.xml" ContentType="application/vnd.openxmlformats-officedocument.presentationml.slide+xml"/>
  <Override PartName="/ppt/slides/slide47.xml" ContentType="application/vnd.openxmlformats-officedocument.presentationml.slide+xml"/>
  <Override PartName="/ppt/slides/slide45.xml" ContentType="application/vnd.openxmlformats-officedocument.presentationml.slide+xml"/>
  <Override PartName="/ppt/slides/slide6.xml" ContentType="application/vnd.openxmlformats-officedocument.presentationml.slide+xml"/>
  <Override PartName="/ppt/slides/slide33.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56.xml" ContentType="application/vnd.openxmlformats-officedocument.presentationml.slide+xml"/>
  <Override PartName="/ppt/slides/slide24.xml" ContentType="application/vnd.openxmlformats-officedocument.presentationml.slide+xml"/>
  <Override PartName="/ppt/slides/slide61.xml" ContentType="application/vnd.openxmlformats-officedocument.presentationml.slide+xml"/>
  <Override PartName="/ppt/slides/slide50.xml" ContentType="application/vnd.openxmlformats-officedocument.presentationml.slide+xml"/>
  <Override PartName="/ppt/slides/slide11.xml" ContentType="application/vnd.openxmlformats-officedocument.presentationml.slide+xml"/>
  <Override PartName="/ppt/slides/slide42.xml" ContentType="application/vnd.openxmlformats-officedocument.presentationml.slide+xml"/>
  <Override PartName="/ppt/slides/slide53.xml" ContentType="application/vnd.openxmlformats-officedocument.presentationml.slide+xml"/>
  <Override PartName="/ppt/slides/slide40.xml" ContentType="application/vnd.openxmlformats-officedocument.presentationml.slide+xml"/>
  <Override PartName="/ppt/slides/slide1.xml" ContentType="application/vnd.openxmlformats-officedocument.presentationml.slide+xml"/>
  <Override PartName="/ppt/slides/slide44.xml" ContentType="application/vnd.openxmlformats-officedocument.presentationml.slide+xml"/>
  <Override PartName="/ppt/slides/slide46.xml" ContentType="application/vnd.openxmlformats-officedocument.presentationml.slide+xml"/>
  <Override PartName="/ppt/slides/slide39.xml" ContentType="application/vnd.openxmlformats-officedocument.presentationml.slide+xml"/>
  <Override PartName="/ppt/slides/slide9.xml" ContentType="application/vnd.openxmlformats-officedocument.presentationml.slide+xml"/>
  <Override PartName="/ppt/slides/slide18.xml" ContentType="application/vnd.openxmlformats-officedocument.presentationml.slide+xml"/>
  <Override PartName="/ppt/slides/slide58.xml" ContentType="application/vnd.openxmlformats-officedocument.presentationml.slide+xml"/>
  <Override PartName="/ppt/slides/slide30.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4.xml" ContentType="application/vnd.openxmlformats-officedocument.presentationml.slide+xml"/>
  <Override PartName="/ppt/slides/slide28.xml" ContentType="application/vnd.openxmlformats-officedocument.presentationml.slide+xml"/>
  <Override PartName="/ppt/slides/slide14.xml" ContentType="application/vnd.openxmlformats-officedocument.presentationml.slide+xml"/>
  <Override PartName="/ppt/slides/slide52.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6.xml" ContentType="application/vnd.openxmlformats-officedocument.presentationml.slide+xml"/>
  <Override PartName="/ppt/slides/slide48.xml" ContentType="application/vnd.openxmlformats-officedocument.presentationml.slide+xml"/>
  <Override PartName="/ppt/slides/slide2.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25.xml" ContentType="application/vnd.openxmlformats-officedocument.presentationml.slide+xml"/>
  <Override PartName="/ppt/slides/slide54.xml" ContentType="application/vnd.openxmlformats-officedocument.presentationml.slide+xml"/>
  <Override PartName="/ppt/slides/slide17.xml" ContentType="application/vnd.openxmlformats-officedocument.presentationml.slide+xml"/>
  <Override PartName="/ppt/slides/slide23.xml" ContentType="application/vnd.openxmlformats-officedocument.presentationml.slide+xml"/>
  <Override PartName="/ppt/slides/slide34.xml" ContentType="application/vnd.openxmlformats-officedocument.presentationml.slide+xml"/>
  <Override PartName="/ppt/slides/slide60.xml" ContentType="application/vnd.openxmlformats-officedocument.presentationml.slide+xml"/>
  <Override PartName="/ppt/slides/slide10.xml" ContentType="application/vnd.openxmlformats-officedocument.presentationml.slide+xml"/>
  <Override PartName="/ppt/slides/slide51.xml" ContentType="application/vnd.openxmlformats-officedocument.presentationml.slide+xml"/>
  <Override PartName="/ppt/slides/slide57.xml" ContentType="application/vnd.openxmlformats-officedocument.presentationml.slide+xml"/>
  <Override PartName="/ppt/slides/slide31.xml" ContentType="application/vnd.openxmlformats-officedocument.presentationml.slide+xml"/>
  <Override PartName="/ppt/slides/slide43.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38.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9.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59.xml" ContentType="application/vnd.openxmlformats-officedocument.presentationml.slide+xml"/>
  <Override PartName="/ppt/slides/slide27.xml" ContentType="application/vnd.openxmlformats-officedocument.presentationml.slide+xml"/>
  <Override PartName="/ppt/slides/slide19.xml" ContentType="application/vnd.openxmlformats-officedocument.presentationml.slide+xml"/>
  <Override PartName="/ppt/slides/slide41.xml" ContentType="application/vnd.openxmlformats-officedocument.presentationml.slide+xml"/>
  <Override PartName="/ppt/slides/slide55.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mc:PreserveAttributes="mv:*" mc:Ignorable="mv">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Lst>
  <p:sldSz cy="51435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34.xml" Type="http://schemas.openxmlformats.org/officeDocument/2006/relationships/slide" Id="rId39"/><Relationship Target="slides/slide33.xml" Type="http://schemas.openxmlformats.org/officeDocument/2006/relationships/slide" Id="rId38"/><Relationship Target="slides/slide32.xml" Type="http://schemas.openxmlformats.org/officeDocument/2006/relationships/slide" Id="rId37"/><Relationship Target="slides/slide31.xml" Type="http://schemas.openxmlformats.org/officeDocument/2006/relationships/slide" Id="rId36"/><Relationship Target="slides/slide25.xml" Type="http://schemas.openxmlformats.org/officeDocument/2006/relationships/slide" Id="rId30"/><Relationship Target="slides/slide26.xml" Type="http://schemas.openxmlformats.org/officeDocument/2006/relationships/slide" Id="rId31"/><Relationship Target="slides/slide29.xml" Type="http://schemas.openxmlformats.org/officeDocument/2006/relationships/slide" Id="rId34"/><Relationship Target="slides/slide30.xml" Type="http://schemas.openxmlformats.org/officeDocument/2006/relationships/slide" Id="rId35"/><Relationship Target="slides/slide27.xml" Type="http://schemas.openxmlformats.org/officeDocument/2006/relationships/slide" Id="rId32"/><Relationship Target="slides/slide28.xml" Type="http://schemas.openxmlformats.org/officeDocument/2006/relationships/slide" Id="rId33"/><Relationship Target="slides/slide43.xml" Type="http://schemas.openxmlformats.org/officeDocument/2006/relationships/slide" Id="rId48"/><Relationship Target="slides/slide42.xml" Type="http://schemas.openxmlformats.org/officeDocument/2006/relationships/slide" Id="rId47"/><Relationship Target="slides/slide44.xml" Type="http://schemas.openxmlformats.org/officeDocument/2006/relationships/slide" Id="rId49"/><Relationship Target="presProps.xml" Type="http://schemas.openxmlformats.org/officeDocument/2006/relationships/presProps" Id="rId2"/><Relationship Target="theme/theme2.xml" Type="http://schemas.openxmlformats.org/officeDocument/2006/relationships/theme" Id="rId1"/><Relationship Target="slides/slide35.xml" Type="http://schemas.openxmlformats.org/officeDocument/2006/relationships/slide" Id="rId40"/><Relationship Target="slideMasters/slideMaster1.xml" Type="http://schemas.openxmlformats.org/officeDocument/2006/relationships/slideMaster" Id="rId4"/><Relationship Target="slides/slide36.xml" Type="http://schemas.openxmlformats.org/officeDocument/2006/relationships/slide" Id="rId41"/><Relationship Target="tableStyles.xml" Type="http://schemas.openxmlformats.org/officeDocument/2006/relationships/tableStyles" Id="rId3"/><Relationship Target="slides/slide37.xml" Type="http://schemas.openxmlformats.org/officeDocument/2006/relationships/slide" Id="rId42"/><Relationship Target="slides/slide38.xml" Type="http://schemas.openxmlformats.org/officeDocument/2006/relationships/slide" Id="rId43"/><Relationship Target="slides/slide39.xml" Type="http://schemas.openxmlformats.org/officeDocument/2006/relationships/slide" Id="rId44"/><Relationship Target="slides/slide40.xml" Type="http://schemas.openxmlformats.org/officeDocument/2006/relationships/slide" Id="rId45"/><Relationship Target="slides/slide41.xml" Type="http://schemas.openxmlformats.org/officeDocument/2006/relationships/slide" Id="rId46"/><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 Target="slides/slide53.xml" Type="http://schemas.openxmlformats.org/officeDocument/2006/relationships/slide" Id="rId58"/><Relationship Target="slides/slide54.xml" Type="http://schemas.openxmlformats.org/officeDocument/2006/relationships/slide" Id="rId59"/><Relationship Target="slides/slide14.xml" Type="http://schemas.openxmlformats.org/officeDocument/2006/relationships/slide" Id="rId19"/><Relationship Target="slides/slide13.xml" Type="http://schemas.openxmlformats.org/officeDocument/2006/relationships/slide" Id="rId18"/><Relationship Target="slides/slide12.xml" Type="http://schemas.openxmlformats.org/officeDocument/2006/relationships/slide" Id="rId17"/><Relationship Target="slides/slide11.xml" Type="http://schemas.openxmlformats.org/officeDocument/2006/relationships/slide" Id="rId16"/><Relationship Target="slides/slide10.xml" Type="http://schemas.openxmlformats.org/officeDocument/2006/relationships/slide" Id="rId15"/><Relationship Target="slides/slide9.xml" Type="http://schemas.openxmlformats.org/officeDocument/2006/relationships/slide" Id="rId14"/><Relationship Target="slides/slide7.xml" Type="http://schemas.openxmlformats.org/officeDocument/2006/relationships/slide" Id="rId12"/><Relationship Target="slides/slide8.xml" Type="http://schemas.openxmlformats.org/officeDocument/2006/relationships/slide" Id="rId13"/><Relationship Target="slides/slide5.xml" Type="http://schemas.openxmlformats.org/officeDocument/2006/relationships/slide" Id="rId10"/><Relationship Target="slides/slide6.xml" Type="http://schemas.openxmlformats.org/officeDocument/2006/relationships/slide" Id="rId11"/><Relationship Target="slides/slide52.xml" Type="http://schemas.openxmlformats.org/officeDocument/2006/relationships/slide" Id="rId57"/><Relationship Target="slides/slide51.xml" Type="http://schemas.openxmlformats.org/officeDocument/2006/relationships/slide" Id="rId56"/><Relationship Target="slides/slide50.xml" Type="http://schemas.openxmlformats.org/officeDocument/2006/relationships/slide" Id="rId55"/><Relationship Target="slides/slide49.xml" Type="http://schemas.openxmlformats.org/officeDocument/2006/relationships/slide" Id="rId54"/><Relationship Target="slides/slide48.xml" Type="http://schemas.openxmlformats.org/officeDocument/2006/relationships/slide" Id="rId53"/><Relationship Target="slides/slide47.xml" Type="http://schemas.openxmlformats.org/officeDocument/2006/relationships/slide" Id="rId52"/><Relationship Target="slides/slide46.xml" Type="http://schemas.openxmlformats.org/officeDocument/2006/relationships/slide" Id="rId51"/><Relationship Target="slides/slide45.xml" Type="http://schemas.openxmlformats.org/officeDocument/2006/relationships/slide" Id="rId50"/><Relationship Target="slides/slide24.xml" Type="http://schemas.openxmlformats.org/officeDocument/2006/relationships/slide" Id="rId29"/><Relationship Target="slides/slide21.xml" Type="http://schemas.openxmlformats.org/officeDocument/2006/relationships/slide" Id="rId26"/><Relationship Target="slides/slide20.xml" Type="http://schemas.openxmlformats.org/officeDocument/2006/relationships/slide" Id="rId25"/><Relationship Target="slides/slide23.xml" Type="http://schemas.openxmlformats.org/officeDocument/2006/relationships/slide" Id="rId28"/><Relationship Target="slides/slide22.xml" Type="http://schemas.openxmlformats.org/officeDocument/2006/relationships/slide" Id="rId27"/><Relationship Target="slides/slide16.xml" Type="http://schemas.openxmlformats.org/officeDocument/2006/relationships/slide" Id="rId21"/><Relationship Target="slides/slide17.xml" Type="http://schemas.openxmlformats.org/officeDocument/2006/relationships/slide" Id="rId22"/><Relationship Target="slides/slide55.xml" Type="http://schemas.openxmlformats.org/officeDocument/2006/relationships/slide" Id="rId60"/><Relationship Target="slides/slide18.xml" Type="http://schemas.openxmlformats.org/officeDocument/2006/relationships/slide" Id="rId23"/><Relationship Target="slides/slide19.xml" Type="http://schemas.openxmlformats.org/officeDocument/2006/relationships/slide" Id="rId24"/><Relationship Target="slides/slide15.xml" Type="http://schemas.openxmlformats.org/officeDocument/2006/relationships/slide" Id="rId20"/><Relationship Target="slides/slide61.xml" Type="http://schemas.openxmlformats.org/officeDocument/2006/relationships/slide" Id="rId66"/><Relationship Target="slides/slide60.xml" Type="http://schemas.openxmlformats.org/officeDocument/2006/relationships/slide" Id="rId65"/><Relationship Target="slides/slide57.xml" Type="http://schemas.openxmlformats.org/officeDocument/2006/relationships/slide" Id="rId62"/><Relationship Target="slides/slide56.xml" Type="http://schemas.openxmlformats.org/officeDocument/2006/relationships/slide" Id="rId61"/><Relationship Target="slides/slide59.xml" Type="http://schemas.openxmlformats.org/officeDocument/2006/relationships/slide" Id="rId64"/><Relationship Target="slides/slide58.xml" Type="http://schemas.openxmlformats.org/officeDocument/2006/relationships/slide" Id="rId63"/></Relationships>
</file>

<file path=ppt/notesMasters/_rels/notesMaster1.xml.rels><?xml version="1.0" encoding="UTF-8" standalone="yes"?><Relationships xmlns="http://schemas.openxmlformats.org/package/2006/relationships"><Relationship Target="../theme/theme1.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y="0" x="0"/>
          <a:ext cy="0" cx="0"/>
          <a:chOff y="0" x="0"/>
          <a:chExt cy="0" cx="0"/>
        </a:xfrm>
      </p:grpSpPr>
      <p:sp>
        <p:nvSpPr>
          <p:cNvPr id="2" name="Shape 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3" name="Shape 3"/>
          <p:cNvSpPr txBox="1"/>
          <p:nvPr>
            <p:ph idx="1" type="body"/>
          </p:nvPr>
        </p:nvSpPr>
        <p:spPr>
          <a:xfrm>
            <a:off y="4343400" x="685800"/>
            <a:ext cy="4114800" cx="5486399"/>
          </a:xfrm>
          <a:prstGeom prst="rect">
            <a:avLst/>
          </a:prstGeom>
        </p:spPr>
        <p:txBody>
          <a:bodyPr bIns="91425" rIns="91425" lIns="91425" t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0.xml.rels><?xml version="1.0" encoding="UTF-8" standalone="yes"?><Relationships xmlns="http://schemas.openxmlformats.org/package/2006/relationships"><Relationship Target="http://www.wipo.int/export/sites/www/tk/en/databases/creative_heritage/docs/nz_access.pdf" Type="http://schemas.openxmlformats.org/officeDocument/2006/relationships/hyperlink" TargetMode="External" Id="rId2"/><Relationship Target="../notesMasters/notesMaster1.xml" Type="http://schemas.openxmlformats.org/officeDocument/2006/relationships/notesMaster" Id="rId1"/></Relationships>
</file>

<file path=ppt/notesSlides/_rels/notesSlide4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http://aiatsis.gov.au/atsilirn/index.php" Type="http://schemas.openxmlformats.org/officeDocument/2006/relationships/hyperlink" TargetMode="External" Id="rId2"/><Relationship Target="../notesMasters/notesMaster1.xml" Type="http://schemas.openxmlformats.org/officeDocument/2006/relationships/notesMaster" Id="rId1"/><Relationship Target="http://www.wipo.int/export/sites/www/tk/en/databases/creative_heritage/docs/atsilirn_protocols.pdf" Type="http://schemas.openxmlformats.org/officeDocument/2006/relationships/hyperlink" TargetMode="External" Id="rId4"/><Relationship Target="http://www.wipo.int/tk/en/databases/creative_heritage/museum/link0049.html" Type="http://schemas.openxmlformats.org/officeDocument/2006/relationships/hyperlink" TargetMode="External" Id="rId3"/></Relationships>
</file>

<file path=ppt/notesSlides/_rels/notesSlide6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http://aiatsis.gov.au/atsilirn/index.php" Type="http://schemas.openxmlformats.org/officeDocument/2006/relationships/hyperlink" TargetMode="External" Id="rId2"/><Relationship Target="../notesMasters/notesMaster1.xml" Type="http://schemas.openxmlformats.org/officeDocument/2006/relationships/notesMaster" Id="rId1"/><Relationship Target="http://www.wipo.int/export/sites/www/tk/en/databases/creative_heritage/docs/atsilirn_protocols.pdf" Type="http://schemas.openxmlformats.org/officeDocument/2006/relationships/hyperlink" TargetMode="External" Id="rId4"/><Relationship Target="http://www.wipo.int/tk/en/databases/creative_heritage/museum/link0049.html" Type="http://schemas.openxmlformats.org/officeDocument/2006/relationships/hyperlink" TargetMode="External" Id="rId3"/></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6" name="Shape 26"/>
        <p:cNvGrpSpPr/>
        <p:nvPr/>
      </p:nvGrpSpPr>
      <p:grpSpPr>
        <a:xfrm>
          <a:off y="0" x="0"/>
          <a:ext cy="0" cx="0"/>
          <a:chOff y="0" x="0"/>
          <a:chExt cy="0" cx="0"/>
        </a:xfrm>
      </p:grpSpPr>
      <p:sp>
        <p:nvSpPr>
          <p:cNvPr id="27" name="Shape 27"/>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28" name="Shape 28"/>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Clr>
                <a:schemeClr val="dk1"/>
              </a:buClr>
              <a:buSzPct val="100000"/>
              <a:buFont typeface="Arial"/>
              <a:buNone/>
            </a:pPr>
            <a:r>
              <a:rPr lang="en">
                <a:solidFill>
                  <a:schemeClr val="dk1"/>
                </a:solidFill>
              </a:rPr>
              <a:t>This workshop is proposed to explore the development of a research data management policy in support of indigenous studies. Careful consideration of cultural protocols, ethics processes, and principles guiding the activities of a research institution need to inform that policy development.  At the same time, it may also be important to consider the consequences of practical methodologies from other areas of research that may or not be applicable.  Research methodologies such as de-identification and procedures for enabling data linking may enable critical health and wellbeing research in support of national policy development.  However, these same methodologies may also be entirely inappropriate for other types of research where the data is culturally sensitive.  What questions need to be asked and what information needs to be considered so that a research data management policy can be developed and effectively support indigenous study now and into the future? </a:t>
            </a:r>
          </a:p>
          <a:p>
            <a:r>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0" name="Shape 80"/>
        <p:cNvGrpSpPr/>
        <p:nvPr/>
      </p:nvGrpSpPr>
      <p:grpSpPr>
        <a:xfrm>
          <a:off y="0" x="0"/>
          <a:ext cy="0" cx="0"/>
          <a:chOff y="0" x="0"/>
          <a:chExt cy="0" cx="0"/>
        </a:xfrm>
      </p:grpSpPr>
      <p:sp>
        <p:nvSpPr>
          <p:cNvPr id="81" name="Shape 81"/>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82" name="Shape 82"/>
          <p:cNvSpPr txBox="1"/>
          <p:nvPr>
            <p:ph idx="1" type="body"/>
          </p:nvPr>
        </p:nvSpPr>
        <p:spPr>
          <a:xfrm>
            <a:off y="4343400" x="685800"/>
            <a:ext cy="4114800" cx="5486399"/>
          </a:xfrm>
          <a:prstGeom prst="rect">
            <a:avLst/>
          </a:prstGeom>
        </p:spPr>
        <p:txBody>
          <a:bodyPr bIns="91425" rIns="91425" lIns="91425" tIns="91425" anchor="t" anchorCtr="0">
            <a:noAutofit/>
          </a:bodyPr>
          <a:lstStyle/>
          <a:p>
            <a:pPr>
              <a:buNone/>
            </a:pPr>
            <a:r>
              <a:rPr lang="en"/>
              <a:t>http://www.wipo.int/export/sites/www/tk/en/databases/creative_heritage/docs/atsilirn_protocols.pdf</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6" name="Shape 86"/>
        <p:cNvGrpSpPr/>
        <p:nvPr/>
      </p:nvGrpSpPr>
      <p:grpSpPr>
        <a:xfrm>
          <a:off y="0" x="0"/>
          <a:ext cy="0" cx="0"/>
          <a:chOff y="0" x="0"/>
          <a:chExt cy="0" cx="0"/>
        </a:xfrm>
      </p:grpSpPr>
      <p:sp>
        <p:nvSpPr>
          <p:cNvPr id="87" name="Shape 87"/>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88" name="Shape 8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2" name="Shape 92"/>
        <p:cNvGrpSpPr/>
        <p:nvPr/>
      </p:nvGrpSpPr>
      <p:grpSpPr>
        <a:xfrm>
          <a:off y="0" x="0"/>
          <a:ext cy="0" cx="0"/>
          <a:chOff y="0" x="0"/>
          <a:chExt cy="0" cx="0"/>
        </a:xfrm>
      </p:grpSpPr>
      <p:sp>
        <p:nvSpPr>
          <p:cNvPr id="93" name="Shape 93"/>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94" name="Shape 9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8" name="Shape 98"/>
        <p:cNvGrpSpPr/>
        <p:nvPr/>
      </p:nvGrpSpPr>
      <p:grpSpPr>
        <a:xfrm>
          <a:off y="0" x="0"/>
          <a:ext cy="0" cx="0"/>
          <a:chOff y="0" x="0"/>
          <a:chExt cy="0" cx="0"/>
        </a:xfrm>
      </p:grpSpPr>
      <p:sp>
        <p:nvSpPr>
          <p:cNvPr id="99" name="Shape 99"/>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00" name="Shape 100"/>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4" name="Shape 104"/>
        <p:cNvGrpSpPr/>
        <p:nvPr/>
      </p:nvGrpSpPr>
      <p:grpSpPr>
        <a:xfrm>
          <a:off y="0" x="0"/>
          <a:ext cy="0" cx="0"/>
          <a:chOff y="0" x="0"/>
          <a:chExt cy="0" cx="0"/>
        </a:xfrm>
      </p:grpSpPr>
      <p:sp>
        <p:nvSpPr>
          <p:cNvPr id="105" name="Shape 105"/>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06" name="Shape 106"/>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0" name="Shape 110"/>
        <p:cNvGrpSpPr/>
        <p:nvPr/>
      </p:nvGrpSpPr>
      <p:grpSpPr>
        <a:xfrm>
          <a:off y="0" x="0"/>
          <a:ext cy="0" cx="0"/>
          <a:chOff y="0" x="0"/>
          <a:chExt cy="0" cx="0"/>
        </a:xfrm>
      </p:grpSpPr>
      <p:sp>
        <p:nvSpPr>
          <p:cNvPr id="111" name="Shape 111"/>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12" name="Shape 11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6" name="Shape 116"/>
        <p:cNvGrpSpPr/>
        <p:nvPr/>
      </p:nvGrpSpPr>
      <p:grpSpPr>
        <a:xfrm>
          <a:off y="0" x="0"/>
          <a:ext cy="0" cx="0"/>
          <a:chOff y="0" x="0"/>
          <a:chExt cy="0" cx="0"/>
        </a:xfrm>
      </p:grpSpPr>
      <p:sp>
        <p:nvSpPr>
          <p:cNvPr id="117" name="Shape 117"/>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18" name="Shape 11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2" name="Shape 122"/>
        <p:cNvGrpSpPr/>
        <p:nvPr/>
      </p:nvGrpSpPr>
      <p:grpSpPr>
        <a:xfrm>
          <a:off y="0" x="0"/>
          <a:ext cy="0" cx="0"/>
          <a:chOff y="0" x="0"/>
          <a:chExt cy="0" cx="0"/>
        </a:xfrm>
      </p:grpSpPr>
      <p:sp>
        <p:nvSpPr>
          <p:cNvPr id="123" name="Shape 123"/>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24" name="Shape 12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8" name="Shape 128"/>
        <p:cNvGrpSpPr/>
        <p:nvPr/>
      </p:nvGrpSpPr>
      <p:grpSpPr>
        <a:xfrm>
          <a:off y="0" x="0"/>
          <a:ext cy="0" cx="0"/>
          <a:chOff y="0" x="0"/>
          <a:chExt cy="0" cx="0"/>
        </a:xfrm>
      </p:grpSpPr>
      <p:sp>
        <p:nvSpPr>
          <p:cNvPr id="129" name="Shape 129"/>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30" name="Shape 130"/>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4" name="Shape 134"/>
        <p:cNvGrpSpPr/>
        <p:nvPr/>
      </p:nvGrpSpPr>
      <p:grpSpPr>
        <a:xfrm>
          <a:off y="0" x="0"/>
          <a:ext cy="0" cx="0"/>
          <a:chOff y="0" x="0"/>
          <a:chExt cy="0" cx="0"/>
        </a:xfrm>
      </p:grpSpPr>
      <p:sp>
        <p:nvSpPr>
          <p:cNvPr id="135" name="Shape 135"/>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36" name="Shape 136"/>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2" name="Shape 32"/>
        <p:cNvGrpSpPr/>
        <p:nvPr/>
      </p:nvGrpSpPr>
      <p:grpSpPr>
        <a:xfrm>
          <a:off y="0" x="0"/>
          <a:ext cy="0" cx="0"/>
          <a:chOff y="0" x="0"/>
          <a:chExt cy="0" cx="0"/>
        </a:xfrm>
      </p:grpSpPr>
      <p:sp>
        <p:nvSpPr>
          <p:cNvPr id="33" name="Shape 33"/>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34" name="Shape 3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0" name="Shape 140"/>
        <p:cNvGrpSpPr/>
        <p:nvPr/>
      </p:nvGrpSpPr>
      <p:grpSpPr>
        <a:xfrm>
          <a:off y="0" x="0"/>
          <a:ext cy="0" cx="0"/>
          <a:chOff y="0" x="0"/>
          <a:chExt cy="0" cx="0"/>
        </a:xfrm>
      </p:grpSpPr>
      <p:sp>
        <p:nvSpPr>
          <p:cNvPr id="141" name="Shape 141"/>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42" name="Shape 14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7" name="Shape 147"/>
        <p:cNvGrpSpPr/>
        <p:nvPr/>
      </p:nvGrpSpPr>
      <p:grpSpPr>
        <a:xfrm>
          <a:off y="0" x="0"/>
          <a:ext cy="0" cx="0"/>
          <a:chOff y="0" x="0"/>
          <a:chExt cy="0" cx="0"/>
        </a:xfrm>
      </p:grpSpPr>
      <p:sp>
        <p:nvSpPr>
          <p:cNvPr id="148" name="Shape 14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49" name="Shape 149"/>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
              <a:t>All four roles may occur within a research institution. </a:t>
            </a:r>
          </a:p>
          <a:p>
            <a:pPr>
              <a:buNone/>
            </a:pPr>
            <a:r>
              <a:rPr lang="en"/>
              <a:t>Important to know what roles are being played, and how this impacts upon community, data management, research output, to embed trust, security, and consultation, into data curation and research approval processes.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3" name="Shape 153"/>
        <p:cNvGrpSpPr/>
        <p:nvPr/>
      </p:nvGrpSpPr>
      <p:grpSpPr>
        <a:xfrm>
          <a:off y="0" x="0"/>
          <a:ext cy="0" cx="0"/>
          <a:chOff y="0" x="0"/>
          <a:chExt cy="0" cx="0"/>
        </a:xfrm>
      </p:grpSpPr>
      <p:sp>
        <p:nvSpPr>
          <p:cNvPr id="154" name="Shape 154"/>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55" name="Shape 15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9" name="Shape 159"/>
        <p:cNvGrpSpPr/>
        <p:nvPr/>
      </p:nvGrpSpPr>
      <p:grpSpPr>
        <a:xfrm>
          <a:off y="0" x="0"/>
          <a:ext cy="0" cx="0"/>
          <a:chOff y="0" x="0"/>
          <a:chExt cy="0" cx="0"/>
        </a:xfrm>
      </p:grpSpPr>
      <p:sp>
        <p:nvSpPr>
          <p:cNvPr id="160" name="Shape 160"/>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61" name="Shape 16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5" name="Shape 165"/>
        <p:cNvGrpSpPr/>
        <p:nvPr/>
      </p:nvGrpSpPr>
      <p:grpSpPr>
        <a:xfrm>
          <a:off y="0" x="0"/>
          <a:ext cy="0" cx="0"/>
          <a:chOff y="0" x="0"/>
          <a:chExt cy="0" cx="0"/>
        </a:xfrm>
      </p:grpSpPr>
      <p:sp>
        <p:nvSpPr>
          <p:cNvPr id="166" name="Shape 166"/>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67" name="Shape 16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1" name="Shape 171"/>
        <p:cNvGrpSpPr/>
        <p:nvPr/>
      </p:nvGrpSpPr>
      <p:grpSpPr>
        <a:xfrm>
          <a:off y="0" x="0"/>
          <a:ext cy="0" cx="0"/>
          <a:chOff y="0" x="0"/>
          <a:chExt cy="0" cx="0"/>
        </a:xfrm>
      </p:grpSpPr>
      <p:sp>
        <p:nvSpPr>
          <p:cNvPr id="172" name="Shape 17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73" name="Shape 173"/>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
              <a:t>What pre-existing policy may be relevant? </a:t>
            </a:r>
          </a:p>
          <a:p>
            <a:pPr>
              <a:buNone/>
            </a:pPr>
            <a:r>
              <a:rPr lang="en"/>
              <a:t>Maybe possible to revise policy, or if new policy is developed, references to other policy may be needed.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7" name="Shape 177"/>
        <p:cNvGrpSpPr/>
        <p:nvPr/>
      </p:nvGrpSpPr>
      <p:grpSpPr>
        <a:xfrm>
          <a:off y="0" x="0"/>
          <a:ext cy="0" cx="0"/>
          <a:chOff y="0" x="0"/>
          <a:chExt cy="0" cx="0"/>
        </a:xfrm>
      </p:grpSpPr>
      <p:sp>
        <p:nvSpPr>
          <p:cNvPr id="178" name="Shape 17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79" name="Shape 179"/>
          <p:cNvSpPr txBox="1"/>
          <p:nvPr>
            <p:ph idx="1" type="body"/>
          </p:nvPr>
        </p:nvSpPr>
        <p:spPr>
          <a:xfrm>
            <a:off y="4343400" x="685800"/>
            <a:ext cy="4114800" cx="5486399"/>
          </a:xfrm>
          <a:prstGeom prst="rect">
            <a:avLst/>
          </a:prstGeom>
        </p:spPr>
        <p:txBody>
          <a:bodyPr bIns="91425" rIns="91425" lIns="91425" tIns="91425" anchor="t" anchorCtr="0">
            <a:noAutofit/>
          </a:bodyPr>
          <a:lstStyle/>
          <a:p>
            <a:pPr>
              <a:buNone/>
            </a:pPr>
            <a:r>
              <a:rPr lang="en"/>
              <a:t>Procedural information is critical and where the principles (and legal requirements) around access and use of data is tested. </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3" name="Shape 183"/>
        <p:cNvGrpSpPr/>
        <p:nvPr/>
      </p:nvGrpSpPr>
      <p:grpSpPr>
        <a:xfrm>
          <a:off y="0" x="0"/>
          <a:ext cy="0" cx="0"/>
          <a:chOff y="0" x="0"/>
          <a:chExt cy="0" cx="0"/>
        </a:xfrm>
      </p:grpSpPr>
      <p:sp>
        <p:nvSpPr>
          <p:cNvPr id="184" name="Shape 184"/>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85" name="Shape 18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9" name="Shape 189"/>
        <p:cNvGrpSpPr/>
        <p:nvPr/>
      </p:nvGrpSpPr>
      <p:grpSpPr>
        <a:xfrm>
          <a:off y="0" x="0"/>
          <a:ext cy="0" cx="0"/>
          <a:chOff y="0" x="0"/>
          <a:chExt cy="0" cx="0"/>
        </a:xfrm>
      </p:grpSpPr>
      <p:sp>
        <p:nvSpPr>
          <p:cNvPr id="190" name="Shape 190"/>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91" name="Shape 19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5" name="Shape 195"/>
        <p:cNvGrpSpPr/>
        <p:nvPr/>
      </p:nvGrpSpPr>
      <p:grpSpPr>
        <a:xfrm>
          <a:off y="0" x="0"/>
          <a:ext cy="0" cx="0"/>
          <a:chOff y="0" x="0"/>
          <a:chExt cy="0" cx="0"/>
        </a:xfrm>
      </p:grpSpPr>
      <p:sp>
        <p:nvSpPr>
          <p:cNvPr id="196" name="Shape 196"/>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97" name="Shape 19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8" name="Shape 38"/>
        <p:cNvGrpSpPr/>
        <p:nvPr/>
      </p:nvGrpSpPr>
      <p:grpSpPr>
        <a:xfrm>
          <a:off y="0" x="0"/>
          <a:ext cy="0" cx="0"/>
          <a:chOff y="0" x="0"/>
          <a:chExt cy="0" cx="0"/>
        </a:xfrm>
      </p:grpSpPr>
      <p:sp>
        <p:nvSpPr>
          <p:cNvPr id="39" name="Shape 39"/>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40" name="Shape 40"/>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1" name="Shape 201"/>
        <p:cNvGrpSpPr/>
        <p:nvPr/>
      </p:nvGrpSpPr>
      <p:grpSpPr>
        <a:xfrm>
          <a:off y="0" x="0"/>
          <a:ext cy="0" cx="0"/>
          <a:chOff y="0" x="0"/>
          <a:chExt cy="0" cx="0"/>
        </a:xfrm>
      </p:grpSpPr>
      <p:sp>
        <p:nvSpPr>
          <p:cNvPr id="202" name="Shape 20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203" name="Shape 203"/>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7" name="Shape 207"/>
        <p:cNvGrpSpPr/>
        <p:nvPr/>
      </p:nvGrpSpPr>
      <p:grpSpPr>
        <a:xfrm>
          <a:off y="0" x="0"/>
          <a:ext cy="0" cx="0"/>
          <a:chOff y="0" x="0"/>
          <a:chExt cy="0" cx="0"/>
        </a:xfrm>
      </p:grpSpPr>
      <p:sp>
        <p:nvSpPr>
          <p:cNvPr id="208" name="Shape 20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209" name="Shape 209"/>
          <p:cNvSpPr txBox="1"/>
          <p:nvPr>
            <p:ph idx="1" type="body"/>
          </p:nvPr>
        </p:nvSpPr>
        <p:spPr>
          <a:xfrm>
            <a:off y="4343400" x="685800"/>
            <a:ext cy="4114800" cx="5486399"/>
          </a:xfrm>
          <a:prstGeom prst="rect">
            <a:avLst/>
          </a:prstGeom>
        </p:spPr>
        <p:txBody>
          <a:bodyPr bIns="91425" rIns="91425" lIns="91425" tIns="91425" anchor="t" anchorCtr="0">
            <a:noAutofit/>
          </a:bodyPr>
          <a:lstStyle/>
          <a:p>
            <a:pPr>
              <a:buNone/>
            </a:pPr>
            <a:r>
              <a:rPr lang="en"/>
              <a:t>http://www.policy.monash.edu/policy-bank/academic/research/research-data-management-policy.html</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13" name="Shape 213"/>
        <p:cNvGrpSpPr/>
        <p:nvPr/>
      </p:nvGrpSpPr>
      <p:grpSpPr>
        <a:xfrm>
          <a:off y="0" x="0"/>
          <a:ext cy="0" cx="0"/>
          <a:chOff y="0" x="0"/>
          <a:chExt cy="0" cx="0"/>
        </a:xfrm>
      </p:grpSpPr>
      <p:sp>
        <p:nvSpPr>
          <p:cNvPr id="214" name="Shape 214"/>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215" name="Shape 21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19" name="Shape 219"/>
        <p:cNvGrpSpPr/>
        <p:nvPr/>
      </p:nvGrpSpPr>
      <p:grpSpPr>
        <a:xfrm>
          <a:off y="0" x="0"/>
          <a:ext cy="0" cx="0"/>
          <a:chOff y="0" x="0"/>
          <a:chExt cy="0" cx="0"/>
        </a:xfrm>
      </p:grpSpPr>
      <p:sp>
        <p:nvSpPr>
          <p:cNvPr id="220" name="Shape 220"/>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221" name="Shape 221"/>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
              <a:t>http://www.policy.monash.edu/policy-bank/academic/research/research-data-management-procedures-staff-adjuncts-and-visitors.html</a:t>
            </a:r>
          </a:p>
          <a:p>
            <a:pPr rtl="0" lvl="0">
              <a:buNone/>
            </a:pPr>
            <a:r>
              <a:rPr lang="en"/>
              <a:t>http://monash.edu/library/researchdata/index.html</a:t>
            </a:r>
          </a:p>
          <a:p>
            <a:pPr rtl="0" lvl="0">
              <a:buNone/>
            </a:pPr>
            <a:r>
              <a:rPr lang="en"/>
              <a:t>http://monash.edu/library/researchdata/guidelines/ethics/</a:t>
            </a:r>
          </a:p>
          <a:p>
            <a:pPr rtl="0" lvl="0">
              <a:buNone/>
            </a:pPr>
            <a:r>
              <a:rPr lang="en"/>
              <a:t>http://www.aiatsis.gov.au/_files/research/ethics.pdf</a:t>
            </a:r>
          </a:p>
          <a:p>
            <a:r>
              <a:t/>
            </a:r>
          </a:p>
          <a:p>
            <a:r>
              <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25" name="Shape 225"/>
        <p:cNvGrpSpPr/>
        <p:nvPr/>
      </p:nvGrpSpPr>
      <p:grpSpPr>
        <a:xfrm>
          <a:off y="0" x="0"/>
          <a:ext cy="0" cx="0"/>
          <a:chOff y="0" x="0"/>
          <a:chExt cy="0" cx="0"/>
        </a:xfrm>
      </p:grpSpPr>
      <p:sp>
        <p:nvSpPr>
          <p:cNvPr id="226" name="Shape 226"/>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227" name="Shape 22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31" name="Shape 231"/>
        <p:cNvGrpSpPr/>
        <p:nvPr/>
      </p:nvGrpSpPr>
      <p:grpSpPr>
        <a:xfrm>
          <a:off y="0" x="0"/>
          <a:ext cy="0" cx="0"/>
          <a:chOff y="0" x="0"/>
          <a:chExt cy="0" cx="0"/>
        </a:xfrm>
      </p:grpSpPr>
      <p:sp>
        <p:nvSpPr>
          <p:cNvPr id="232" name="Shape 23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233" name="Shape 233"/>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indent="-317500" marL="457200">
              <a:lnSpc>
                <a:spcPct val="115000"/>
              </a:lnSpc>
              <a:buClr>
                <a:schemeClr val="dk1"/>
              </a:buClr>
              <a:buSzPct val="212121"/>
              <a:buFont typeface="Arial"/>
              <a:buChar char="•"/>
            </a:pPr>
            <a:r>
              <a:rPr lang="en">
                <a:solidFill>
                  <a:schemeClr val="dk1"/>
                </a:solidFill>
              </a:rPr>
              <a:t>Identify at the start of a research project all Indigenous people, organisations and communities who will need to be involved in determining strategies for access to research results.</a:t>
            </a:r>
          </a:p>
          <a:p>
            <a:pPr rtl="0" lvl="0" indent="-317500" marL="457200">
              <a:lnSpc>
                <a:spcPct val="115000"/>
              </a:lnSpc>
              <a:buClr>
                <a:schemeClr val="dk1"/>
              </a:buClr>
              <a:buSzPct val="212121"/>
              <a:buFont typeface="Arial"/>
              <a:buChar char="•"/>
            </a:pPr>
            <a:r>
              <a:rPr lang="en">
                <a:solidFill>
                  <a:schemeClr val="dk1"/>
                </a:solidFill>
              </a:rPr>
              <a:t>Agree on the rights to research results, their forms and presentation, and individual or community use of them.</a:t>
            </a:r>
          </a:p>
          <a:p>
            <a:pPr rtl="0" lvl="0" indent="-317500" marL="457200">
              <a:lnSpc>
                <a:spcPct val="115000"/>
              </a:lnSpc>
              <a:buClr>
                <a:schemeClr val="dk1"/>
              </a:buClr>
              <a:buSzPct val="212121"/>
              <a:buFont typeface="Arial"/>
              <a:buChar char="•"/>
            </a:pPr>
            <a:r>
              <a:rPr lang="en">
                <a:solidFill>
                  <a:schemeClr val="dk1"/>
                </a:solidFill>
              </a:rPr>
              <a:t>This may involve ongoing access to data or representations of the results of research through digital media.</a:t>
            </a:r>
          </a:p>
          <a:p>
            <a:pPr rtl="0" lvl="0" indent="-317500" marL="457200">
              <a:lnSpc>
                <a:spcPct val="115000"/>
              </a:lnSpc>
              <a:buClr>
                <a:schemeClr val="dk1"/>
              </a:buClr>
              <a:buSzPct val="212121"/>
              <a:buFont typeface="Arial"/>
              <a:buChar char="•"/>
            </a:pPr>
            <a:r>
              <a:rPr lang="en">
                <a:solidFill>
                  <a:schemeClr val="dk1"/>
                </a:solidFill>
              </a:rPr>
              <a:t>Agree at the outset on the ownership of research results, including institutional ownership of data, individual rights of researchers and Indigenous participants, and collective rights of Indigenous community groups.</a:t>
            </a:r>
          </a:p>
          <a:p>
            <a:pPr rtl="0" lvl="0" indent="-317500" marL="457200">
              <a:lnSpc>
                <a:spcPct val="115000"/>
              </a:lnSpc>
              <a:buClr>
                <a:schemeClr val="dk1"/>
              </a:buClr>
              <a:buSzPct val="212121"/>
              <a:buFont typeface="Arial"/>
              <a:buChar char="•"/>
            </a:pPr>
            <a:r>
              <a:rPr lang="en">
                <a:solidFill>
                  <a:schemeClr val="dk1"/>
                </a:solidFill>
              </a:rPr>
              <a:t>Agree when and how results of research will be fed back to and discussed with relevant individual community members and/or appropriate community organisations.</a:t>
            </a:r>
          </a:p>
          <a:p>
            <a:pPr rtl="0" lvl="0" indent="-317500" marL="457200">
              <a:lnSpc>
                <a:spcPct val="115000"/>
              </a:lnSpc>
              <a:buClr>
                <a:schemeClr val="dk1"/>
              </a:buClr>
              <a:buSzPct val="212121"/>
              <a:buFont typeface="Arial"/>
              <a:buChar char="•"/>
            </a:pPr>
            <a:r>
              <a:rPr lang="en">
                <a:solidFill>
                  <a:schemeClr val="dk1"/>
                </a:solidFill>
              </a:rPr>
              <a:t>Make clear the level of community control over access to, and use of, any research results, including print, pictorial, audio and video, and digital materials. Discuss making these available online and/or depositing in libraries and archives.</a:t>
            </a:r>
          </a:p>
          <a:p>
            <a:pPr rtl="0" lvl="0" indent="-317500" marL="457200">
              <a:lnSpc>
                <a:spcPct val="115000"/>
              </a:lnSpc>
              <a:buClr>
                <a:schemeClr val="dk1"/>
              </a:buClr>
              <a:buSzPct val="212121"/>
              <a:buFont typeface="Arial"/>
              <a:buChar char="•"/>
            </a:pPr>
            <a:r>
              <a:rPr lang="en">
                <a:solidFill>
                  <a:schemeClr val="dk1"/>
                </a:solidFill>
              </a:rPr>
              <a:t>Report research results to the community before publication and before discussion with the media.</a:t>
            </a:r>
          </a:p>
          <a:p>
            <a:pPr rtl="0" lvl="0" indent="-317500" marL="457200">
              <a:lnSpc>
                <a:spcPct val="115000"/>
              </a:lnSpc>
              <a:buClr>
                <a:schemeClr val="dk1"/>
              </a:buClr>
              <a:buSzPct val="212121"/>
              <a:buFont typeface="Arial"/>
              <a:buChar char="•"/>
            </a:pPr>
            <a:r>
              <a:rPr lang="en">
                <a:solidFill>
                  <a:schemeClr val="dk1"/>
                </a:solidFill>
              </a:rPr>
              <a:t>Negotiate with the community any discussion with the media of the research project and its results.</a:t>
            </a:r>
          </a:p>
          <a:p>
            <a:pPr rtl="0" lvl="0" indent="-317500" marL="457200">
              <a:lnSpc>
                <a:spcPct val="115000"/>
              </a:lnSpc>
              <a:buClr>
                <a:schemeClr val="dk1"/>
              </a:buClr>
              <a:buSzPct val="212121"/>
              <a:buFont typeface="Arial"/>
              <a:buChar char="•"/>
            </a:pPr>
            <a:r>
              <a:rPr lang="en">
                <a:solidFill>
                  <a:schemeClr val="dk1"/>
                </a:solidFill>
              </a:rPr>
              <a:t>Agree on the disposition and storage of results of research, including primary data.</a:t>
            </a:r>
          </a:p>
          <a:p>
            <a:pPr rtl="0" lvl="0" indent="-317500" marL="457200">
              <a:lnSpc>
                <a:spcPct val="115000"/>
              </a:lnSpc>
              <a:buClr>
                <a:schemeClr val="dk1"/>
              </a:buClr>
              <a:buSzPct val="212121"/>
              <a:buFont typeface="Arial"/>
              <a:buChar char="•"/>
            </a:pPr>
            <a:r>
              <a:rPr lang="en">
                <a:solidFill>
                  <a:schemeClr val="dk1"/>
                </a:solidFill>
              </a:rPr>
              <a:t>Try to anticipate the evolving use of technology and the impact it could have on research results and their storage.</a:t>
            </a:r>
          </a:p>
          <a:p>
            <a:pPr rtl="0" lvl="0" indent="-317500" marL="457200">
              <a:lnSpc>
                <a:spcPct val="115000"/>
              </a:lnSpc>
              <a:buClr>
                <a:schemeClr val="dk1"/>
              </a:buClr>
              <a:buSzPct val="212121"/>
              <a:buFont typeface="Arial"/>
              <a:buChar char="•"/>
            </a:pPr>
            <a:r>
              <a:rPr lang="en">
                <a:solidFill>
                  <a:schemeClr val="dk1"/>
                </a:solidFill>
              </a:rPr>
              <a:t>Discuss thoroughly matters of confidentiality and agreed restrictions on use of information.</a:t>
            </a:r>
          </a:p>
          <a:p>
            <a:pPr rtl="0" lvl="0" indent="-317500" marL="457200">
              <a:lnSpc>
                <a:spcPct val="115000"/>
              </a:lnSpc>
              <a:buClr>
                <a:schemeClr val="dk1"/>
              </a:buClr>
              <a:buSzPct val="212121"/>
              <a:buFont typeface="Arial"/>
              <a:buChar char="•"/>
            </a:pPr>
            <a:r>
              <a:rPr lang="en">
                <a:solidFill>
                  <a:schemeClr val="dk1"/>
                </a:solidFill>
              </a:rPr>
              <a:t>Explain fully any limits on confidentiality (for example, where field notes or research data might be subpoenaed for legal proceedings).</a:t>
            </a:r>
          </a:p>
          <a:p>
            <a:pPr rtl="0" lvl="0" indent="-317500" marL="457200">
              <a:lnSpc>
                <a:spcPct val="115000"/>
              </a:lnSpc>
              <a:buClr>
                <a:schemeClr val="dk1"/>
              </a:buClr>
              <a:buSzPct val="212121"/>
              <a:buFont typeface="Arial"/>
              <a:buChar char="•"/>
            </a:pPr>
            <a:r>
              <a:rPr lang="en">
                <a:solidFill>
                  <a:schemeClr val="dk1"/>
                </a:solidFill>
              </a:rPr>
              <a:t>Be willing to make results known to appropriate local, state or territory, and national authorities if requested.</a:t>
            </a:r>
          </a:p>
          <a:p>
            <a:r>
              <a:t/>
            </a:r>
          </a:p>
          <a:p>
            <a:r>
              <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37" name="Shape 237"/>
        <p:cNvGrpSpPr/>
        <p:nvPr/>
      </p:nvGrpSpPr>
      <p:grpSpPr>
        <a:xfrm>
          <a:off y="0" x="0"/>
          <a:ext cy="0" cx="0"/>
          <a:chOff y="0" x="0"/>
          <a:chExt cy="0" cx="0"/>
        </a:xfrm>
      </p:grpSpPr>
      <p:sp>
        <p:nvSpPr>
          <p:cNvPr id="238" name="Shape 23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239" name="Shape 239"/>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spcBef>
                <a:spcPts val="600"/>
              </a:spcBef>
              <a:buClr>
                <a:schemeClr val="dk1"/>
              </a:buClr>
              <a:buSzPct val="100000"/>
              <a:buFont typeface="Arial"/>
              <a:buNone/>
            </a:pPr>
            <a:r>
              <a:rPr lang="en"/>
              <a:t>Formalise this, i.e. capture this information, document how this happens, develop methods to sustain these activities, i.e. design a process.  </a:t>
            </a:r>
          </a:p>
          <a:p>
            <a:pPr rtl="0" lvl="0">
              <a:spcBef>
                <a:spcPts val="600"/>
              </a:spcBef>
              <a:buClr>
                <a:schemeClr val="dk1"/>
              </a:buClr>
              <a:buSzPct val="100000"/>
              <a:buFont typeface="Arial"/>
              <a:buNone/>
            </a:pPr>
            <a:r>
              <a:rPr lang="en"/>
              <a:t>Process links to and actualises the principles in the research data management policy that is developed.</a:t>
            </a:r>
          </a:p>
          <a:p>
            <a:r>
              <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43" name="Shape 243"/>
        <p:cNvGrpSpPr/>
        <p:nvPr/>
      </p:nvGrpSpPr>
      <p:grpSpPr>
        <a:xfrm>
          <a:off y="0" x="0"/>
          <a:ext cy="0" cx="0"/>
          <a:chOff y="0" x="0"/>
          <a:chExt cy="0" cx="0"/>
        </a:xfrm>
      </p:grpSpPr>
      <p:sp>
        <p:nvSpPr>
          <p:cNvPr id="244" name="Shape 244"/>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245" name="Shape 24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49" name="Shape 249"/>
        <p:cNvGrpSpPr/>
        <p:nvPr/>
      </p:nvGrpSpPr>
      <p:grpSpPr>
        <a:xfrm>
          <a:off y="0" x="0"/>
          <a:ext cy="0" cx="0"/>
          <a:chOff y="0" x="0"/>
          <a:chExt cy="0" cx="0"/>
        </a:xfrm>
      </p:grpSpPr>
      <p:sp>
        <p:nvSpPr>
          <p:cNvPr id="250" name="Shape 250"/>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251" name="Shape 25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55" name="Shape 255"/>
        <p:cNvGrpSpPr/>
        <p:nvPr/>
      </p:nvGrpSpPr>
      <p:grpSpPr>
        <a:xfrm>
          <a:off y="0" x="0"/>
          <a:ext cy="0" cx="0"/>
          <a:chOff y="0" x="0"/>
          <a:chExt cy="0" cx="0"/>
        </a:xfrm>
      </p:grpSpPr>
      <p:sp>
        <p:nvSpPr>
          <p:cNvPr id="256" name="Shape 256"/>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257" name="Shape 25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4" name="Shape 44"/>
        <p:cNvGrpSpPr/>
        <p:nvPr/>
      </p:nvGrpSpPr>
      <p:grpSpPr>
        <a:xfrm>
          <a:off y="0" x="0"/>
          <a:ext cy="0" cx="0"/>
          <a:chOff y="0" x="0"/>
          <a:chExt cy="0" cx="0"/>
        </a:xfrm>
      </p:grpSpPr>
      <p:sp>
        <p:nvSpPr>
          <p:cNvPr id="45" name="Shape 45"/>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46" name="Shape 46"/>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spcBef>
                <a:spcPts val="600"/>
              </a:spcBef>
              <a:buClr>
                <a:schemeClr val="dk1"/>
              </a:buClr>
              <a:buSzPct val="100000"/>
              <a:buFont typeface="Arial"/>
              <a:buNone/>
            </a:pPr>
            <a:r>
              <a:rPr lang="en">
                <a:solidFill>
                  <a:schemeClr val="dk1"/>
                </a:solidFill>
              </a:rPr>
              <a:t>Session is aimed at representatives wishing to consider the key issues and to glean some fundamental steps to consider in developing a research data management policy and some consideration about approaches that may support indigenous studies specifically. </a:t>
            </a:r>
          </a:p>
          <a:p>
            <a:r>
              <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61" name="Shape 261"/>
        <p:cNvGrpSpPr/>
        <p:nvPr/>
      </p:nvGrpSpPr>
      <p:grpSpPr>
        <a:xfrm>
          <a:off y="0" x="0"/>
          <a:ext cy="0" cx="0"/>
          <a:chOff y="0" x="0"/>
          <a:chExt cy="0" cx="0"/>
        </a:xfrm>
      </p:grpSpPr>
      <p:sp>
        <p:nvSpPr>
          <p:cNvPr id="262" name="Shape 26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263" name="Shape 263"/>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u="sng" lang="en">
                <a:solidFill>
                  <a:schemeClr val="hlink"/>
                </a:solidFill>
                <a:hlinkClick r:id="rId2"/>
              </a:rPr>
              <a:t>http://www.wipo.int/export/sites/www/tk/en/databases/creative_heritage/docs/nz_access.pdf</a:t>
            </a:r>
          </a:p>
          <a:p>
            <a:r>
              <a:t/>
            </a:r>
          </a:p>
          <a:p>
            <a:pPr>
              <a:buNone/>
            </a:pPr>
            <a:r>
              <a:rPr lang="en"/>
              <a:t>World Intellectual Property Organisation </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67" name="Shape 267"/>
        <p:cNvGrpSpPr/>
        <p:nvPr/>
      </p:nvGrpSpPr>
      <p:grpSpPr>
        <a:xfrm>
          <a:off y="0" x="0"/>
          <a:ext cy="0" cx="0"/>
          <a:chOff y="0" x="0"/>
          <a:chExt cy="0" cx="0"/>
        </a:xfrm>
      </p:grpSpPr>
      <p:sp>
        <p:nvSpPr>
          <p:cNvPr id="268" name="Shape 26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269" name="Shape 269"/>
          <p:cNvSpPr txBox="1"/>
          <p:nvPr>
            <p:ph idx="1" type="body"/>
          </p:nvPr>
        </p:nvSpPr>
        <p:spPr>
          <a:xfrm>
            <a:off y="4343400" x="685800"/>
            <a:ext cy="4114800" cx="5486399"/>
          </a:xfrm>
          <a:prstGeom prst="rect">
            <a:avLst/>
          </a:prstGeom>
        </p:spPr>
        <p:txBody>
          <a:bodyPr bIns="91425" rIns="91425" lIns="91425" tIns="91425" anchor="t" anchorCtr="0">
            <a:noAutofit/>
          </a:bodyPr>
          <a:lstStyle/>
          <a:p>
            <a:pPr>
              <a:buNone/>
            </a:pPr>
            <a:r>
              <a:rPr lang="en"/>
              <a:t>http://www.wipo.int/export/sites/www/tk/en/databases/creative_heritage/docs/nz_access.pdf</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73" name="Shape 273"/>
        <p:cNvGrpSpPr/>
        <p:nvPr/>
      </p:nvGrpSpPr>
      <p:grpSpPr>
        <a:xfrm>
          <a:off y="0" x="0"/>
          <a:ext cy="0" cx="0"/>
          <a:chOff y="0" x="0"/>
          <a:chExt cy="0" cx="0"/>
        </a:xfrm>
      </p:grpSpPr>
      <p:sp>
        <p:nvSpPr>
          <p:cNvPr id="274" name="Shape 274"/>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275" name="Shape 275"/>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
              <a:t>http://www.wipo.int/export/sites/www/tk/en/databases/creative_heritage/docs/nz_access.pdf</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79" name="Shape 279"/>
        <p:cNvGrpSpPr/>
        <p:nvPr/>
      </p:nvGrpSpPr>
      <p:grpSpPr>
        <a:xfrm>
          <a:off y="0" x="0"/>
          <a:ext cy="0" cx="0"/>
          <a:chOff y="0" x="0"/>
          <a:chExt cy="0" cx="0"/>
        </a:xfrm>
      </p:grpSpPr>
      <p:sp>
        <p:nvSpPr>
          <p:cNvPr id="280" name="Shape 280"/>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281" name="Shape 281"/>
          <p:cNvSpPr txBox="1"/>
          <p:nvPr>
            <p:ph idx="1" type="body"/>
          </p:nvPr>
        </p:nvSpPr>
        <p:spPr>
          <a:xfrm>
            <a:off y="4343400" x="685800"/>
            <a:ext cy="4114800" cx="5486399"/>
          </a:xfrm>
          <a:prstGeom prst="rect">
            <a:avLst/>
          </a:prstGeom>
        </p:spPr>
        <p:txBody>
          <a:bodyPr bIns="91425" rIns="91425" lIns="91425" tIns="91425" anchor="t" anchorCtr="0">
            <a:noAutofit/>
          </a:bodyPr>
          <a:lstStyle/>
          <a:p>
            <a:pPr>
              <a:buNone/>
            </a:pPr>
            <a:r>
              <a:rPr lang="en"/>
              <a:t>http://www.wipo.int/export/sites/www/tk/en/databases/creative_heritage/docs/nz_access.pdf</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85" name="Shape 285"/>
        <p:cNvGrpSpPr/>
        <p:nvPr/>
      </p:nvGrpSpPr>
      <p:grpSpPr>
        <a:xfrm>
          <a:off y="0" x="0"/>
          <a:ext cy="0" cx="0"/>
          <a:chOff y="0" x="0"/>
          <a:chExt cy="0" cx="0"/>
        </a:xfrm>
      </p:grpSpPr>
      <p:sp>
        <p:nvSpPr>
          <p:cNvPr id="286" name="Shape 286"/>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287" name="Shape 287"/>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Clr>
                <a:schemeClr val="dk1"/>
              </a:buClr>
              <a:buSzPct val="100000"/>
              <a:buFont typeface="Arial"/>
              <a:buNone/>
            </a:pPr>
            <a:r>
              <a:rPr lang="en">
                <a:solidFill>
                  <a:schemeClr val="dk1"/>
                </a:solidFill>
              </a:rPr>
              <a:t>http://www.wipo.int/export/sites/www/tk/en/databases/creative_heritage/docs/nz_access.pdf</a:t>
            </a:r>
          </a:p>
          <a:p>
            <a:r>
              <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91" name="Shape 291"/>
        <p:cNvGrpSpPr/>
        <p:nvPr/>
      </p:nvGrpSpPr>
      <p:grpSpPr>
        <a:xfrm>
          <a:off y="0" x="0"/>
          <a:ext cy="0" cx="0"/>
          <a:chOff y="0" x="0"/>
          <a:chExt cy="0" cx="0"/>
        </a:xfrm>
      </p:grpSpPr>
      <p:sp>
        <p:nvSpPr>
          <p:cNvPr id="292" name="Shape 29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293" name="Shape 293"/>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97" name="Shape 297"/>
        <p:cNvGrpSpPr/>
        <p:nvPr/>
      </p:nvGrpSpPr>
      <p:grpSpPr>
        <a:xfrm>
          <a:off y="0" x="0"/>
          <a:ext cy="0" cx="0"/>
          <a:chOff y="0" x="0"/>
          <a:chExt cy="0" cx="0"/>
        </a:xfrm>
      </p:grpSpPr>
      <p:sp>
        <p:nvSpPr>
          <p:cNvPr id="298" name="Shape 29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299" name="Shape 29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03" name="Shape 303"/>
        <p:cNvGrpSpPr/>
        <p:nvPr/>
      </p:nvGrpSpPr>
      <p:grpSpPr>
        <a:xfrm>
          <a:off y="0" x="0"/>
          <a:ext cy="0" cx="0"/>
          <a:chOff y="0" x="0"/>
          <a:chExt cy="0" cx="0"/>
        </a:xfrm>
      </p:grpSpPr>
      <p:sp>
        <p:nvSpPr>
          <p:cNvPr id="304" name="Shape 304"/>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305" name="Shape 305"/>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lnSpc>
                <a:spcPct val="115000"/>
              </a:lnSpc>
              <a:buNone/>
            </a:pPr>
            <a:r>
              <a:rPr lang="en">
                <a:solidFill>
                  <a:schemeClr val="dk1"/>
                </a:solidFill>
              </a:rPr>
              <a:t>Two further commitments</a:t>
            </a:r>
          </a:p>
          <a:p>
            <a:r>
              <a:t/>
            </a:r>
          </a:p>
          <a:p>
            <a:pPr rtl="0" lvl="0" indent="-317500" marL="457200">
              <a:lnSpc>
                <a:spcPct val="115000"/>
              </a:lnSpc>
              <a:buClr>
                <a:srgbClr val="000000"/>
              </a:buClr>
              <a:buSzPct val="212121"/>
              <a:buFont typeface="Arial"/>
              <a:buChar char="•"/>
            </a:pPr>
            <a:r>
              <a:rPr lang="en">
                <a:solidFill>
                  <a:schemeClr val="dk1"/>
                </a:solidFill>
              </a:rPr>
              <a:t>Consultation with Maori staff shall not be an acceptable substitute for the development of collaborative relationships with iwi and hapu.</a:t>
            </a:r>
          </a:p>
          <a:p>
            <a:pPr rtl="0" lvl="0" indent="-317500" marL="457200">
              <a:lnSpc>
                <a:spcPct val="115000"/>
              </a:lnSpc>
              <a:buClr>
                <a:srgbClr val="000000"/>
              </a:buClr>
              <a:buSzPct val="212121"/>
              <a:buFont typeface="Arial"/>
              <a:buChar char="•"/>
            </a:pPr>
            <a:r>
              <a:rPr lang="en">
                <a:solidFill>
                  <a:schemeClr val="dk1"/>
                </a:solidFill>
              </a:rPr>
              <a:t>Professional development opportunities, aimed at deepening the cultural understanding of Library staff, will be developed and maintained. </a:t>
            </a:r>
          </a:p>
          <a:p>
            <a:r>
              <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09" name="Shape 309"/>
        <p:cNvGrpSpPr/>
        <p:nvPr/>
      </p:nvGrpSpPr>
      <p:grpSpPr>
        <a:xfrm>
          <a:off y="0" x="0"/>
          <a:ext cy="0" cx="0"/>
          <a:chOff y="0" x="0"/>
          <a:chExt cy="0" cx="0"/>
        </a:xfrm>
      </p:grpSpPr>
      <p:sp>
        <p:nvSpPr>
          <p:cNvPr id="310" name="Shape 310"/>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311" name="Shape 31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16" name="Shape 316"/>
        <p:cNvGrpSpPr/>
        <p:nvPr/>
      </p:nvGrpSpPr>
      <p:grpSpPr>
        <a:xfrm>
          <a:off y="0" x="0"/>
          <a:ext cy="0" cx="0"/>
          <a:chOff y="0" x="0"/>
          <a:chExt cy="0" cx="0"/>
        </a:xfrm>
      </p:grpSpPr>
      <p:sp>
        <p:nvSpPr>
          <p:cNvPr id="317" name="Shape 317"/>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318" name="Shape 31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0" name="Shape 50"/>
        <p:cNvGrpSpPr/>
        <p:nvPr/>
      </p:nvGrpSpPr>
      <p:grpSpPr>
        <a:xfrm>
          <a:off y="0" x="0"/>
          <a:ext cy="0" cx="0"/>
          <a:chOff y="0" x="0"/>
          <a:chExt cy="0" cx="0"/>
        </a:xfrm>
      </p:grpSpPr>
      <p:sp>
        <p:nvSpPr>
          <p:cNvPr id="51" name="Shape 51"/>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52" name="Shape 5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23" name="Shape 323"/>
        <p:cNvGrpSpPr/>
        <p:nvPr/>
      </p:nvGrpSpPr>
      <p:grpSpPr>
        <a:xfrm>
          <a:off y="0" x="0"/>
          <a:ext cy="0" cx="0"/>
          <a:chOff y="0" x="0"/>
          <a:chExt cy="0" cx="0"/>
        </a:xfrm>
      </p:grpSpPr>
      <p:sp>
        <p:nvSpPr>
          <p:cNvPr id="324" name="Shape 324"/>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325" name="Shape 325"/>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
              <a:t>Checklist draws heavily from the sections headings of the ATSILIRN guidelines as starting points to consider with procedures. </a:t>
            </a: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30" name="Shape 330"/>
        <p:cNvGrpSpPr/>
        <p:nvPr/>
      </p:nvGrpSpPr>
      <p:grpSpPr>
        <a:xfrm>
          <a:off y="0" x="0"/>
          <a:ext cy="0" cx="0"/>
          <a:chOff y="0" x="0"/>
          <a:chExt cy="0" cx="0"/>
        </a:xfrm>
      </p:grpSpPr>
      <p:sp>
        <p:nvSpPr>
          <p:cNvPr id="331" name="Shape 331"/>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332" name="Shape 332"/>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
              <a:t>Checklist draws heavily from the sections headings of the ATSILIRN guidelines as starting points to consider with procedures. </a:t>
            </a: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37" name="Shape 337"/>
        <p:cNvGrpSpPr/>
        <p:nvPr/>
      </p:nvGrpSpPr>
      <p:grpSpPr>
        <a:xfrm>
          <a:off y="0" x="0"/>
          <a:ext cy="0" cx="0"/>
          <a:chOff y="0" x="0"/>
          <a:chExt cy="0" cx="0"/>
        </a:xfrm>
      </p:grpSpPr>
      <p:sp>
        <p:nvSpPr>
          <p:cNvPr id="338" name="Shape 33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339" name="Shape 339"/>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
              <a:t>Checklist draws heavily from the sections headings of the ATSILIRN guidelines as starting points to consider with procedures. </a:t>
            </a: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44" name="Shape 344"/>
        <p:cNvGrpSpPr/>
        <p:nvPr/>
      </p:nvGrpSpPr>
      <p:grpSpPr>
        <a:xfrm>
          <a:off y="0" x="0"/>
          <a:ext cy="0" cx="0"/>
          <a:chOff y="0" x="0"/>
          <a:chExt cy="0" cx="0"/>
        </a:xfrm>
      </p:grpSpPr>
      <p:sp>
        <p:nvSpPr>
          <p:cNvPr id="345" name="Shape 345"/>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346" name="Shape 346"/>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
              <a:t>Checklist draws heavily from the sections headings of the ATSILIRN guidelines as starting points to consider with procedures. </a:t>
            </a:r>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51" name="Shape 351"/>
        <p:cNvGrpSpPr/>
        <p:nvPr/>
      </p:nvGrpSpPr>
      <p:grpSpPr>
        <a:xfrm>
          <a:off y="0" x="0"/>
          <a:ext cy="0" cx="0"/>
          <a:chOff y="0" x="0"/>
          <a:chExt cy="0" cx="0"/>
        </a:xfrm>
      </p:grpSpPr>
      <p:sp>
        <p:nvSpPr>
          <p:cNvPr id="352" name="Shape 35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353" name="Shape 353"/>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
              <a:t>Checklist draws heavily from the sections headings of the ATSILIRN guidelines as starting points to consider with procedures. </a:t>
            </a:r>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58" name="Shape 358"/>
        <p:cNvGrpSpPr/>
        <p:nvPr/>
      </p:nvGrpSpPr>
      <p:grpSpPr>
        <a:xfrm>
          <a:off y="0" x="0"/>
          <a:ext cy="0" cx="0"/>
          <a:chOff y="0" x="0"/>
          <a:chExt cy="0" cx="0"/>
        </a:xfrm>
      </p:grpSpPr>
      <p:sp>
        <p:nvSpPr>
          <p:cNvPr id="359" name="Shape 359"/>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360" name="Shape 360"/>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
              <a:t>Checklist draws heavily from the sections headings of the ATSILIRN guidelines as starting points to consider with procedures. </a:t>
            </a:r>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65" name="Shape 365"/>
        <p:cNvGrpSpPr/>
        <p:nvPr/>
      </p:nvGrpSpPr>
      <p:grpSpPr>
        <a:xfrm>
          <a:off y="0" x="0"/>
          <a:ext cy="0" cx="0"/>
          <a:chOff y="0" x="0"/>
          <a:chExt cy="0" cx="0"/>
        </a:xfrm>
      </p:grpSpPr>
      <p:sp>
        <p:nvSpPr>
          <p:cNvPr id="366" name="Shape 366"/>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367" name="Shape 367"/>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
              <a:t>Checklist draws heavily from the sections headings of the ATSILIRN guidelines as starting points to consider with procedures. </a:t>
            </a:r>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71" name="Shape 371"/>
        <p:cNvGrpSpPr/>
        <p:nvPr/>
      </p:nvGrpSpPr>
      <p:grpSpPr>
        <a:xfrm>
          <a:off y="0" x="0"/>
          <a:ext cy="0" cx="0"/>
          <a:chOff y="0" x="0"/>
          <a:chExt cy="0" cx="0"/>
        </a:xfrm>
      </p:grpSpPr>
      <p:sp>
        <p:nvSpPr>
          <p:cNvPr id="372" name="Shape 37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373" name="Shape 373"/>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77" name="Shape 377"/>
        <p:cNvGrpSpPr/>
        <p:nvPr/>
      </p:nvGrpSpPr>
      <p:grpSpPr>
        <a:xfrm>
          <a:off y="0" x="0"/>
          <a:ext cy="0" cx="0"/>
          <a:chOff y="0" x="0"/>
          <a:chExt cy="0" cx="0"/>
        </a:xfrm>
      </p:grpSpPr>
      <p:sp>
        <p:nvSpPr>
          <p:cNvPr id="378" name="Shape 37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379" name="Shape 37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83" name="Shape 383"/>
        <p:cNvGrpSpPr/>
        <p:nvPr/>
      </p:nvGrpSpPr>
      <p:grpSpPr>
        <a:xfrm>
          <a:off y="0" x="0"/>
          <a:ext cy="0" cx="0"/>
          <a:chOff y="0" x="0"/>
          <a:chExt cy="0" cx="0"/>
        </a:xfrm>
      </p:grpSpPr>
      <p:sp>
        <p:nvSpPr>
          <p:cNvPr id="384" name="Shape 384"/>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385" name="Shape 38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6" name="Shape 56"/>
        <p:cNvGrpSpPr/>
        <p:nvPr/>
      </p:nvGrpSpPr>
      <p:grpSpPr>
        <a:xfrm>
          <a:off y="0" x="0"/>
          <a:ext cy="0" cx="0"/>
          <a:chOff y="0" x="0"/>
          <a:chExt cy="0" cx="0"/>
        </a:xfrm>
      </p:grpSpPr>
      <p:sp>
        <p:nvSpPr>
          <p:cNvPr id="57" name="Shape 57"/>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58" name="Shape 58"/>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u="sng" lang="en">
                <a:solidFill>
                  <a:schemeClr val="hlink"/>
                </a:solidFill>
                <a:hlinkClick r:id="rId2"/>
              </a:rPr>
              <a:t>http://aiatsis.gov.au/atsilirn/index.php</a:t>
            </a:r>
          </a:p>
          <a:p>
            <a:r>
              <a:t/>
            </a:r>
          </a:p>
          <a:p>
            <a:pPr rtl="0" lvl="0">
              <a:buNone/>
            </a:pPr>
            <a:r>
              <a:rPr u="sng" lang="en">
                <a:solidFill>
                  <a:schemeClr val="hlink"/>
                </a:solidFill>
                <a:hlinkClick r:id="rId3"/>
              </a:rPr>
              <a:t>http://www.wipo.int/tk/en/databases/creative_heritage/museum/link0049.html</a:t>
            </a:r>
            <a:r>
              <a:rPr lang="en"/>
              <a:t> </a:t>
            </a:r>
          </a:p>
          <a:p>
            <a:r>
              <a:t/>
            </a:r>
          </a:p>
          <a:p>
            <a:pPr>
              <a:buNone/>
            </a:pPr>
            <a:r>
              <a:rPr u="sng" lang="en">
                <a:solidFill>
                  <a:schemeClr val="hlink"/>
                </a:solidFill>
                <a:hlinkClick r:id="rId4"/>
              </a:rPr>
              <a:t>http://www.wipo.int/export/sites/www/tk/en/databases/creative_heritage/docs/atsilirn_protocols.pdf</a:t>
            </a:r>
            <a:r>
              <a:rPr lang="en"/>
              <a:t> </a:t>
            </a:r>
          </a:p>
        </p:txBody>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89" name="Shape 389"/>
        <p:cNvGrpSpPr/>
        <p:nvPr/>
      </p:nvGrpSpPr>
      <p:grpSpPr>
        <a:xfrm>
          <a:off y="0" x="0"/>
          <a:ext cy="0" cx="0"/>
          <a:chOff y="0" x="0"/>
          <a:chExt cy="0" cx="0"/>
        </a:xfrm>
      </p:grpSpPr>
      <p:sp>
        <p:nvSpPr>
          <p:cNvPr id="390" name="Shape 390"/>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391" name="Shape 39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95" name="Shape 395"/>
        <p:cNvGrpSpPr/>
        <p:nvPr/>
      </p:nvGrpSpPr>
      <p:grpSpPr>
        <a:xfrm>
          <a:off y="0" x="0"/>
          <a:ext cy="0" cx="0"/>
          <a:chOff y="0" x="0"/>
          <a:chExt cy="0" cx="0"/>
        </a:xfrm>
      </p:grpSpPr>
      <p:sp>
        <p:nvSpPr>
          <p:cNvPr id="396" name="Shape 396"/>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397" name="Shape 39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2" name="Shape 62"/>
        <p:cNvGrpSpPr/>
        <p:nvPr/>
      </p:nvGrpSpPr>
      <p:grpSpPr>
        <a:xfrm>
          <a:off y="0" x="0"/>
          <a:ext cy="0" cx="0"/>
          <a:chOff y="0" x="0"/>
          <a:chExt cy="0" cx="0"/>
        </a:xfrm>
      </p:grpSpPr>
      <p:sp>
        <p:nvSpPr>
          <p:cNvPr id="63" name="Shape 63"/>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64" name="Shape 64"/>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u="sng" lang="en">
                <a:solidFill>
                  <a:schemeClr val="hlink"/>
                </a:solidFill>
                <a:hlinkClick r:id="rId2"/>
              </a:rPr>
              <a:t>http://aiatsis.gov.au/atsilirn/index.php</a:t>
            </a:r>
          </a:p>
          <a:p>
            <a:r>
              <a:t/>
            </a:r>
          </a:p>
          <a:p>
            <a:pPr rtl="0" lvl="0">
              <a:buNone/>
            </a:pPr>
            <a:r>
              <a:rPr u="sng" lang="en">
                <a:solidFill>
                  <a:schemeClr val="hlink"/>
                </a:solidFill>
                <a:hlinkClick r:id="rId3"/>
              </a:rPr>
              <a:t>http://www.wipo.int/tk/en/databases/creative_heritage/museum/link0049.html</a:t>
            </a:r>
            <a:r>
              <a:rPr lang="en"/>
              <a:t> </a:t>
            </a:r>
          </a:p>
          <a:p>
            <a:r>
              <a:t/>
            </a:r>
          </a:p>
          <a:p>
            <a:pPr rtl="0" lvl="0">
              <a:buNone/>
            </a:pPr>
            <a:r>
              <a:rPr u="sng" lang="en">
                <a:solidFill>
                  <a:schemeClr val="hlink"/>
                </a:solidFill>
                <a:hlinkClick r:id="rId4"/>
              </a:rPr>
              <a:t>http://www.wipo.int/export/sites/www/tk/en/databases/creative_heritage/docs/atsilirn_protocols.pdf</a:t>
            </a:r>
            <a:r>
              <a:rPr lang="en"/>
              <a: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8" name="Shape 68"/>
        <p:cNvGrpSpPr/>
        <p:nvPr/>
      </p:nvGrpSpPr>
      <p:grpSpPr>
        <a:xfrm>
          <a:off y="0" x="0"/>
          <a:ext cy="0" cx="0"/>
          <a:chOff y="0" x="0"/>
          <a:chExt cy="0" cx="0"/>
        </a:xfrm>
      </p:grpSpPr>
      <p:sp>
        <p:nvSpPr>
          <p:cNvPr id="69" name="Shape 69"/>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70" name="Shape 70"/>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4" name="Shape 74"/>
        <p:cNvGrpSpPr/>
        <p:nvPr/>
      </p:nvGrpSpPr>
      <p:grpSpPr>
        <a:xfrm>
          <a:off y="0" x="0"/>
          <a:ext cy="0" cx="0"/>
          <a:chOff y="0" x="0"/>
          <a:chExt cy="0" cx="0"/>
        </a:xfrm>
      </p:grpSpPr>
      <p:sp>
        <p:nvSpPr>
          <p:cNvPr id="75" name="Shape 75"/>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76" name="Shape 76"/>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7" name="Shape 7"/>
        <p:cNvGrpSpPr/>
        <p:nvPr/>
      </p:nvGrpSpPr>
      <p:grpSpPr>
        <a:xfrm>
          <a:off y="0" x="0"/>
          <a:ext cy="0" cx="0"/>
          <a:chOff y="0" x="0"/>
          <a:chExt cy="0" cx="0"/>
        </a:xfrm>
      </p:grpSpPr>
      <p:sp>
        <p:nvSpPr>
          <p:cNvPr id="8" name="Shape 8"/>
          <p:cNvSpPr txBox="1"/>
          <p:nvPr>
            <p:ph type="ctrTitle"/>
          </p:nvPr>
        </p:nvSpPr>
        <p:spPr>
          <a:xfrm>
            <a:off y="1583342" x="685800"/>
            <a:ext cy="1159856" cx="7772400"/>
          </a:xfrm>
          <a:prstGeom prst="rect">
            <a:avLst/>
          </a:prstGeom>
        </p:spPr>
        <p:txBody>
          <a:bodyPr bIns="91425" rIns="91425" lIns="91425" tIns="91425" anchor="b" anchorCtr="0"/>
          <a:lstStyle>
            <a:lvl1pPr algn="ctr" indent="304800">
              <a:buSzPct val="100000"/>
              <a:defRPr sz="4800"/>
            </a:lvl1pPr>
            <a:lvl2pPr algn="ctr" indent="304800">
              <a:buSzPct val="100000"/>
              <a:defRPr sz="4800"/>
            </a:lvl2pPr>
            <a:lvl3pPr algn="ctr" indent="304800">
              <a:buSzPct val="100000"/>
              <a:defRPr sz="4800"/>
            </a:lvl3pPr>
            <a:lvl4pPr algn="ctr" indent="304800">
              <a:buSzPct val="100000"/>
              <a:defRPr sz="4800"/>
            </a:lvl4pPr>
            <a:lvl5pPr algn="ctr" indent="304800">
              <a:buSzPct val="100000"/>
              <a:defRPr sz="4800"/>
            </a:lvl5pPr>
            <a:lvl6pPr algn="ctr" indent="304800">
              <a:buSzPct val="100000"/>
              <a:defRPr sz="4800"/>
            </a:lvl6pPr>
            <a:lvl7pPr algn="ctr" indent="304800">
              <a:buSzPct val="100000"/>
              <a:defRPr sz="4800"/>
            </a:lvl7pPr>
            <a:lvl8pPr algn="ctr" indent="304800">
              <a:buSzPct val="100000"/>
              <a:defRPr sz="4800"/>
            </a:lvl8pPr>
            <a:lvl9pPr algn="ctr" indent="304800">
              <a:buSzPct val="100000"/>
              <a:defRPr sz="4800"/>
            </a:lvl9pPr>
          </a:lstStyle>
          <a:p/>
        </p:txBody>
      </p:sp>
      <p:sp>
        <p:nvSpPr>
          <p:cNvPr id="9" name="Shape 9"/>
          <p:cNvSpPr txBox="1"/>
          <p:nvPr>
            <p:ph idx="1" type="subTitle"/>
          </p:nvPr>
        </p:nvSpPr>
        <p:spPr>
          <a:xfrm>
            <a:off y="2840053" x="685800"/>
            <a:ext cy="784737" cx="7772400"/>
          </a:xfrm>
          <a:prstGeom prst="rect">
            <a:avLst/>
          </a:prstGeom>
        </p:spPr>
        <p:txBody>
          <a:bodyPr bIns="91425" rIns="91425" lIns="91425" tIns="91425" anchor="t" anchorCtr="0"/>
          <a:lstStyle>
            <a:lvl1pPr algn="ctr" marL="0">
              <a:spcBef>
                <a:spcPts val="0"/>
              </a:spcBef>
              <a:buClr>
                <a:schemeClr val="dk2"/>
              </a:buClr>
              <a:buNone/>
              <a:defRPr>
                <a:solidFill>
                  <a:schemeClr val="dk2"/>
                </a:solidFill>
              </a:defRPr>
            </a:lvl1pPr>
            <a:lvl2pPr algn="ctr" indent="190500" marL="0">
              <a:spcBef>
                <a:spcPts val="0"/>
              </a:spcBef>
              <a:buClr>
                <a:schemeClr val="dk2"/>
              </a:buClr>
              <a:buSzPct val="100000"/>
              <a:buNone/>
              <a:defRPr sz="3000">
                <a:solidFill>
                  <a:schemeClr val="dk2"/>
                </a:solidFill>
              </a:defRPr>
            </a:lvl2pPr>
            <a:lvl3pPr algn="ctr" indent="190500" marL="0">
              <a:spcBef>
                <a:spcPts val="0"/>
              </a:spcBef>
              <a:buClr>
                <a:schemeClr val="dk2"/>
              </a:buClr>
              <a:buSzPct val="100000"/>
              <a:buNone/>
              <a:defRPr sz="3000">
                <a:solidFill>
                  <a:schemeClr val="dk2"/>
                </a:solidFill>
              </a:defRPr>
            </a:lvl3pPr>
            <a:lvl4pPr algn="ctr" indent="190500" marL="0">
              <a:spcBef>
                <a:spcPts val="0"/>
              </a:spcBef>
              <a:buClr>
                <a:schemeClr val="dk2"/>
              </a:buClr>
              <a:buSzPct val="100000"/>
              <a:buNone/>
              <a:defRPr sz="3000">
                <a:solidFill>
                  <a:schemeClr val="dk2"/>
                </a:solidFill>
              </a:defRPr>
            </a:lvl4pPr>
            <a:lvl5pPr algn="ctr" indent="190500" marL="0">
              <a:spcBef>
                <a:spcPts val="0"/>
              </a:spcBef>
              <a:buClr>
                <a:schemeClr val="dk2"/>
              </a:buClr>
              <a:buSzPct val="100000"/>
              <a:buNone/>
              <a:defRPr sz="3000">
                <a:solidFill>
                  <a:schemeClr val="dk2"/>
                </a:solidFill>
              </a:defRPr>
            </a:lvl5pPr>
            <a:lvl6pPr algn="ctr" indent="190500" marL="0">
              <a:spcBef>
                <a:spcPts val="0"/>
              </a:spcBef>
              <a:buClr>
                <a:schemeClr val="dk2"/>
              </a:buClr>
              <a:buSzPct val="100000"/>
              <a:buNone/>
              <a:defRPr sz="3000">
                <a:solidFill>
                  <a:schemeClr val="dk2"/>
                </a:solidFill>
              </a:defRPr>
            </a:lvl6pPr>
            <a:lvl7pPr algn="ctr" indent="190500" marL="0">
              <a:spcBef>
                <a:spcPts val="0"/>
              </a:spcBef>
              <a:buClr>
                <a:schemeClr val="dk2"/>
              </a:buClr>
              <a:buSzPct val="100000"/>
              <a:buNone/>
              <a:defRPr sz="3000">
                <a:solidFill>
                  <a:schemeClr val="dk2"/>
                </a:solidFill>
              </a:defRPr>
            </a:lvl7pPr>
            <a:lvl8pPr algn="ctr" indent="190500" marL="0">
              <a:spcBef>
                <a:spcPts val="0"/>
              </a:spcBef>
              <a:buClr>
                <a:schemeClr val="dk2"/>
              </a:buClr>
              <a:buSzPct val="100000"/>
              <a:buNone/>
              <a:defRPr sz="3000">
                <a:solidFill>
                  <a:schemeClr val="dk2"/>
                </a:solidFill>
              </a:defRPr>
            </a:lvl8pPr>
            <a:lvl9pPr algn="ctr" indent="190500" marL="0">
              <a:spcBef>
                <a:spcPts val="0"/>
              </a:spcBef>
              <a:buClr>
                <a:schemeClr val="dk2"/>
              </a:buClr>
              <a:buSzPct val="100000"/>
              <a:buNone/>
              <a:defRPr sz="3000">
                <a:solidFill>
                  <a:schemeClr val="dk2"/>
                </a:solidFil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0" name="Shape 10"/>
        <p:cNvGrpSpPr/>
        <p:nvPr/>
      </p:nvGrpSpPr>
      <p:grpSpPr>
        <a:xfrm>
          <a:off y="0" x="0"/>
          <a:ext cy="0" cx="0"/>
          <a:chOff y="0" x="0"/>
          <a:chExt cy="0" cx="0"/>
        </a:xfrm>
      </p:grpSpPr>
      <p:sp>
        <p:nvSpPr>
          <p:cNvPr id="11" name="Shape 11"/>
          <p:cNvSpPr txBox="1"/>
          <p:nvPr>
            <p:ph type="title"/>
          </p:nvPr>
        </p:nvSpPr>
        <p:spPr>
          <a:xfrm>
            <a:off y="205978" x="457200"/>
            <a:ext cy="857250" cx="822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12" name="Shape 12"/>
          <p:cNvSpPr txBox="1"/>
          <p:nvPr>
            <p:ph idx="1" type="body"/>
          </p:nvPr>
        </p:nvSpPr>
        <p:spPr>
          <a:xfrm>
            <a:off y="1200150" x="457200"/>
            <a:ext cy="3725680" cx="8229600"/>
          </a:xfrm>
          <a:prstGeom prst="rect">
            <a:avLst/>
          </a:prstGeom>
        </p:spPr>
        <p:txBody>
          <a:bodyPr bIns="91425" rIns="91425" lIns="91425" tIns="91425" anchor="t" anchorCtr="0"/>
          <a:lstStyle>
            <a:lvl1pPr>
              <a:defRPr/>
            </a:lvl1pPr>
            <a:lvl2pPr indent="457200">
              <a:defRPr/>
            </a:lvl2pPr>
            <a:lvl3pPr indent="914400">
              <a:defRPr/>
            </a:lvl3pPr>
            <a:lvl4pPr indent="1371600">
              <a:defRPr/>
            </a:lvl4pPr>
            <a:lvl5pPr>
              <a:defRPr/>
            </a:lvl5pPr>
            <a:lvl6pPr>
              <a:defRPr/>
            </a:lvl6pPr>
            <a:lvl7pPr>
              <a:defRPr/>
            </a:lvl7pPr>
            <a:lvl8pPr>
              <a:defRPr/>
            </a:lvl8pPr>
            <a:lvl9pP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13" name="Shape 13"/>
        <p:cNvGrpSpPr/>
        <p:nvPr/>
      </p:nvGrpSpPr>
      <p:grpSpPr>
        <a:xfrm>
          <a:off y="0" x="0"/>
          <a:ext cy="0" cx="0"/>
          <a:chOff y="0" x="0"/>
          <a:chExt cy="0" cx="0"/>
        </a:xfrm>
      </p:grpSpPr>
      <p:sp>
        <p:nvSpPr>
          <p:cNvPr id="14" name="Shape 14"/>
          <p:cNvSpPr txBox="1"/>
          <p:nvPr>
            <p:ph type="title"/>
          </p:nvPr>
        </p:nvSpPr>
        <p:spPr>
          <a:xfrm>
            <a:off y="205978" x="457200"/>
            <a:ext cy="857250" cx="822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15" name="Shape 15"/>
          <p:cNvSpPr txBox="1"/>
          <p:nvPr>
            <p:ph idx="1" type="body"/>
          </p:nvPr>
        </p:nvSpPr>
        <p:spPr>
          <a:xfrm>
            <a:off y="1200150" x="457200"/>
            <a:ext cy="3725680" cx="3994525"/>
          </a:xfrm>
          <a:prstGeom prst="rect">
            <a:avLst/>
          </a:prstGeom>
        </p:spPr>
        <p:txBody>
          <a:bodyPr bIns="91425" rIns="91425" lIns="91425" t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16" name="Shape 16"/>
          <p:cNvSpPr txBox="1"/>
          <p:nvPr>
            <p:ph idx="2" type="body"/>
          </p:nvPr>
        </p:nvSpPr>
        <p:spPr>
          <a:xfrm>
            <a:off y="1200150" x="4692273"/>
            <a:ext cy="3725680" cx="3994525"/>
          </a:xfrm>
          <a:prstGeom prst="rect">
            <a:avLst/>
          </a:prstGeom>
        </p:spPr>
        <p:txBody>
          <a:bodyPr bIns="91425" rIns="91425" lIns="91425" t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7" name="Shape 17"/>
        <p:cNvGrpSpPr/>
        <p:nvPr/>
      </p:nvGrpSpPr>
      <p:grpSpPr>
        <a:xfrm>
          <a:off y="0" x="0"/>
          <a:ext cy="0" cx="0"/>
          <a:chOff y="0" x="0"/>
          <a:chExt cy="0" cx="0"/>
        </a:xfrm>
      </p:grpSpPr>
      <p:sp>
        <p:nvSpPr>
          <p:cNvPr id="18" name="Shape 18"/>
          <p:cNvSpPr txBox="1"/>
          <p:nvPr>
            <p:ph type="title"/>
          </p:nvPr>
        </p:nvSpPr>
        <p:spPr>
          <a:xfrm>
            <a:off y="205978" x="457200"/>
            <a:ext cy="857250" cx="822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19" name="Shape 19"/>
        <p:cNvGrpSpPr/>
        <p:nvPr/>
      </p:nvGrpSpPr>
      <p:grpSpPr>
        <a:xfrm>
          <a:off y="0" x="0"/>
          <a:ext cy="0" cx="0"/>
          <a:chOff y="0" x="0"/>
          <a:chExt cy="0" cx="0"/>
        </a:xfrm>
      </p:grpSpPr>
      <p:sp>
        <p:nvSpPr>
          <p:cNvPr id="20" name="Shape 20"/>
          <p:cNvSpPr txBox="1"/>
          <p:nvPr>
            <p:ph idx="1" type="body"/>
          </p:nvPr>
        </p:nvSpPr>
        <p:spPr>
          <a:xfrm>
            <a:off y="4406309" x="457200"/>
            <a:ext cy="519520" cx="8229600"/>
          </a:xfrm>
          <a:prstGeom prst="rect">
            <a:avLst/>
          </a:prstGeom>
        </p:spPr>
        <p:txBody>
          <a:bodyPr bIns="91425" rIns="91425" lIns="91425" tIns="91425" anchor="t" anchorCtr="0"/>
          <a:lstStyle>
            <a:lvl1pPr algn="ctr" indent="-171450" marL="285750">
              <a:spcBef>
                <a:spcPts val="360"/>
              </a:spcBef>
              <a:buSzPct val="100000"/>
              <a:buNone/>
              <a:defRPr sz="1800"/>
            </a:lvl1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21" name="Shape 21"/>
        <p:cNvGrpSpPr/>
        <p:nvPr/>
      </p:nvGrpSpPr>
      <p:grpSpPr>
        <a:xfrm>
          <a:off y="0" x="0"/>
          <a:ext cy="0" cx="0"/>
          <a:chOff y="0" x="0"/>
          <a:chExt cy="0" cx="0"/>
        </a:xfrm>
      </p:grpSpPr>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4.xml" Type="http://schemas.openxmlformats.org/officeDocument/2006/relationships/slideLayout" Id="rId4"/><Relationship Target="../slideLayouts/slideLayout3.xml" Type="http://schemas.openxmlformats.org/officeDocument/2006/relationships/slideLayout" Id="rId3"/><Relationship Target="../slideLayouts/slideLayout6.xml" Type="http://schemas.openxmlformats.org/officeDocument/2006/relationships/slideLayout" Id="rId6"/><Relationship Target="../slideLayouts/slideLayout5.xml" Type="http://schemas.openxmlformats.org/officeDocument/2006/relationships/slideLayout" Id="rId5"/><Relationship Target="../theme/theme3.xml" Type="http://schemas.openxmlformats.org/officeDocument/2006/relationships/theme"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y="0" x="0"/>
          <a:ext cy="0" cx="0"/>
          <a:chOff y="0" x="0"/>
          <a:chExt cy="0" cx="0"/>
        </a:xfrm>
      </p:grpSpPr>
      <p:sp>
        <p:nvSpPr>
          <p:cNvPr id="5" name="Shape 5"/>
          <p:cNvSpPr txBox="1"/>
          <p:nvPr>
            <p:ph type="title"/>
          </p:nvPr>
        </p:nvSpPr>
        <p:spPr>
          <a:xfrm>
            <a:off y="205978" x="457200"/>
            <a:ext cy="857250" cx="8229600"/>
          </a:xfrm>
          <a:prstGeom prst="rect">
            <a:avLst/>
          </a:prstGeom>
        </p:spPr>
        <p:txBody>
          <a:bodyPr bIns="91425" rIns="91425" lIns="91425" tIns="91425" anchor="b" anchorCtr="0"/>
          <a:lstStyle>
            <a:lvl1pPr marL="0">
              <a:buClr>
                <a:schemeClr val="dk1"/>
              </a:buClr>
              <a:buSzPct val="100000"/>
              <a:buNone/>
              <a:defRPr b="1" sz="3600">
                <a:solidFill>
                  <a:schemeClr val="dk1"/>
                </a:solidFill>
              </a:defRPr>
            </a:lvl1pPr>
            <a:lvl2pPr indent="228600" marL="0">
              <a:buClr>
                <a:schemeClr val="dk1"/>
              </a:buClr>
              <a:buSzPct val="100000"/>
              <a:buNone/>
              <a:defRPr b="1" sz="3600">
                <a:solidFill>
                  <a:schemeClr val="dk1"/>
                </a:solidFill>
              </a:defRPr>
            </a:lvl2pPr>
            <a:lvl3pPr indent="228600" marL="0">
              <a:buClr>
                <a:schemeClr val="dk1"/>
              </a:buClr>
              <a:buSzPct val="100000"/>
              <a:buNone/>
              <a:defRPr b="1" sz="3600">
                <a:solidFill>
                  <a:schemeClr val="dk1"/>
                </a:solidFill>
              </a:defRPr>
            </a:lvl3pPr>
            <a:lvl4pPr indent="228600" marL="0">
              <a:buClr>
                <a:schemeClr val="dk1"/>
              </a:buClr>
              <a:buSzPct val="100000"/>
              <a:buNone/>
              <a:defRPr b="1" sz="3600">
                <a:solidFill>
                  <a:schemeClr val="dk1"/>
                </a:solidFill>
              </a:defRPr>
            </a:lvl4pPr>
            <a:lvl5pPr indent="228600" marL="0">
              <a:buClr>
                <a:schemeClr val="dk1"/>
              </a:buClr>
              <a:buSzPct val="100000"/>
              <a:buNone/>
              <a:defRPr b="1" sz="3600">
                <a:solidFill>
                  <a:schemeClr val="dk1"/>
                </a:solidFill>
              </a:defRPr>
            </a:lvl5pPr>
            <a:lvl6pPr indent="228600" marL="0">
              <a:buClr>
                <a:schemeClr val="dk1"/>
              </a:buClr>
              <a:buSzPct val="100000"/>
              <a:buNone/>
              <a:defRPr b="1" sz="3600">
                <a:solidFill>
                  <a:schemeClr val="dk1"/>
                </a:solidFill>
              </a:defRPr>
            </a:lvl6pPr>
            <a:lvl7pPr indent="228600" marL="0">
              <a:buClr>
                <a:schemeClr val="dk1"/>
              </a:buClr>
              <a:buSzPct val="100000"/>
              <a:buNone/>
              <a:defRPr b="1" sz="3600">
                <a:solidFill>
                  <a:schemeClr val="dk1"/>
                </a:solidFill>
              </a:defRPr>
            </a:lvl7pPr>
            <a:lvl8pPr indent="228600" marL="0">
              <a:buClr>
                <a:schemeClr val="dk1"/>
              </a:buClr>
              <a:buSzPct val="100000"/>
              <a:buNone/>
              <a:defRPr b="1" sz="3600">
                <a:solidFill>
                  <a:schemeClr val="dk1"/>
                </a:solidFill>
              </a:defRPr>
            </a:lvl8pPr>
            <a:lvl9pPr indent="228600" marL="0">
              <a:buClr>
                <a:schemeClr val="dk1"/>
              </a:buClr>
              <a:buSzPct val="100000"/>
              <a:buNone/>
              <a:defRPr b="1" sz="3600">
                <a:solidFill>
                  <a:schemeClr val="dk1"/>
                </a:solidFill>
              </a:defRPr>
            </a:lvl9pPr>
          </a:lstStyle>
          <a:p/>
        </p:txBody>
      </p:sp>
      <p:sp>
        <p:nvSpPr>
          <p:cNvPr id="6" name="Shape 6"/>
          <p:cNvSpPr txBox="1"/>
          <p:nvPr>
            <p:ph idx="1" type="body"/>
          </p:nvPr>
        </p:nvSpPr>
        <p:spPr>
          <a:xfrm>
            <a:off y="1200150" x="457200"/>
            <a:ext cy="3725680" cx="8229600"/>
          </a:xfrm>
          <a:prstGeom prst="rect">
            <a:avLst/>
          </a:prstGeom>
        </p:spPr>
        <p:txBody>
          <a:bodyPr bIns="91425" rIns="91425" lIns="91425" tIns="91425" anchor="t" anchorCtr="0"/>
          <a:lstStyle>
            <a:lvl1pPr indent="-152400" marL="342900">
              <a:spcBef>
                <a:spcPts val="600"/>
              </a:spcBef>
              <a:buClr>
                <a:schemeClr val="dk1"/>
              </a:buClr>
              <a:buSzPct val="100000"/>
              <a:defRPr sz="3000">
                <a:solidFill>
                  <a:schemeClr val="dk1"/>
                </a:solidFill>
              </a:defRPr>
            </a:lvl1pPr>
            <a:lvl2pPr indent="-133350" marL="742950">
              <a:spcBef>
                <a:spcPts val="480"/>
              </a:spcBef>
              <a:buClr>
                <a:schemeClr val="dk1"/>
              </a:buClr>
              <a:buSzPct val="100000"/>
              <a:defRPr sz="2400">
                <a:solidFill>
                  <a:schemeClr val="dk1"/>
                </a:solidFill>
              </a:defRPr>
            </a:lvl2pPr>
            <a:lvl3pPr indent="-76200" marL="1143000">
              <a:spcBef>
                <a:spcPts val="480"/>
              </a:spcBef>
              <a:buClr>
                <a:schemeClr val="dk1"/>
              </a:buClr>
              <a:buSzPct val="100000"/>
              <a:defRPr sz="2400">
                <a:solidFill>
                  <a:schemeClr val="dk1"/>
                </a:solidFill>
              </a:defRPr>
            </a:lvl3pPr>
            <a:lvl4pPr indent="-114300" marL="1600200">
              <a:spcBef>
                <a:spcPts val="360"/>
              </a:spcBef>
              <a:buClr>
                <a:schemeClr val="dk1"/>
              </a:buClr>
              <a:buSzPct val="100000"/>
              <a:defRPr sz="1800">
                <a:solidFill>
                  <a:schemeClr val="dk1"/>
                </a:solidFill>
              </a:defRPr>
            </a:lvl4pPr>
            <a:lvl5pPr indent="-114300" marL="2057400">
              <a:spcBef>
                <a:spcPts val="360"/>
              </a:spcBef>
              <a:buClr>
                <a:schemeClr val="dk1"/>
              </a:buClr>
              <a:buSzPct val="100000"/>
              <a:defRPr sz="1800">
                <a:solidFill>
                  <a:schemeClr val="dk1"/>
                </a:solidFill>
              </a:defRPr>
            </a:lvl5pPr>
            <a:lvl6pPr indent="-114300" marL="2514600">
              <a:spcBef>
                <a:spcPts val="360"/>
              </a:spcBef>
              <a:buClr>
                <a:schemeClr val="dk1"/>
              </a:buClr>
              <a:buSzPct val="100000"/>
              <a:defRPr sz="1800">
                <a:solidFill>
                  <a:schemeClr val="dk1"/>
                </a:solidFill>
              </a:defRPr>
            </a:lvl6pPr>
            <a:lvl7pPr indent="-114300" marL="2971800">
              <a:spcBef>
                <a:spcPts val="360"/>
              </a:spcBef>
              <a:buClr>
                <a:schemeClr val="dk1"/>
              </a:buClr>
              <a:buSzPct val="100000"/>
              <a:defRPr sz="1800">
                <a:solidFill>
                  <a:schemeClr val="dk1"/>
                </a:solidFill>
              </a:defRPr>
            </a:lvl7pPr>
            <a:lvl8pPr indent="-114300" marL="3429000">
              <a:spcBef>
                <a:spcPts val="360"/>
              </a:spcBef>
              <a:buClr>
                <a:schemeClr val="dk1"/>
              </a:buClr>
              <a:buSzPct val="100000"/>
              <a:defRPr sz="1800">
                <a:solidFill>
                  <a:schemeClr val="dk1"/>
                </a:solidFill>
              </a:defRPr>
            </a:lvl8pPr>
            <a:lvl9pPr indent="-114300" marL="3886200">
              <a:spcBef>
                <a:spcPts val="360"/>
              </a:spcBef>
              <a:buClr>
                <a:schemeClr val="dk1"/>
              </a:buClr>
              <a:buSzPct val="100000"/>
              <a:defRPr sz="1800">
                <a:solidFill>
                  <a:schemeClr val="dk1"/>
                </a:solidFill>
              </a:defRPr>
            </a:lvl9pPr>
          </a:lstStyle>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2.xml" Type="http://schemas.openxmlformats.org/officeDocument/2006/relationships/slideLayout" Id="rId1"/></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2.xml" Type="http://schemas.openxmlformats.org/officeDocument/2006/relationships/slideLayout" Id="rId1"/></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1.xml" Type="http://schemas.openxmlformats.org/officeDocument/2006/relationships/slideLayout" Id="rId1"/></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2.xml" Type="http://schemas.openxmlformats.org/officeDocument/2006/relationships/slideLayout" Id="rId1"/></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2.xml" Type="http://schemas.openxmlformats.org/officeDocument/2006/relationships/slideLayout" Id="rId1"/></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2.xml" Type="http://schemas.openxmlformats.org/officeDocument/2006/relationships/slideLayout" Id="rId1"/></Relationships>
</file>

<file path=ppt/slides/_rels/slide16.xml.rels><?xml version="1.0" encoding="UTF-8" standalone="yes"?><Relationships xmlns="http://schemas.openxmlformats.org/package/2006/relationships"><Relationship Target="../notesSlides/notesSlide16.xml" Type="http://schemas.openxmlformats.org/officeDocument/2006/relationships/notesSlide" Id="rId2"/><Relationship Target="../slideLayouts/slideLayout2.xml" Type="http://schemas.openxmlformats.org/officeDocument/2006/relationships/slideLayout" Id="rId1"/><Relationship Target="http://www.ands.org.au/datamanagement/policy.html" Type="http://schemas.openxmlformats.org/officeDocument/2006/relationships/hyperlink" TargetMode="External" Id="rId3"/></Relationships>
</file>

<file path=ppt/slides/_rels/slide17.xml.rels><?xml version="1.0" encoding="UTF-8" standalone="yes"?><Relationships xmlns="http://schemas.openxmlformats.org/package/2006/relationships"><Relationship Target="../notesSlides/notesSlide17.xml" Type="http://schemas.openxmlformats.org/officeDocument/2006/relationships/notesSlide" Id="rId2"/><Relationship Target="../slideLayouts/slideLayout2.xml" Type="http://schemas.openxmlformats.org/officeDocument/2006/relationships/slideLayout" Id="rId1"/></Relationships>
</file>

<file path=ppt/slides/_rels/slide18.xml.rels><?xml version="1.0" encoding="UTF-8" standalone="yes"?><Relationships xmlns="http://schemas.openxmlformats.org/package/2006/relationships"><Relationship Target="../notesSlides/notesSlide18.xml" Type="http://schemas.openxmlformats.org/officeDocument/2006/relationships/notesSlide" Id="rId2"/><Relationship Target="../slideLayouts/slideLayout1.xml" Type="http://schemas.openxmlformats.org/officeDocument/2006/relationships/slideLayout" Id="rId1"/></Relationships>
</file>

<file path=ppt/slides/_rels/slide19.xml.rels><?xml version="1.0" encoding="UTF-8" standalone="yes"?><Relationships xmlns="http://schemas.openxmlformats.org/package/2006/relationships"><Relationship Target="../notesSlides/notesSlide19.xml" Type="http://schemas.openxmlformats.org/officeDocument/2006/relationships/notesSlide" Id="rId2"/><Relationship Target="../slideLayouts/slideLayout6.xml" Type="http://schemas.openxmlformats.org/officeDocument/2006/relationships/slideLayout" Id="rId1"/><Relationship Target="../media/image03.jpg" Type="http://schemas.openxmlformats.org/officeDocument/2006/relationships/image" Id="rId3"/></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6.xml" Type="http://schemas.openxmlformats.org/officeDocument/2006/relationships/slideLayout" Id="rId1"/><Relationship Target="../media/image01.jpg" Type="http://schemas.openxmlformats.org/officeDocument/2006/relationships/image" Id="rId3"/></Relationships>
</file>

<file path=ppt/slides/_rels/slide20.xml.rels><?xml version="1.0" encoding="UTF-8" standalone="yes"?><Relationships xmlns="http://schemas.openxmlformats.org/package/2006/relationships"><Relationship Target="../notesSlides/notesSlide20.xml" Type="http://schemas.openxmlformats.org/officeDocument/2006/relationships/notesSlide" Id="rId2"/><Relationship Target="../slideLayouts/slideLayout2.xml" Type="http://schemas.openxmlformats.org/officeDocument/2006/relationships/slideLayout" Id="rId1"/></Relationships>
</file>

<file path=ppt/slides/_rels/slide21.xml.rels><?xml version="1.0" encoding="UTF-8" standalone="yes"?><Relationships xmlns="http://schemas.openxmlformats.org/package/2006/relationships"><Relationship Target="../notesSlides/notesSlide21.xml" Type="http://schemas.openxmlformats.org/officeDocument/2006/relationships/notesSlide" Id="rId2"/><Relationship Target="../slideLayouts/slideLayout3.xml" Type="http://schemas.openxmlformats.org/officeDocument/2006/relationships/slideLayout" Id="rId1"/></Relationships>
</file>

<file path=ppt/slides/_rels/slide22.xml.rels><?xml version="1.0" encoding="UTF-8" standalone="yes"?><Relationships xmlns="http://schemas.openxmlformats.org/package/2006/relationships"><Relationship Target="../notesSlides/notesSlide22.xml" Type="http://schemas.openxmlformats.org/officeDocument/2006/relationships/notesSlide" Id="rId2"/><Relationship Target="../slideLayouts/slideLayout2.xml" Type="http://schemas.openxmlformats.org/officeDocument/2006/relationships/slideLayout" Id="rId1"/></Relationships>
</file>

<file path=ppt/slides/_rels/slide23.xml.rels><?xml version="1.0" encoding="UTF-8" standalone="yes"?><Relationships xmlns="http://schemas.openxmlformats.org/package/2006/relationships"><Relationship Target="../notesSlides/notesSlide23.xml" Type="http://schemas.openxmlformats.org/officeDocument/2006/relationships/notesSlide" Id="rId2"/><Relationship Target="../slideLayouts/slideLayout2.xml" Type="http://schemas.openxmlformats.org/officeDocument/2006/relationships/slideLayout" Id="rId1"/></Relationships>
</file>

<file path=ppt/slides/_rels/slide24.xml.rels><?xml version="1.0" encoding="UTF-8" standalone="yes"?><Relationships xmlns="http://schemas.openxmlformats.org/package/2006/relationships"><Relationship Target="../notesSlides/notesSlide24.xml" Type="http://schemas.openxmlformats.org/officeDocument/2006/relationships/notesSlide" Id="rId2"/><Relationship Target="../slideLayouts/slideLayout1.xml" Type="http://schemas.openxmlformats.org/officeDocument/2006/relationships/slideLayout" Id="rId1"/></Relationships>
</file>

<file path=ppt/slides/_rels/slide25.xml.rels><?xml version="1.0" encoding="UTF-8" standalone="yes"?><Relationships xmlns="http://schemas.openxmlformats.org/package/2006/relationships"><Relationship Target="../notesSlides/notesSlide25.xml" Type="http://schemas.openxmlformats.org/officeDocument/2006/relationships/notesSlide" Id="rId2"/><Relationship Target="../slideLayouts/slideLayout2.xml" Type="http://schemas.openxmlformats.org/officeDocument/2006/relationships/slideLayout" Id="rId1"/></Relationships>
</file>

<file path=ppt/slides/_rels/slide26.xml.rels><?xml version="1.0" encoding="UTF-8" standalone="yes"?><Relationships xmlns="http://schemas.openxmlformats.org/package/2006/relationships"><Relationship Target="../notesSlides/notesSlide26.xml" Type="http://schemas.openxmlformats.org/officeDocument/2006/relationships/notesSlide" Id="rId2"/><Relationship Target="../slideLayouts/slideLayout2.xml" Type="http://schemas.openxmlformats.org/officeDocument/2006/relationships/slideLayout" Id="rId1"/></Relationships>
</file>

<file path=ppt/slides/_rels/slide27.xml.rels><?xml version="1.0" encoding="UTF-8" standalone="yes"?><Relationships xmlns="http://schemas.openxmlformats.org/package/2006/relationships"><Relationship Target="../notesSlides/notesSlide27.xml" Type="http://schemas.openxmlformats.org/officeDocument/2006/relationships/notesSlide" Id="rId2"/><Relationship Target="../slideLayouts/slideLayout2.xml" Type="http://schemas.openxmlformats.org/officeDocument/2006/relationships/slideLayout" Id="rId1"/></Relationships>
</file>

<file path=ppt/slides/_rels/slide28.xml.rels><?xml version="1.0" encoding="UTF-8" standalone="yes"?><Relationships xmlns="http://schemas.openxmlformats.org/package/2006/relationships"><Relationship Target="../notesSlides/notesSlide28.xml" Type="http://schemas.openxmlformats.org/officeDocument/2006/relationships/notesSlide" Id="rId2"/><Relationship Target="../slideLayouts/slideLayout2.xml" Type="http://schemas.openxmlformats.org/officeDocument/2006/relationships/slideLayout" Id="rId1"/></Relationships>
</file>

<file path=ppt/slides/_rels/slide29.xml.rels><?xml version="1.0" encoding="UTF-8" standalone="yes"?><Relationships xmlns="http://schemas.openxmlformats.org/package/2006/relationships"><Relationship Target="../notesSlides/notesSlide29.xml" Type="http://schemas.openxmlformats.org/officeDocument/2006/relationships/notesSlide" Id="rId2"/><Relationship Target="../slideLayouts/slideLayout2.xml" Type="http://schemas.openxmlformats.org/officeDocument/2006/relationships/slideLayout" Id="rId1"/></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6.xml" Type="http://schemas.openxmlformats.org/officeDocument/2006/relationships/slideLayout" Id="rId1"/><Relationship Target="../media/image00.jpg" Type="http://schemas.openxmlformats.org/officeDocument/2006/relationships/image" Id="rId3"/></Relationships>
</file>

<file path=ppt/slides/_rels/slide30.xml.rels><?xml version="1.0" encoding="UTF-8" standalone="yes"?><Relationships xmlns="http://schemas.openxmlformats.org/package/2006/relationships"><Relationship Target="../notesSlides/notesSlide30.xml" Type="http://schemas.openxmlformats.org/officeDocument/2006/relationships/notesSlide" Id="rId2"/><Relationship Target="../slideLayouts/slideLayout1.xml" Type="http://schemas.openxmlformats.org/officeDocument/2006/relationships/slideLayout" Id="rId1"/></Relationships>
</file>

<file path=ppt/slides/_rels/slide31.xml.rels><?xml version="1.0" encoding="UTF-8" standalone="yes"?><Relationships xmlns="http://schemas.openxmlformats.org/package/2006/relationships"><Relationship Target="../notesSlides/notesSlide31.xml" Type="http://schemas.openxmlformats.org/officeDocument/2006/relationships/notesSlide" Id="rId2"/><Relationship Target="../slideLayouts/slideLayout2.xml" Type="http://schemas.openxmlformats.org/officeDocument/2006/relationships/slideLayout" Id="rId1"/><Relationship Target="http://www.policy.monash.edu/policy-bank/academic/research/research-data-management-policy.html" Type="http://schemas.openxmlformats.org/officeDocument/2006/relationships/hyperlink" TargetMode="External" Id="rId3"/></Relationships>
</file>

<file path=ppt/slides/_rels/slide32.xml.rels><?xml version="1.0" encoding="UTF-8" standalone="yes"?><Relationships xmlns="http://schemas.openxmlformats.org/package/2006/relationships"><Relationship Target="../notesSlides/notesSlide32.xml" Type="http://schemas.openxmlformats.org/officeDocument/2006/relationships/notesSlide" Id="rId2"/><Relationship Target="../slideLayouts/slideLayout2.xml" Type="http://schemas.openxmlformats.org/officeDocument/2006/relationships/slideLayout" Id="rId1"/></Relationships>
</file>

<file path=ppt/slides/_rels/slide33.xml.rels><?xml version="1.0" encoding="UTF-8" standalone="yes"?><Relationships xmlns="http://schemas.openxmlformats.org/package/2006/relationships"><Relationship Target="../notesSlides/notesSlide33.xml" Type="http://schemas.openxmlformats.org/officeDocument/2006/relationships/notesSlide" Id="rId2"/><Relationship Target="../slideLayouts/slideLayout2.xml" Type="http://schemas.openxmlformats.org/officeDocument/2006/relationships/slideLayout" Id="rId1"/><Relationship Target="http://monash.edu/library/researchdata/index.html" Type="http://schemas.openxmlformats.org/officeDocument/2006/relationships/hyperlink" TargetMode="External" Id="rId4"/><Relationship Target="http://www.policy.monash.edu/policy-bank/academic/research/research-data-management-policy.html" Type="http://schemas.openxmlformats.org/officeDocument/2006/relationships/hyperlink" TargetMode="External" Id="rId3"/><Relationship Target="http://monash.edu/library/researchdata/index.html" Type="http://schemas.openxmlformats.org/officeDocument/2006/relationships/hyperlink" TargetMode="External" Id="rId5"/></Relationships>
</file>

<file path=ppt/slides/_rels/slide34.xml.rels><?xml version="1.0" encoding="UTF-8" standalone="yes"?><Relationships xmlns="http://schemas.openxmlformats.org/package/2006/relationships"><Relationship Target="../notesSlides/notesSlide34.xml" Type="http://schemas.openxmlformats.org/officeDocument/2006/relationships/notesSlide" Id="rId2"/><Relationship Target="../slideLayouts/slideLayout2.xml" Type="http://schemas.openxmlformats.org/officeDocument/2006/relationships/slideLayout" Id="rId1"/></Relationships>
</file>

<file path=ppt/slides/_rels/slide35.xml.rels><?xml version="1.0" encoding="UTF-8" standalone="yes"?><Relationships xmlns="http://schemas.openxmlformats.org/package/2006/relationships"><Relationship Target="../notesSlides/notesSlide35.xml" Type="http://schemas.openxmlformats.org/officeDocument/2006/relationships/notesSlide" Id="rId2"/><Relationship Target="../slideLayouts/slideLayout2.xml" Type="http://schemas.openxmlformats.org/officeDocument/2006/relationships/slideLayout" Id="rId1"/></Relationships>
</file>

<file path=ppt/slides/_rels/slide36.xml.rels><?xml version="1.0" encoding="UTF-8" standalone="yes"?><Relationships xmlns="http://schemas.openxmlformats.org/package/2006/relationships"><Relationship Target="../notesSlides/notesSlide36.xml" Type="http://schemas.openxmlformats.org/officeDocument/2006/relationships/notesSlide" Id="rId2"/><Relationship Target="../slideLayouts/slideLayout2.xml" Type="http://schemas.openxmlformats.org/officeDocument/2006/relationships/slideLayout" Id="rId1"/></Relationships>
</file>

<file path=ppt/slides/_rels/slide37.xml.rels><?xml version="1.0" encoding="UTF-8" standalone="yes"?><Relationships xmlns="http://schemas.openxmlformats.org/package/2006/relationships"><Relationship Target="../notesSlides/notesSlide37.xml" Type="http://schemas.openxmlformats.org/officeDocument/2006/relationships/notesSlide" Id="rId2"/><Relationship Target="../slideLayouts/slideLayout1.xml" Type="http://schemas.openxmlformats.org/officeDocument/2006/relationships/slideLayout" Id="rId1"/></Relationships>
</file>

<file path=ppt/slides/_rels/slide38.xml.rels><?xml version="1.0" encoding="UTF-8" standalone="yes"?><Relationships xmlns="http://schemas.openxmlformats.org/package/2006/relationships"><Relationship Target="../notesSlides/notesSlide38.xml" Type="http://schemas.openxmlformats.org/officeDocument/2006/relationships/notesSlide" Id="rId2"/><Relationship Target="../slideLayouts/slideLayout6.xml" Type="http://schemas.openxmlformats.org/officeDocument/2006/relationships/slideLayout" Id="rId1"/><Relationship Target="../media/image02.jpg" Type="http://schemas.openxmlformats.org/officeDocument/2006/relationships/image" Id="rId3"/></Relationships>
</file>

<file path=ppt/slides/_rels/slide39.xml.rels><?xml version="1.0" encoding="UTF-8" standalone="yes"?><Relationships xmlns="http://schemas.openxmlformats.org/package/2006/relationships"><Relationship Target="../notesSlides/notesSlide39.xml" Type="http://schemas.openxmlformats.org/officeDocument/2006/relationships/notesSlide" Id="rId2"/><Relationship Target="../slideLayouts/slideLayout2.xml" Type="http://schemas.openxmlformats.org/officeDocument/2006/relationships/slideLayout" Id="rId1"/></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2.xml" Type="http://schemas.openxmlformats.org/officeDocument/2006/relationships/slideLayout" Id="rId1"/></Relationships>
</file>

<file path=ppt/slides/_rels/slide40.xml.rels><?xml version="1.0" encoding="UTF-8" standalone="yes"?><Relationships xmlns="http://schemas.openxmlformats.org/package/2006/relationships"><Relationship Target="../notesSlides/notesSlide40.xml" Type="http://schemas.openxmlformats.org/officeDocument/2006/relationships/notesSlide" Id="rId2"/><Relationship Target="../slideLayouts/slideLayout2.xml" Type="http://schemas.openxmlformats.org/officeDocument/2006/relationships/slideLayout" Id="rId1"/></Relationships>
</file>

<file path=ppt/slides/_rels/slide41.xml.rels><?xml version="1.0" encoding="UTF-8" standalone="yes"?><Relationships xmlns="http://schemas.openxmlformats.org/package/2006/relationships"><Relationship Target="../notesSlides/notesSlide41.xml" Type="http://schemas.openxmlformats.org/officeDocument/2006/relationships/notesSlide" Id="rId2"/><Relationship Target="../slideLayouts/slideLayout2.xml" Type="http://schemas.openxmlformats.org/officeDocument/2006/relationships/slideLayout" Id="rId1"/></Relationships>
</file>

<file path=ppt/slides/_rels/slide42.xml.rels><?xml version="1.0" encoding="UTF-8" standalone="yes"?><Relationships xmlns="http://schemas.openxmlformats.org/package/2006/relationships"><Relationship Target="../notesSlides/notesSlide42.xml" Type="http://schemas.openxmlformats.org/officeDocument/2006/relationships/notesSlide" Id="rId2"/><Relationship Target="../slideLayouts/slideLayout2.xml" Type="http://schemas.openxmlformats.org/officeDocument/2006/relationships/slideLayout" Id="rId1"/></Relationships>
</file>

<file path=ppt/slides/_rels/slide43.xml.rels><?xml version="1.0" encoding="UTF-8" standalone="yes"?><Relationships xmlns="http://schemas.openxmlformats.org/package/2006/relationships"><Relationship Target="../notesSlides/notesSlide43.xml" Type="http://schemas.openxmlformats.org/officeDocument/2006/relationships/notesSlide" Id="rId2"/><Relationship Target="../slideLayouts/slideLayout2.xml" Type="http://schemas.openxmlformats.org/officeDocument/2006/relationships/slideLayout" Id="rId1"/></Relationships>
</file>

<file path=ppt/slides/_rels/slide44.xml.rels><?xml version="1.0" encoding="UTF-8" standalone="yes"?><Relationships xmlns="http://schemas.openxmlformats.org/package/2006/relationships"><Relationship Target="../notesSlides/notesSlide44.xml" Type="http://schemas.openxmlformats.org/officeDocument/2006/relationships/notesSlide" Id="rId2"/><Relationship Target="../slideLayouts/slideLayout2.xml" Type="http://schemas.openxmlformats.org/officeDocument/2006/relationships/slideLayout" Id="rId1"/></Relationships>
</file>

<file path=ppt/slides/_rels/slide45.xml.rels><?xml version="1.0" encoding="UTF-8" standalone="yes"?><Relationships xmlns="http://schemas.openxmlformats.org/package/2006/relationships"><Relationship Target="../notesSlides/notesSlide45.xml" Type="http://schemas.openxmlformats.org/officeDocument/2006/relationships/notesSlide" Id="rId2"/><Relationship Target="../slideLayouts/slideLayout1.xml" Type="http://schemas.openxmlformats.org/officeDocument/2006/relationships/slideLayout" Id="rId1"/></Relationships>
</file>

<file path=ppt/slides/_rels/slide46.xml.rels><?xml version="1.0" encoding="UTF-8" standalone="yes"?><Relationships xmlns="http://schemas.openxmlformats.org/package/2006/relationships"><Relationship Target="../notesSlides/notesSlide46.xml" Type="http://schemas.openxmlformats.org/officeDocument/2006/relationships/notesSlide" Id="rId2"/><Relationship Target="../slideLayouts/slideLayout2.xml" Type="http://schemas.openxmlformats.org/officeDocument/2006/relationships/slideLayout" Id="rId1"/></Relationships>
</file>

<file path=ppt/slides/_rels/slide47.xml.rels><?xml version="1.0" encoding="UTF-8" standalone="yes"?><Relationships xmlns="http://schemas.openxmlformats.org/package/2006/relationships"><Relationship Target="../notesSlides/notesSlide47.xml" Type="http://schemas.openxmlformats.org/officeDocument/2006/relationships/notesSlide" Id="rId2"/><Relationship Target="../slideLayouts/slideLayout2.xml" Type="http://schemas.openxmlformats.org/officeDocument/2006/relationships/slideLayout" Id="rId1"/></Relationships>
</file>

<file path=ppt/slides/_rels/slide48.xml.rels><?xml version="1.0" encoding="UTF-8" standalone="yes"?><Relationships xmlns="http://schemas.openxmlformats.org/package/2006/relationships"><Relationship Target="../notesSlides/notesSlide48.xml" Type="http://schemas.openxmlformats.org/officeDocument/2006/relationships/notesSlide" Id="rId2"/><Relationship Target="../slideLayouts/slideLayout1.xml" Type="http://schemas.openxmlformats.org/officeDocument/2006/relationships/slideLayout" Id="rId1"/></Relationships>
</file>

<file path=ppt/slides/_rels/slide49.xml.rels><?xml version="1.0" encoding="UTF-8" standalone="yes"?><Relationships xmlns="http://schemas.openxmlformats.org/package/2006/relationships"><Relationship Target="../notesSlides/notesSlide49.xml" Type="http://schemas.openxmlformats.org/officeDocument/2006/relationships/notesSlide" Id="rId2"/><Relationship Target="../slideLayouts/slideLayout3.xml" Type="http://schemas.openxmlformats.org/officeDocument/2006/relationships/slideLayout" Id="rId1"/></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6.xml" Type="http://schemas.openxmlformats.org/officeDocument/2006/relationships/slideLayout" Id="rId1"/><Relationship Target="../media/image05.jpg" Type="http://schemas.openxmlformats.org/officeDocument/2006/relationships/image" Id="rId3"/></Relationships>
</file>

<file path=ppt/slides/_rels/slide50.xml.rels><?xml version="1.0" encoding="UTF-8" standalone="yes"?><Relationships xmlns="http://schemas.openxmlformats.org/package/2006/relationships"><Relationship Target="../notesSlides/notesSlide50.xml" Type="http://schemas.openxmlformats.org/officeDocument/2006/relationships/notesSlide" Id="rId2"/><Relationship Target="../slideLayouts/slideLayout3.xml" Type="http://schemas.openxmlformats.org/officeDocument/2006/relationships/slideLayout" Id="rId1"/></Relationships>
</file>

<file path=ppt/slides/_rels/slide51.xml.rels><?xml version="1.0" encoding="UTF-8" standalone="yes"?><Relationships xmlns="http://schemas.openxmlformats.org/package/2006/relationships"><Relationship Target="../notesSlides/notesSlide51.xml" Type="http://schemas.openxmlformats.org/officeDocument/2006/relationships/notesSlide" Id="rId2"/><Relationship Target="../slideLayouts/slideLayout3.xml" Type="http://schemas.openxmlformats.org/officeDocument/2006/relationships/slideLayout" Id="rId1"/></Relationships>
</file>

<file path=ppt/slides/_rels/slide52.xml.rels><?xml version="1.0" encoding="UTF-8" standalone="yes"?><Relationships xmlns="http://schemas.openxmlformats.org/package/2006/relationships"><Relationship Target="../notesSlides/notesSlide52.xml" Type="http://schemas.openxmlformats.org/officeDocument/2006/relationships/notesSlide" Id="rId2"/><Relationship Target="../slideLayouts/slideLayout3.xml" Type="http://schemas.openxmlformats.org/officeDocument/2006/relationships/slideLayout" Id="rId1"/></Relationships>
</file>

<file path=ppt/slides/_rels/slide53.xml.rels><?xml version="1.0" encoding="UTF-8" standalone="yes"?><Relationships xmlns="http://schemas.openxmlformats.org/package/2006/relationships"><Relationship Target="../notesSlides/notesSlide53.xml" Type="http://schemas.openxmlformats.org/officeDocument/2006/relationships/notesSlide" Id="rId2"/><Relationship Target="../slideLayouts/slideLayout3.xml" Type="http://schemas.openxmlformats.org/officeDocument/2006/relationships/slideLayout" Id="rId1"/></Relationships>
</file>

<file path=ppt/slides/_rels/slide54.xml.rels><?xml version="1.0" encoding="UTF-8" standalone="yes"?><Relationships xmlns="http://schemas.openxmlformats.org/package/2006/relationships"><Relationship Target="../notesSlides/notesSlide54.xml" Type="http://schemas.openxmlformats.org/officeDocument/2006/relationships/notesSlide" Id="rId2"/><Relationship Target="../slideLayouts/slideLayout3.xml" Type="http://schemas.openxmlformats.org/officeDocument/2006/relationships/slideLayout" Id="rId1"/></Relationships>
</file>

<file path=ppt/slides/_rels/slide55.xml.rels><?xml version="1.0" encoding="UTF-8" standalone="yes"?><Relationships xmlns="http://schemas.openxmlformats.org/package/2006/relationships"><Relationship Target="../notesSlides/notesSlide55.xml" Type="http://schemas.openxmlformats.org/officeDocument/2006/relationships/notesSlide" Id="rId2"/><Relationship Target="../slideLayouts/slideLayout3.xml" Type="http://schemas.openxmlformats.org/officeDocument/2006/relationships/slideLayout" Id="rId1"/></Relationships>
</file>

<file path=ppt/slides/_rels/slide56.xml.rels><?xml version="1.0" encoding="UTF-8" standalone="yes"?><Relationships xmlns="http://schemas.openxmlformats.org/package/2006/relationships"><Relationship Target="../notesSlides/notesSlide56.xml" Type="http://schemas.openxmlformats.org/officeDocument/2006/relationships/notesSlide" Id="rId2"/><Relationship Target="../slideLayouts/slideLayout3.xml" Type="http://schemas.openxmlformats.org/officeDocument/2006/relationships/slideLayout" Id="rId1"/></Relationships>
</file>

<file path=ppt/slides/_rels/slide57.xml.rels><?xml version="1.0" encoding="UTF-8" standalone="yes"?><Relationships xmlns="http://schemas.openxmlformats.org/package/2006/relationships"><Relationship Target="../notesSlides/notesSlide57.xml" Type="http://schemas.openxmlformats.org/officeDocument/2006/relationships/notesSlide" Id="rId2"/><Relationship Target="../slideLayouts/slideLayout1.xml" Type="http://schemas.openxmlformats.org/officeDocument/2006/relationships/slideLayout" Id="rId1"/></Relationships>
</file>

<file path=ppt/slides/_rels/slide58.xml.rels><?xml version="1.0" encoding="UTF-8" standalone="yes"?><Relationships xmlns="http://schemas.openxmlformats.org/package/2006/relationships"><Relationship Target="../notesSlides/notesSlide58.xml" Type="http://schemas.openxmlformats.org/officeDocument/2006/relationships/notesSlide" Id="rId2"/><Relationship Target="../slideLayouts/slideLayout2.xml" Type="http://schemas.openxmlformats.org/officeDocument/2006/relationships/slideLayout" Id="rId1"/></Relationships>
</file>

<file path=ppt/slides/_rels/slide59.xml.rels><?xml version="1.0" encoding="UTF-8" standalone="yes"?><Relationships xmlns="http://schemas.openxmlformats.org/package/2006/relationships"><Relationship Target="../notesSlides/notesSlide59.xml" Type="http://schemas.openxmlformats.org/officeDocument/2006/relationships/notesSlide" Id="rId2"/><Relationship Target="../slideLayouts/slideLayout2.xml" Type="http://schemas.openxmlformats.org/officeDocument/2006/relationships/slideLayout" Id="rId1"/></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s>
</file>

<file path=ppt/slides/_rels/slide60.xml.rels><?xml version="1.0" encoding="UTF-8" standalone="yes"?><Relationships xmlns="http://schemas.openxmlformats.org/package/2006/relationships"><Relationship Target="../notesSlides/notesSlide60.xml" Type="http://schemas.openxmlformats.org/officeDocument/2006/relationships/notesSlide" Id="rId2"/><Relationship Target="../slideLayouts/slideLayout2.xml" Type="http://schemas.openxmlformats.org/officeDocument/2006/relationships/slideLayout" Id="rId1"/></Relationships>
</file>

<file path=ppt/slides/_rels/slide61.xml.rels><?xml version="1.0" encoding="UTF-8" standalone="yes"?><Relationships xmlns="http://schemas.openxmlformats.org/package/2006/relationships"><Relationship Target="../notesSlides/notesSlide61.xml" Type="http://schemas.openxmlformats.org/officeDocument/2006/relationships/notesSlide" Id="rId2"/><Relationship Target="../slideLayouts/slideLayout6.xml" Type="http://schemas.openxmlformats.org/officeDocument/2006/relationships/slideLayout" Id="rId1"/><Relationship Target="../media/image04.jpg" Type="http://schemas.openxmlformats.org/officeDocument/2006/relationships/image" Id="rId3"/></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1.xml" Type="http://schemas.openxmlformats.org/officeDocument/2006/relationships/slideLayout" Id="rId1"/></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2.xml" Type="http://schemas.openxmlformats.org/officeDocument/2006/relationships/slideLayout" Id="rId1"/></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 name="Shape 22"/>
        <p:cNvGrpSpPr/>
        <p:nvPr/>
      </p:nvGrpSpPr>
      <p:grpSpPr>
        <a:xfrm>
          <a:off y="0" x="0"/>
          <a:ext cy="0" cx="0"/>
          <a:chOff y="0" x="0"/>
          <a:chExt cy="0" cx="0"/>
        </a:xfrm>
      </p:grpSpPr>
      <p:sp>
        <p:nvSpPr>
          <p:cNvPr id="23" name="Shape 23"/>
          <p:cNvSpPr txBox="1"/>
          <p:nvPr>
            <p:ph type="ctrTitle"/>
          </p:nvPr>
        </p:nvSpPr>
        <p:spPr>
          <a:xfrm>
            <a:off y="1583342" x="685800"/>
            <a:ext cy="1159856" cx="7772400"/>
          </a:xfrm>
          <a:prstGeom prst="rect">
            <a:avLst/>
          </a:prstGeom>
        </p:spPr>
        <p:txBody>
          <a:bodyPr bIns="91425" rIns="91425" lIns="91425" tIns="91425" anchor="b" anchorCtr="0">
            <a:noAutofit/>
          </a:bodyPr>
          <a:lstStyle/>
          <a:p>
            <a:pPr>
              <a:buNone/>
            </a:pPr>
            <a:r>
              <a:rPr lang="en"/>
              <a:t>Indigenous Studies</a:t>
            </a:r>
          </a:p>
        </p:txBody>
      </p:sp>
      <p:sp>
        <p:nvSpPr>
          <p:cNvPr id="24" name="Shape 24"/>
          <p:cNvSpPr txBox="1"/>
          <p:nvPr>
            <p:ph idx="1" type="subTitle"/>
          </p:nvPr>
        </p:nvSpPr>
        <p:spPr>
          <a:xfrm>
            <a:off y="2840053" x="685800"/>
            <a:ext cy="784737" cx="7772400"/>
          </a:xfrm>
          <a:prstGeom prst="rect">
            <a:avLst/>
          </a:prstGeom>
        </p:spPr>
        <p:txBody>
          <a:bodyPr bIns="91425" rIns="91425" lIns="91425" tIns="91425" anchor="t" anchorCtr="0">
            <a:noAutofit/>
          </a:bodyPr>
          <a:lstStyle/>
          <a:p>
            <a:pPr>
              <a:buNone/>
            </a:pPr>
            <a:r>
              <a:rPr lang="en"/>
              <a:t>Research Data Management Policy</a:t>
            </a:r>
          </a:p>
        </p:txBody>
      </p:sp>
      <p:sp>
        <p:nvSpPr>
          <p:cNvPr id="25" name="Shape 25"/>
          <p:cNvSpPr txBox="1"/>
          <p:nvPr/>
        </p:nvSpPr>
        <p:spPr>
          <a:xfrm>
            <a:off y="3976125" x="677200"/>
            <a:ext cy="483600" cx="7932899"/>
          </a:xfrm>
          <a:prstGeom prst="rect">
            <a:avLst/>
          </a:prstGeom>
        </p:spPr>
        <p:txBody>
          <a:bodyPr bIns="91425" rIns="91425" lIns="91425" tIns="91425" anchor="t" anchorCtr="0">
            <a:noAutofit/>
          </a:bodyPr>
          <a:lstStyle/>
          <a:p>
            <a:pPr algn="ctr" rtl="0" lvl="0">
              <a:buNone/>
            </a:pPr>
            <a:r>
              <a:rPr lang="en"/>
              <a:t>Breaking Barriers in Indigenous Research and Thinking</a:t>
            </a:r>
          </a:p>
          <a:p>
            <a:pPr algn="ctr">
              <a:buNone/>
            </a:pPr>
            <a:r>
              <a:rPr lang="en"/>
              <a:t>National Indigenous Studies Conference, Canberra, 2014</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7" name="Shape 77"/>
        <p:cNvGrpSpPr/>
        <p:nvPr/>
      </p:nvGrpSpPr>
      <p:grpSpPr>
        <a:xfrm>
          <a:off y="0" x="0"/>
          <a:ext cy="0" cx="0"/>
          <a:chOff y="0" x="0"/>
          <a:chExt cy="0" cx="0"/>
        </a:xfrm>
      </p:grpSpPr>
      <p:sp>
        <p:nvSpPr>
          <p:cNvPr id="78" name="Shape 78"/>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Key Issue - Metadata </a:t>
            </a:r>
          </a:p>
        </p:txBody>
      </p:sp>
      <p:sp>
        <p:nvSpPr>
          <p:cNvPr id="79" name="Shape 79"/>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lnSpc>
                <a:spcPct val="115000"/>
              </a:lnSpc>
              <a:spcBef>
                <a:spcPts val="0"/>
              </a:spcBef>
              <a:buNone/>
            </a:pPr>
            <a:r>
              <a:rPr sz="2400" lang="en"/>
              <a:t>“Become aware of the issues surrounding cultural documentation and the need for cultural awareness training. ... </a:t>
            </a:r>
          </a:p>
          <a:p>
            <a:pPr rtl="0" lvl="0">
              <a:lnSpc>
                <a:spcPct val="115000"/>
              </a:lnSpc>
              <a:spcBef>
                <a:spcPts val="0"/>
              </a:spcBef>
              <a:buNone/>
            </a:pPr>
            <a:r>
              <a:rPr sz="2400" lang="en"/>
              <a:t>Share information on initiatives involving cultural documentation.” </a:t>
            </a:r>
          </a:p>
          <a:p>
            <a:r>
              <a:t/>
            </a:r>
          </a:p>
          <a:p>
            <a:pPr rtl="0" lvl="0">
              <a:lnSpc>
                <a:spcPct val="115000"/>
              </a:lnSpc>
              <a:spcBef>
                <a:spcPts val="0"/>
              </a:spcBef>
              <a:buNone/>
            </a:pPr>
            <a:r>
              <a:rPr sz="1200" lang="en"/>
              <a:t>(Aboriginal and Torres Strait Islander Library, Information and Resource Network (ATSILIRN) protocols (2002). Intellectual Property, Marcia Langton, p4)</a:t>
            </a:r>
          </a:p>
          <a:p>
            <a:pPr>
              <a:buNone/>
            </a:pPr>
            <a:r>
              <a:rPr sz="2400" lang="en"/>
              <a:t> </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 name="Shape 83"/>
        <p:cNvGrpSpPr/>
        <p:nvPr/>
      </p:nvGrpSpPr>
      <p:grpSpPr>
        <a:xfrm>
          <a:off y="0" x="0"/>
          <a:ext cy="0" cx="0"/>
          <a:chOff y="0" x="0"/>
          <a:chExt cy="0" cx="0"/>
        </a:xfrm>
      </p:grpSpPr>
      <p:sp>
        <p:nvSpPr>
          <p:cNvPr id="84" name="Shape 84"/>
          <p:cNvSpPr txBox="1"/>
          <p:nvPr>
            <p:ph type="title"/>
          </p:nvPr>
        </p:nvSpPr>
        <p:spPr>
          <a:xfrm>
            <a:off y="205978" x="457200"/>
            <a:ext cy="857400" cx="8229600"/>
          </a:xfrm>
          <a:prstGeom prst="rect">
            <a:avLst/>
          </a:prstGeom>
        </p:spPr>
        <p:txBody>
          <a:bodyPr bIns="91425" rIns="91425" lIns="91425" tIns="91425" anchor="b" anchorCtr="0">
            <a:noAutofit/>
          </a:bodyPr>
          <a:lstStyle/>
          <a:p>
            <a:pPr rtl="0" lvl="0">
              <a:buNone/>
            </a:pPr>
            <a:r>
              <a:rPr lang="en"/>
              <a:t>Key Issue - Process</a:t>
            </a:r>
          </a:p>
        </p:txBody>
      </p:sp>
      <p:sp>
        <p:nvSpPr>
          <p:cNvPr id="85" name="Shape 85"/>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lnSpc>
                <a:spcPct val="115000"/>
              </a:lnSpc>
              <a:spcBef>
                <a:spcPts val="0"/>
              </a:spcBef>
              <a:buNone/>
            </a:pPr>
            <a:r>
              <a:rPr sz="2400" lang="en"/>
              <a:t>“The development of accessible guidelines and protocols for library and information services and Indigenous communities and organisations involved in documentation and the provision of access to Indigenous materials is also indicated.” </a:t>
            </a:r>
          </a:p>
          <a:p>
            <a:r>
              <a:t/>
            </a:r>
          </a:p>
          <a:p>
            <a:pPr rtl="0" lvl="0">
              <a:lnSpc>
                <a:spcPct val="115000"/>
              </a:lnSpc>
              <a:spcBef>
                <a:spcPts val="0"/>
              </a:spcBef>
              <a:buNone/>
            </a:pPr>
            <a:r>
              <a:rPr sz="1200" lang="en"/>
              <a:t>(Aboriginal and Torres Strait Islander Library, Information and Resource Network (ATSILIRN) protocols (2002). Digitisation and Internet, p27.)</a:t>
            </a:r>
          </a:p>
          <a:p>
            <a:r>
              <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9" name="Shape 89"/>
        <p:cNvGrpSpPr/>
        <p:nvPr/>
      </p:nvGrpSpPr>
      <p:grpSpPr>
        <a:xfrm>
          <a:off y="0" x="0"/>
          <a:ext cy="0" cx="0"/>
          <a:chOff y="0" x="0"/>
          <a:chExt cy="0" cx="0"/>
        </a:xfrm>
      </p:grpSpPr>
      <p:sp>
        <p:nvSpPr>
          <p:cNvPr id="90" name="Shape 90"/>
          <p:cNvSpPr txBox="1"/>
          <p:nvPr>
            <p:ph type="ctrTitle"/>
          </p:nvPr>
        </p:nvSpPr>
        <p:spPr>
          <a:xfrm>
            <a:off y="1583342" x="685800"/>
            <a:ext cy="1159799" cx="7772400"/>
          </a:xfrm>
          <a:prstGeom prst="rect">
            <a:avLst/>
          </a:prstGeom>
        </p:spPr>
        <p:txBody>
          <a:bodyPr bIns="91425" rIns="91425" lIns="91425" tIns="91425" anchor="b" anchorCtr="0">
            <a:noAutofit/>
          </a:bodyPr>
          <a:lstStyle/>
          <a:p>
            <a:pPr>
              <a:buNone/>
            </a:pPr>
            <a:r>
              <a:rPr lang="en"/>
              <a:t>Policy and Process</a:t>
            </a:r>
          </a:p>
        </p:txBody>
      </p:sp>
      <p:sp>
        <p:nvSpPr>
          <p:cNvPr id="91" name="Shape 91"/>
          <p:cNvSpPr txBox="1"/>
          <p:nvPr>
            <p:ph idx="1" type="subTitle"/>
          </p:nvPr>
        </p:nvSpPr>
        <p:spPr>
          <a:xfrm>
            <a:off y="2840053" x="685800"/>
            <a:ext cy="784799" cx="7772400"/>
          </a:xfrm>
          <a:prstGeom prst="rect">
            <a:avLst/>
          </a:prstGeom>
        </p:spPr>
        <p:txBody>
          <a:bodyPr bIns="91425" rIns="91425" lIns="91425" tIns="91425" anchor="t" anchorCtr="0">
            <a:noAutofit/>
          </a:bodyPr>
          <a:lstStyle/>
          <a:p>
            <a:pPr>
              <a:buNone/>
            </a:pPr>
            <a:r>
              <a:rPr lang="en"/>
              <a:t>Research Data Management</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5" name="Shape 95"/>
        <p:cNvGrpSpPr/>
        <p:nvPr/>
      </p:nvGrpSpPr>
      <p:grpSpPr>
        <a:xfrm>
          <a:off y="0" x="0"/>
          <a:ext cy="0" cx="0"/>
          <a:chOff y="0" x="0"/>
          <a:chExt cy="0" cx="0"/>
        </a:xfrm>
      </p:grpSpPr>
      <p:sp>
        <p:nvSpPr>
          <p:cNvPr id="96" name="Shape 96"/>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Research data management is.. </a:t>
            </a:r>
          </a:p>
        </p:txBody>
      </p:sp>
      <p:sp>
        <p:nvSpPr>
          <p:cNvPr id="97" name="Shape 97"/>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buNone/>
            </a:pPr>
            <a:r>
              <a:rPr lang="en"/>
              <a:t>Purpose: data created or collected, accessed and used to support research. </a:t>
            </a:r>
          </a:p>
          <a:p>
            <a:r>
              <a:t/>
            </a:r>
          </a:p>
          <a:p>
            <a:pPr rtl="0" lvl="0">
              <a:buNone/>
            </a:pPr>
            <a:r>
              <a:rPr lang="en"/>
              <a:t>Institutional role: manager, overseer and enabler of access.</a:t>
            </a:r>
          </a:p>
          <a:p>
            <a:pPr rtl="0" lvl="0">
              <a:buNone/>
            </a:pPr>
            <a:r>
              <a:rPr lang="en"/>
              <a:t> </a:t>
            </a:r>
          </a:p>
          <a:p>
            <a:r>
              <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1" name="Shape 101"/>
        <p:cNvGrpSpPr/>
        <p:nvPr/>
      </p:nvGrpSpPr>
      <p:grpSpPr>
        <a:xfrm>
          <a:off y="0" x="0"/>
          <a:ext cy="0" cx="0"/>
          <a:chOff y="0" x="0"/>
          <a:chExt cy="0" cx="0"/>
        </a:xfrm>
      </p:grpSpPr>
      <p:sp>
        <p:nvSpPr>
          <p:cNvPr id="102" name="Shape 102"/>
          <p:cNvSpPr txBox="1"/>
          <p:nvPr>
            <p:ph type="title"/>
          </p:nvPr>
        </p:nvSpPr>
        <p:spPr>
          <a:xfrm>
            <a:off y="205978" x="457200"/>
            <a:ext cy="857400" cx="8229600"/>
          </a:xfrm>
          <a:prstGeom prst="rect">
            <a:avLst/>
          </a:prstGeom>
        </p:spPr>
        <p:txBody>
          <a:bodyPr bIns="91425" rIns="91425" lIns="91425" tIns="91425" anchor="b" anchorCtr="0">
            <a:noAutofit/>
          </a:bodyPr>
          <a:lstStyle/>
          <a:p>
            <a:pPr rtl="0" lvl="0">
              <a:buNone/>
            </a:pPr>
            <a:r>
              <a:rPr lang="en"/>
              <a:t>Research data management policy..</a:t>
            </a:r>
          </a:p>
        </p:txBody>
      </p:sp>
      <p:sp>
        <p:nvSpPr>
          <p:cNvPr id="103" name="Shape 103"/>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buNone/>
            </a:pPr>
            <a:r>
              <a:rPr lang="en">
                <a:solidFill>
                  <a:srgbClr val="000000"/>
                </a:solidFill>
              </a:rPr>
              <a:t>Governance needed over actions of: </a:t>
            </a:r>
          </a:p>
          <a:p>
            <a:pPr rtl="0" lvl="0" indent="-419100" marL="914400">
              <a:buClr>
                <a:srgbClr val="000000"/>
              </a:buClr>
              <a:buSzPct val="166666"/>
              <a:buFont typeface="Arial"/>
              <a:buChar char="•"/>
            </a:pPr>
            <a:r>
              <a:rPr lang="en">
                <a:solidFill>
                  <a:srgbClr val="000000"/>
                </a:solidFill>
              </a:rPr>
              <a:t>data collection</a:t>
            </a:r>
          </a:p>
          <a:p>
            <a:pPr rtl="0" lvl="0" indent="-419100" marL="914400">
              <a:buClr>
                <a:srgbClr val="000000"/>
              </a:buClr>
              <a:buSzPct val="166666"/>
              <a:buFont typeface="Arial"/>
              <a:buChar char="•"/>
            </a:pPr>
            <a:r>
              <a:rPr lang="en">
                <a:solidFill>
                  <a:srgbClr val="000000"/>
                </a:solidFill>
              </a:rPr>
              <a:t>access and use, and, </a:t>
            </a:r>
          </a:p>
          <a:p>
            <a:pPr rtl="0" lvl="0" indent="-419100" marL="914400">
              <a:buClr>
                <a:srgbClr val="000000"/>
              </a:buClr>
              <a:buSzPct val="166666"/>
              <a:buFont typeface="Arial"/>
              <a:buChar char="•"/>
            </a:pPr>
            <a:r>
              <a:rPr lang="en">
                <a:solidFill>
                  <a:srgbClr val="000000"/>
                </a:solidFill>
              </a:rPr>
              <a:t>research conducted. </a:t>
            </a:r>
          </a:p>
          <a:p>
            <a:pPr rtl="0" lvl="0" indent="0" marL="457200">
              <a:buNone/>
            </a:pPr>
            <a:r>
              <a:rPr lang="en">
                <a:solidFill>
                  <a:srgbClr val="000000"/>
                </a:solidFill>
              </a:rPr>
              <a:t> </a:t>
            </a:r>
          </a:p>
          <a:p>
            <a:r>
              <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7" name="Shape 107"/>
        <p:cNvGrpSpPr/>
        <p:nvPr/>
      </p:nvGrpSpPr>
      <p:grpSpPr>
        <a:xfrm>
          <a:off y="0" x="0"/>
          <a:ext cy="0" cx="0"/>
          <a:chOff y="0" x="0"/>
          <a:chExt cy="0" cx="0"/>
        </a:xfrm>
      </p:grpSpPr>
      <p:sp>
        <p:nvSpPr>
          <p:cNvPr id="108" name="Shape 108"/>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Policy &gt;&gt; Process</a:t>
            </a:r>
          </a:p>
        </p:txBody>
      </p:sp>
      <p:sp>
        <p:nvSpPr>
          <p:cNvPr id="109" name="Shape 109"/>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buNone/>
            </a:pPr>
            <a:r>
              <a:rPr lang="en"/>
              <a:t>Connections between legal requirements and organisational principles and practice.</a:t>
            </a:r>
          </a:p>
          <a:p>
            <a:pPr rtl="0" lvl="0">
              <a:buNone/>
            </a:pPr>
            <a:r>
              <a:rPr lang="en"/>
              <a:t>Application to the organisation, staff or affiliates, the data, and the research.  </a:t>
            </a:r>
          </a:p>
          <a:p>
            <a:pPr>
              <a:buNone/>
            </a:pPr>
            <a:r>
              <a:rPr lang="en"/>
              <a:t> </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3" name="Shape 113"/>
        <p:cNvGrpSpPr/>
        <p:nvPr/>
      </p:nvGrpSpPr>
      <p:grpSpPr>
        <a:xfrm>
          <a:off y="0" x="0"/>
          <a:ext cy="0" cx="0"/>
          <a:chOff y="0" x="0"/>
          <a:chExt cy="0" cx="0"/>
        </a:xfrm>
      </p:grpSpPr>
      <p:sp>
        <p:nvSpPr>
          <p:cNvPr id="114" name="Shape 114"/>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Research Data Management Policies</a:t>
            </a:r>
          </a:p>
        </p:txBody>
      </p:sp>
      <p:sp>
        <p:nvSpPr>
          <p:cNvPr id="115" name="Shape 115"/>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buNone/>
            </a:pPr>
            <a:r>
              <a:rPr lang="en"/>
              <a:t>University </a:t>
            </a:r>
            <a:r>
              <a:rPr u="sng" lang="en">
                <a:solidFill>
                  <a:schemeClr val="hlink"/>
                </a:solidFill>
                <a:hlinkClick r:id="rId3"/>
              </a:rPr>
              <a:t>examples</a:t>
            </a:r>
            <a:r>
              <a:rPr lang="en"/>
              <a:t> arising out of the ANDS funded Seeding the Commons projects. </a:t>
            </a:r>
          </a:p>
          <a:p>
            <a:r>
              <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9" name="Shape 119"/>
        <p:cNvGrpSpPr/>
        <p:nvPr/>
      </p:nvGrpSpPr>
      <p:grpSpPr>
        <a:xfrm>
          <a:off y="0" x="0"/>
          <a:ext cy="0" cx="0"/>
          <a:chOff y="0" x="0"/>
          <a:chExt cy="0" cx="0"/>
        </a:xfrm>
      </p:grpSpPr>
      <p:sp>
        <p:nvSpPr>
          <p:cNvPr id="120" name="Shape 120"/>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Take away</a:t>
            </a:r>
          </a:p>
        </p:txBody>
      </p:sp>
      <p:sp>
        <p:nvSpPr>
          <p:cNvPr id="121" name="Shape 121"/>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buNone/>
            </a:pPr>
            <a:r>
              <a:rPr lang="en"/>
              <a:t>Formalise information about data custodianship and support of indigenous research: </a:t>
            </a:r>
          </a:p>
          <a:p>
            <a:pPr rtl="0" lvl="0" indent="-381000" marL="457200">
              <a:buClr>
                <a:schemeClr val="dk1"/>
              </a:buClr>
              <a:buSzPct val="166666"/>
              <a:buFont typeface="Arial"/>
              <a:buChar char="•"/>
            </a:pPr>
            <a:r>
              <a:rPr sz="2400" lang="en"/>
              <a:t>How decisions are made to collect or use data and support of indigenous research. </a:t>
            </a:r>
          </a:p>
          <a:p>
            <a:pPr rtl="0" lvl="0" indent="-381000" marL="457200">
              <a:buClr>
                <a:schemeClr val="dk1"/>
              </a:buClr>
              <a:buSzPct val="166666"/>
              <a:buFont typeface="Arial"/>
              <a:buChar char="•"/>
            </a:pPr>
            <a:r>
              <a:rPr sz="2400" lang="en"/>
              <a:t>What expert and relevant advice informs those decisions and how that advice is sought. </a:t>
            </a:r>
          </a:p>
          <a:p>
            <a:pPr rtl="0" lvl="0" indent="-381000" marL="457200">
              <a:buClr>
                <a:schemeClr val="dk1"/>
              </a:buClr>
              <a:buSzPct val="166666"/>
              <a:buFont typeface="Arial"/>
              <a:buChar char="•"/>
            </a:pPr>
            <a:r>
              <a:rPr sz="2400" lang="en"/>
              <a:t>What prior decisions have been made and why.</a:t>
            </a:r>
          </a:p>
          <a:p>
            <a:pPr lvl="0" indent="-381000" marL="457200">
              <a:buClr>
                <a:srgbClr val="FF9900"/>
              </a:buClr>
              <a:buSzPct val="166666"/>
              <a:buFont typeface="Arial"/>
              <a:buChar char="•"/>
            </a:pPr>
            <a:r>
              <a:rPr sz="2400" lang="en">
                <a:solidFill>
                  <a:srgbClr val="FF9900"/>
                </a:solidFill>
              </a:rPr>
              <a:t>What policies and processes (information and technical access) are in place and why.</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5" name="Shape 125"/>
        <p:cNvGrpSpPr/>
        <p:nvPr/>
      </p:nvGrpSpPr>
      <p:grpSpPr>
        <a:xfrm>
          <a:off y="0" x="0"/>
          <a:ext cy="0" cx="0"/>
          <a:chOff y="0" x="0"/>
          <a:chExt cy="0" cx="0"/>
        </a:xfrm>
      </p:grpSpPr>
      <p:sp>
        <p:nvSpPr>
          <p:cNvPr id="126" name="Shape 126"/>
          <p:cNvSpPr txBox="1"/>
          <p:nvPr>
            <p:ph type="ctrTitle"/>
          </p:nvPr>
        </p:nvSpPr>
        <p:spPr>
          <a:xfrm>
            <a:off y="1583342" x="685800"/>
            <a:ext cy="1159799" cx="7772400"/>
          </a:xfrm>
          <a:prstGeom prst="rect">
            <a:avLst/>
          </a:prstGeom>
        </p:spPr>
        <p:txBody>
          <a:bodyPr bIns="91425" rIns="91425" lIns="91425" tIns="91425" anchor="b" anchorCtr="0">
            <a:noAutofit/>
          </a:bodyPr>
          <a:lstStyle/>
          <a:p>
            <a:pPr>
              <a:buNone/>
            </a:pPr>
            <a:r>
              <a:rPr lang="en"/>
              <a:t>Data Custodianship</a:t>
            </a:r>
          </a:p>
        </p:txBody>
      </p:sp>
      <p:sp>
        <p:nvSpPr>
          <p:cNvPr id="127" name="Shape 127"/>
          <p:cNvSpPr txBox="1"/>
          <p:nvPr>
            <p:ph idx="1" type="subTitle"/>
          </p:nvPr>
        </p:nvSpPr>
        <p:spPr>
          <a:xfrm>
            <a:off y="2840053" x="685800"/>
            <a:ext cy="784799" cx="7772400"/>
          </a:xfrm>
          <a:prstGeom prst="rect">
            <a:avLst/>
          </a:prstGeom>
        </p:spPr>
        <p:txBody>
          <a:bodyPr bIns="91425" rIns="91425" lIns="91425" tIns="91425" anchor="t" anchorCtr="0">
            <a:noAutofit/>
          </a:bodyPr>
          <a:lstStyle/>
          <a:p>
            <a:pPr>
              <a:buNone/>
            </a:pPr>
            <a:r>
              <a:rPr lang="en"/>
              <a:t>Policy and Process Development </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1" name="Shape 131"/>
        <p:cNvGrpSpPr/>
        <p:nvPr/>
      </p:nvGrpSpPr>
      <p:grpSpPr>
        <a:xfrm>
          <a:off y="0" x="0"/>
          <a:ext cy="0" cx="0"/>
          <a:chOff y="0" x="0"/>
          <a:chExt cy="0" cx="0"/>
        </a:xfrm>
      </p:grpSpPr>
      <p:pic>
        <p:nvPicPr>
          <p:cNvPr id="132" name="Shape 132"/>
          <p:cNvPicPr preferRelativeResize="0"/>
          <p:nvPr/>
        </p:nvPicPr>
        <p:blipFill>
          <a:blip r:embed="rId3"/>
          <a:stretch>
            <a:fillRect/>
          </a:stretch>
        </p:blipFill>
        <p:spPr>
          <a:xfrm>
            <a:off y="0" x="2155961"/>
            <a:ext cy="5143500" cx="4832077"/>
          </a:xfrm>
          <a:prstGeom prst="rect">
            <a:avLst/>
          </a:prstGeom>
          <a:noFill/>
          <a:ln>
            <a:noFill/>
          </a:ln>
        </p:spPr>
      </p:pic>
      <p:sp>
        <p:nvSpPr>
          <p:cNvPr id="133" name="Shape 133"/>
          <p:cNvSpPr txBox="1"/>
          <p:nvPr/>
        </p:nvSpPr>
        <p:spPr>
          <a:xfrm rot="-5400000">
            <a:off y="3192224" x="-1376325"/>
            <a:ext cy="422700" cx="3373200"/>
          </a:xfrm>
          <a:prstGeom prst="rect">
            <a:avLst/>
          </a:prstGeom>
        </p:spPr>
        <p:txBody>
          <a:bodyPr bIns="91425" rIns="91425" lIns="91425" tIns="91425" anchor="t" anchorCtr="0">
            <a:noAutofit/>
          </a:bodyPr>
          <a:lstStyle/>
          <a:p>
            <a:pPr rtl="0" lvl="0">
              <a:buNone/>
            </a:pPr>
            <a:r>
              <a:rPr sz="800" lang="en"/>
              <a:t>Philippa Willitts CC-BY-NC. Didgeridoos Close-Up</a:t>
            </a:r>
          </a:p>
          <a:p>
            <a:pPr>
              <a:buNone/>
            </a:pPr>
            <a:r>
              <a:rPr sz="800" lang="en"/>
              <a:t>http://www.flickr.com/photos/49503155381@N01/2476673198/</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 name="Shape 29"/>
        <p:cNvGrpSpPr/>
        <p:nvPr/>
      </p:nvGrpSpPr>
      <p:grpSpPr>
        <a:xfrm>
          <a:off y="0" x="0"/>
          <a:ext cy="0" cx="0"/>
          <a:chOff y="0" x="0"/>
          <a:chExt cy="0" cx="0"/>
        </a:xfrm>
      </p:grpSpPr>
      <p:pic>
        <p:nvPicPr>
          <p:cNvPr id="30" name="Shape 30"/>
          <p:cNvPicPr preferRelativeResize="0"/>
          <p:nvPr/>
        </p:nvPicPr>
        <p:blipFill>
          <a:blip r:embed="rId3"/>
          <a:stretch>
            <a:fillRect/>
          </a:stretch>
        </p:blipFill>
        <p:spPr>
          <a:xfrm>
            <a:off y="725687" x="1852900"/>
            <a:ext cy="3692125" cx="5438199"/>
          </a:xfrm>
          <a:prstGeom prst="rect">
            <a:avLst/>
          </a:prstGeom>
        </p:spPr>
      </p:pic>
      <p:sp>
        <p:nvSpPr>
          <p:cNvPr id="31" name="Shape 31"/>
          <p:cNvSpPr txBox="1"/>
          <p:nvPr/>
        </p:nvSpPr>
        <p:spPr>
          <a:xfrm>
            <a:off y="4371250" x="0"/>
            <a:ext cy="1108500" cx="9144000"/>
          </a:xfrm>
          <a:prstGeom prst="rect">
            <a:avLst/>
          </a:prstGeom>
        </p:spPr>
        <p:txBody>
          <a:bodyPr bIns="91425" rIns="91425" lIns="91425" tIns="91425" anchor="ctr" anchorCtr="0">
            <a:noAutofit/>
          </a:bodyPr>
          <a:lstStyle/>
          <a:p>
            <a:pPr algn="ctr" rtl="0" lvl="0">
              <a:buNone/>
            </a:pPr>
            <a:r>
              <a:rPr sz="1200" lang="en">
                <a:solidFill>
                  <a:srgbClr val="FF0000"/>
                </a:solidFill>
              </a:rPr>
              <a:t>http://www.intersect.org.au</a:t>
            </a:r>
          </a:p>
          <a:p>
            <a:pPr algn="ctr" rtl="0" lvl="0">
              <a:buNone/>
            </a:pPr>
            <a:r>
              <a:rPr sz="1200" lang="en">
                <a:solidFill>
                  <a:srgbClr val="FF0000"/>
                </a:solidFill>
              </a:rPr>
              <a:t>Ingrid Mason   em: ingrid.mason@intersect.org.au   tw: @1n9r1d</a:t>
            </a:r>
          </a:p>
          <a:p>
            <a:r>
              <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7" name="Shape 137"/>
        <p:cNvGrpSpPr/>
        <p:nvPr/>
      </p:nvGrpSpPr>
      <p:grpSpPr>
        <a:xfrm>
          <a:off y="0" x="0"/>
          <a:ext cy="0" cx="0"/>
          <a:chOff y="0" x="0"/>
          <a:chExt cy="0" cx="0"/>
        </a:xfrm>
      </p:grpSpPr>
      <p:sp>
        <p:nvSpPr>
          <p:cNvPr id="138" name="Shape 138"/>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Data custodianship</a:t>
            </a:r>
          </a:p>
        </p:txBody>
      </p:sp>
      <p:sp>
        <p:nvSpPr>
          <p:cNvPr id="139" name="Shape 139"/>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419100" marL="457200">
              <a:buClr>
                <a:schemeClr val="dk1"/>
              </a:buClr>
              <a:buSzPct val="166666"/>
              <a:buFont typeface="Arial"/>
              <a:buChar char="•"/>
            </a:pPr>
            <a:r>
              <a:rPr lang="en"/>
              <a:t>Roles and agency</a:t>
            </a:r>
          </a:p>
          <a:p>
            <a:pPr rtl="0" lvl="0" indent="-419100" marL="457200">
              <a:buClr>
                <a:schemeClr val="dk1"/>
              </a:buClr>
              <a:buSzPct val="166666"/>
              <a:buFont typeface="Arial"/>
              <a:buChar char="•"/>
            </a:pPr>
            <a:r>
              <a:rPr lang="en"/>
              <a:t>Responsibilities</a:t>
            </a:r>
          </a:p>
          <a:p>
            <a:pPr rtl="0" lvl="0" indent="-419100" marL="457200">
              <a:buClr>
                <a:schemeClr val="dk1"/>
              </a:buClr>
              <a:buSzPct val="166666"/>
              <a:buFont typeface="Arial"/>
              <a:buChar char="•"/>
            </a:pPr>
            <a:r>
              <a:rPr lang="en"/>
              <a:t>Institutional governance and practice</a:t>
            </a:r>
          </a:p>
          <a:p>
            <a:pPr rtl="0" lvl="0" indent="-419100" marL="457200">
              <a:buClr>
                <a:schemeClr val="dk1"/>
              </a:buClr>
              <a:buSzPct val="166666"/>
              <a:buFont typeface="Arial"/>
              <a:buChar char="•"/>
            </a:pPr>
            <a:r>
              <a:rPr lang="en"/>
              <a:t>Policy and process development</a:t>
            </a:r>
          </a:p>
          <a:p>
            <a:pPr lvl="0" indent="-419100" marL="457200">
              <a:buClr>
                <a:schemeClr val="dk1"/>
              </a:buClr>
              <a:buSzPct val="166666"/>
              <a:buFont typeface="Arial"/>
              <a:buChar char="•"/>
            </a:pPr>
            <a:r>
              <a:rPr lang="en"/>
              <a:t>Key questions</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3" name="Shape 143"/>
        <p:cNvGrpSpPr/>
        <p:nvPr/>
      </p:nvGrpSpPr>
      <p:grpSpPr>
        <a:xfrm>
          <a:off y="0" x="0"/>
          <a:ext cy="0" cx="0"/>
          <a:chOff y="0" x="0"/>
          <a:chExt cy="0" cx="0"/>
        </a:xfrm>
      </p:grpSpPr>
      <p:sp>
        <p:nvSpPr>
          <p:cNvPr id="144" name="Shape 144"/>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Roles and agency around data </a:t>
            </a:r>
          </a:p>
        </p:txBody>
      </p:sp>
      <p:sp>
        <p:nvSpPr>
          <p:cNvPr id="145" name="Shape 145"/>
          <p:cNvSpPr txBox="1"/>
          <p:nvPr>
            <p:ph idx="1" type="body"/>
          </p:nvPr>
        </p:nvSpPr>
        <p:spPr>
          <a:xfrm>
            <a:off y="1200150" x="457200"/>
            <a:ext cy="3725699" cx="3994500"/>
          </a:xfrm>
          <a:prstGeom prst="rect">
            <a:avLst/>
          </a:prstGeom>
        </p:spPr>
        <p:txBody>
          <a:bodyPr bIns="91425" rIns="91425" lIns="91425" tIns="91425" anchor="t" anchorCtr="0">
            <a:noAutofit/>
          </a:bodyPr>
          <a:lstStyle/>
          <a:p>
            <a:pPr rtl="0" lvl="0">
              <a:buNone/>
            </a:pPr>
            <a:r>
              <a:rPr lang="en"/>
              <a:t>Data custodian</a:t>
            </a:r>
          </a:p>
          <a:p>
            <a:pPr rtl="0" lvl="0">
              <a:buNone/>
            </a:pPr>
            <a:r>
              <a:rPr lang="en"/>
              <a:t>Community </a:t>
            </a:r>
          </a:p>
          <a:p>
            <a:pPr rtl="0" lvl="0">
              <a:buNone/>
            </a:pPr>
            <a:r>
              <a:rPr lang="en"/>
              <a:t>Research institution</a:t>
            </a:r>
          </a:p>
          <a:p>
            <a:pPr>
              <a:buNone/>
            </a:pPr>
            <a:r>
              <a:rPr lang="en"/>
              <a:t>Researcher</a:t>
            </a:r>
          </a:p>
        </p:txBody>
      </p:sp>
      <p:sp>
        <p:nvSpPr>
          <p:cNvPr id="146" name="Shape 146"/>
          <p:cNvSpPr txBox="1"/>
          <p:nvPr>
            <p:ph idx="2" type="body"/>
          </p:nvPr>
        </p:nvSpPr>
        <p:spPr>
          <a:xfrm>
            <a:off y="1200150" x="4692273"/>
            <a:ext cy="3725699" cx="3994500"/>
          </a:xfrm>
          <a:prstGeom prst="rect">
            <a:avLst/>
          </a:prstGeom>
        </p:spPr>
        <p:txBody>
          <a:bodyPr bIns="91425" rIns="91425" lIns="91425" tIns="91425" anchor="t" anchorCtr="0">
            <a:noAutofit/>
          </a:bodyPr>
          <a:lstStyle/>
          <a:p>
            <a:pPr>
              <a:buNone/>
            </a:pPr>
            <a:r>
              <a:rPr lang="en"/>
              <a:t>Roles may be mixed, e.g. Data custodian is a member of the Community or Research institution is also Data custodian. </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0" name="Shape 150"/>
        <p:cNvGrpSpPr/>
        <p:nvPr/>
      </p:nvGrpSpPr>
      <p:grpSpPr>
        <a:xfrm>
          <a:off y="0" x="0"/>
          <a:ext cy="0" cx="0"/>
          <a:chOff y="0" x="0"/>
          <a:chExt cy="0" cx="0"/>
        </a:xfrm>
      </p:grpSpPr>
      <p:sp>
        <p:nvSpPr>
          <p:cNvPr id="151" name="Shape 151"/>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Responsibilities around data</a:t>
            </a:r>
          </a:p>
        </p:txBody>
      </p:sp>
      <p:sp>
        <p:nvSpPr>
          <p:cNvPr id="152" name="Shape 152"/>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0" marL="0">
              <a:buNone/>
            </a:pPr>
            <a:r>
              <a:rPr lang="en"/>
              <a:t>Data custodian				Provide access </a:t>
            </a:r>
          </a:p>
          <a:p>
            <a:pPr rtl="0" lvl="0" indent="0" marL="0">
              <a:buNone/>
            </a:pPr>
            <a:r>
              <a:rPr lang="en"/>
              <a:t>Community					Advocate/protect</a:t>
            </a:r>
          </a:p>
          <a:p>
            <a:pPr rtl="0" lvl="0" indent="0" marL="0">
              <a:buNone/>
            </a:pPr>
            <a:r>
              <a:rPr lang="en"/>
              <a:t>Research institution		Support research</a:t>
            </a:r>
          </a:p>
          <a:p>
            <a:pPr rtl="0" lvl="0" indent="0" marL="0">
              <a:buNone/>
            </a:pPr>
            <a:r>
              <a:rPr lang="en"/>
              <a:t>Researcher					Use data	</a:t>
            </a:r>
          </a:p>
          <a:p>
            <a:r>
              <a:t/>
            </a:r>
          </a:p>
          <a:p>
            <a:pPr indent="0" marL="0">
              <a:buNone/>
            </a:pPr>
            <a:r>
              <a:rPr lang="en"/>
              <a:t>Responsibilities may also be mixed.	</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6" name="Shape 156"/>
        <p:cNvGrpSpPr/>
        <p:nvPr/>
      </p:nvGrpSpPr>
      <p:grpSpPr>
        <a:xfrm>
          <a:off y="0" x="0"/>
          <a:ext cy="0" cx="0"/>
          <a:chOff y="0" x="0"/>
          <a:chExt cy="0" cx="0"/>
        </a:xfrm>
      </p:grpSpPr>
      <p:sp>
        <p:nvSpPr>
          <p:cNvPr id="157" name="Shape 157"/>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Research institution practices</a:t>
            </a:r>
          </a:p>
        </p:txBody>
      </p:sp>
      <p:sp>
        <p:nvSpPr>
          <p:cNvPr id="158" name="Shape 158"/>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buNone/>
            </a:pPr>
            <a:r>
              <a:rPr lang="en"/>
              <a:t>Practices governed by laws, policy, procedures, standards and protocols.</a:t>
            </a:r>
          </a:p>
          <a:p>
            <a:pPr rtl="0" lvl="0">
              <a:buNone/>
            </a:pPr>
            <a:r>
              <a:rPr lang="en"/>
              <a:t>Practices may relate to: research conducted, data curated, and community advocacy or protection. </a:t>
            </a:r>
          </a:p>
          <a:p>
            <a:r>
              <a:t/>
            </a: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2" name="Shape 162"/>
        <p:cNvGrpSpPr/>
        <p:nvPr/>
      </p:nvGrpSpPr>
      <p:grpSpPr>
        <a:xfrm>
          <a:off y="0" x="0"/>
          <a:ext cy="0" cx="0"/>
          <a:chOff y="0" x="0"/>
          <a:chExt cy="0" cx="0"/>
        </a:xfrm>
      </p:grpSpPr>
      <p:sp>
        <p:nvSpPr>
          <p:cNvPr id="163" name="Shape 163"/>
          <p:cNvSpPr txBox="1"/>
          <p:nvPr>
            <p:ph type="ctrTitle"/>
          </p:nvPr>
        </p:nvSpPr>
        <p:spPr>
          <a:xfrm>
            <a:off y="1583342" x="685800"/>
            <a:ext cy="1159799" cx="7772400"/>
          </a:xfrm>
          <a:prstGeom prst="rect">
            <a:avLst/>
          </a:prstGeom>
        </p:spPr>
        <p:txBody>
          <a:bodyPr bIns="91425" rIns="91425" lIns="91425" tIns="91425" anchor="b" anchorCtr="0">
            <a:noAutofit/>
          </a:bodyPr>
          <a:lstStyle/>
          <a:p>
            <a:pPr>
              <a:buNone/>
            </a:pPr>
            <a:r>
              <a:rPr lang="en"/>
              <a:t>Key questions</a:t>
            </a:r>
          </a:p>
        </p:txBody>
      </p:sp>
      <p:sp>
        <p:nvSpPr>
          <p:cNvPr id="164" name="Shape 164"/>
          <p:cNvSpPr txBox="1"/>
          <p:nvPr>
            <p:ph idx="1" type="subTitle"/>
          </p:nvPr>
        </p:nvSpPr>
        <p:spPr>
          <a:xfrm>
            <a:off y="2840053" x="685800"/>
            <a:ext cy="784799" cx="7772400"/>
          </a:xfrm>
          <a:prstGeom prst="rect">
            <a:avLst/>
          </a:prstGeom>
        </p:spPr>
        <p:txBody>
          <a:bodyPr bIns="91425" rIns="91425" lIns="91425" tIns="91425" anchor="t" anchorCtr="0">
            <a:noAutofit/>
          </a:bodyPr>
          <a:lstStyle/>
          <a:p>
            <a:pPr>
              <a:buNone/>
            </a:pPr>
            <a:r>
              <a:rPr lang="en"/>
              <a:t>Policy and Process Development</a:t>
            </a: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8" name="Shape 168"/>
        <p:cNvGrpSpPr/>
        <p:nvPr/>
      </p:nvGrpSpPr>
      <p:grpSpPr>
        <a:xfrm>
          <a:off y="0" x="0"/>
          <a:ext cy="0" cx="0"/>
          <a:chOff y="0" x="0"/>
          <a:chExt cy="0" cx="0"/>
        </a:xfrm>
      </p:grpSpPr>
      <p:sp>
        <p:nvSpPr>
          <p:cNvPr id="169" name="Shape 169"/>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Pre-existing policy? </a:t>
            </a:r>
          </a:p>
        </p:txBody>
      </p:sp>
      <p:sp>
        <p:nvSpPr>
          <p:cNvPr id="170" name="Shape 170"/>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buNone/>
            </a:pPr>
            <a:r>
              <a:rPr lang="en"/>
              <a:t>Research approval and conduct</a:t>
            </a:r>
          </a:p>
          <a:p>
            <a:pPr rtl="0" lvl="0">
              <a:buNone/>
            </a:pPr>
            <a:r>
              <a:rPr lang="en"/>
              <a:t>Community liaison or consultation </a:t>
            </a:r>
          </a:p>
          <a:p>
            <a:pPr rtl="0" lvl="0">
              <a:buNone/>
            </a:pPr>
            <a:r>
              <a:rPr lang="en"/>
              <a:t>Archives or records management</a:t>
            </a:r>
          </a:p>
          <a:p>
            <a:pPr rtl="0" lvl="0">
              <a:buNone/>
            </a:pPr>
            <a:r>
              <a:rPr lang="en"/>
              <a:t>Collection or information management </a:t>
            </a:r>
          </a:p>
          <a:p>
            <a:r>
              <a:t/>
            </a: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4" name="Shape 174"/>
        <p:cNvGrpSpPr/>
        <p:nvPr/>
      </p:nvGrpSpPr>
      <p:grpSpPr>
        <a:xfrm>
          <a:off y="0" x="0"/>
          <a:ext cy="0" cx="0"/>
          <a:chOff y="0" x="0"/>
          <a:chExt cy="0" cx="0"/>
        </a:xfrm>
      </p:grpSpPr>
      <p:sp>
        <p:nvSpPr>
          <p:cNvPr id="175" name="Shape 175"/>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Pre-existing processes?</a:t>
            </a:r>
          </a:p>
        </p:txBody>
      </p:sp>
      <p:sp>
        <p:nvSpPr>
          <p:cNvPr id="176" name="Shape 176"/>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419100" marL="457200">
              <a:buClr>
                <a:schemeClr val="dk1"/>
              </a:buClr>
              <a:buSzPct val="166666"/>
              <a:buFont typeface="Arial"/>
              <a:buChar char="•"/>
            </a:pPr>
            <a:r>
              <a:rPr lang="en"/>
              <a:t>Access to information (within institution).</a:t>
            </a:r>
          </a:p>
          <a:p>
            <a:pPr rtl="0" lvl="0" indent="-419100" marL="457200">
              <a:buClr>
                <a:schemeClr val="dk1"/>
              </a:buClr>
              <a:buSzPct val="166666"/>
              <a:buFont typeface="Arial"/>
              <a:buChar char="•"/>
            </a:pPr>
            <a:r>
              <a:rPr lang="en"/>
              <a:t>Reuse of information (from other parties).</a:t>
            </a:r>
          </a:p>
          <a:p>
            <a:pPr lvl="0" indent="-419100" marL="457200">
              <a:buClr>
                <a:schemeClr val="dk1"/>
              </a:buClr>
              <a:buSzPct val="166666"/>
              <a:buFont typeface="Arial"/>
              <a:buChar char="•"/>
            </a:pPr>
            <a:r>
              <a:rPr lang="en"/>
              <a:t>Research project approvals (within institution or by other parties). </a:t>
            </a: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0" name="Shape 180"/>
        <p:cNvGrpSpPr/>
        <p:nvPr/>
      </p:nvGrpSpPr>
      <p:grpSpPr>
        <a:xfrm>
          <a:off y="0" x="0"/>
          <a:ext cy="0" cx="0"/>
          <a:chOff y="0" x="0"/>
          <a:chExt cy="0" cx="0"/>
        </a:xfrm>
      </p:grpSpPr>
      <p:sp>
        <p:nvSpPr>
          <p:cNvPr id="181" name="Shape 181"/>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Institutional context</a:t>
            </a:r>
          </a:p>
        </p:txBody>
      </p:sp>
      <p:sp>
        <p:nvSpPr>
          <p:cNvPr id="182" name="Shape 182"/>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buNone/>
            </a:pPr>
            <a:r>
              <a:rPr lang="en"/>
              <a:t>Where will research data management policy sit in the institutional policy framework?</a:t>
            </a:r>
          </a:p>
          <a:p>
            <a:pPr rtl="0" lvl="0">
              <a:buNone/>
            </a:pPr>
            <a:r>
              <a:rPr lang="en"/>
              <a:t>Where will research data management processes flow across the institution?</a:t>
            </a:r>
          </a:p>
          <a:p>
            <a:r>
              <a:t/>
            </a:r>
          </a:p>
        </p:txBody>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6" name="Shape 186"/>
        <p:cNvGrpSpPr/>
        <p:nvPr/>
      </p:nvGrpSpPr>
      <p:grpSpPr>
        <a:xfrm>
          <a:off y="0" x="0"/>
          <a:ext cy="0" cx="0"/>
          <a:chOff y="0" x="0"/>
          <a:chExt cy="0" cx="0"/>
        </a:xfrm>
      </p:grpSpPr>
      <p:sp>
        <p:nvSpPr>
          <p:cNvPr id="187" name="Shape 187"/>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Ethics or cultural protocols?</a:t>
            </a:r>
          </a:p>
        </p:txBody>
      </p:sp>
      <p:sp>
        <p:nvSpPr>
          <p:cNvPr id="188" name="Shape 188"/>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buNone/>
            </a:pPr>
            <a:r>
              <a:rPr lang="en"/>
              <a:t>Are there social mechanisms, e.g. processes for consultation or community representation, to support decision-making?</a:t>
            </a:r>
          </a:p>
          <a:p>
            <a:pPr>
              <a:buNone/>
            </a:pPr>
            <a:r>
              <a:rPr lang="en"/>
              <a:t>Are there practice-based mechanisms, e.g. evaluation criteria, established precedents, curatorial and research guidelines to support decision-making?   </a:t>
            </a:r>
          </a:p>
        </p:txBody>
      </p:sp>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2" name="Shape 192"/>
        <p:cNvGrpSpPr/>
        <p:nvPr/>
      </p:nvGrpSpPr>
      <p:grpSpPr>
        <a:xfrm>
          <a:off y="0" x="0"/>
          <a:ext cy="0" cx="0"/>
          <a:chOff y="0" x="0"/>
          <a:chExt cy="0" cx="0"/>
        </a:xfrm>
      </p:grpSpPr>
      <p:sp>
        <p:nvSpPr>
          <p:cNvPr id="193" name="Shape 193"/>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Who needs to be involved?</a:t>
            </a:r>
          </a:p>
        </p:txBody>
      </p:sp>
      <p:sp>
        <p:nvSpPr>
          <p:cNvPr id="194" name="Shape 194"/>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buNone/>
            </a:pPr>
            <a:r>
              <a:rPr lang="en"/>
              <a:t>What parties need to be engaged so that high level policy statements can be readily embedded in and inform institutional processes?</a:t>
            </a:r>
          </a:p>
          <a:p>
            <a:pPr>
              <a:buNone/>
            </a:pPr>
            <a:r>
              <a:rPr lang="en"/>
              <a:t>Internal representatives, external partners, community members, independent observers or experts. </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 name="Shape 35"/>
        <p:cNvGrpSpPr/>
        <p:nvPr/>
      </p:nvGrpSpPr>
      <p:grpSpPr>
        <a:xfrm>
          <a:off y="0" x="0"/>
          <a:ext cy="0" cx="0"/>
          <a:chOff y="0" x="0"/>
          <a:chExt cy="0" cx="0"/>
        </a:xfrm>
      </p:grpSpPr>
      <p:pic>
        <p:nvPicPr>
          <p:cNvPr id="36" name="Shape 36"/>
          <p:cNvPicPr preferRelativeResize="0"/>
          <p:nvPr/>
        </p:nvPicPr>
        <p:blipFill>
          <a:blip r:embed="rId3"/>
          <a:stretch>
            <a:fillRect/>
          </a:stretch>
        </p:blipFill>
        <p:spPr>
          <a:xfrm>
            <a:off y="1000125" x="1304925"/>
            <a:ext cy="3143250" cx="6534150"/>
          </a:xfrm>
          <a:prstGeom prst="rect">
            <a:avLst/>
          </a:prstGeom>
          <a:noFill/>
          <a:ln>
            <a:noFill/>
          </a:ln>
        </p:spPr>
      </p:pic>
      <p:sp>
        <p:nvSpPr>
          <p:cNvPr id="37" name="Shape 37"/>
          <p:cNvSpPr txBox="1"/>
          <p:nvPr/>
        </p:nvSpPr>
        <p:spPr>
          <a:xfrm>
            <a:off y="4035000" x="-29150"/>
            <a:ext cy="1108500" cx="9144000"/>
          </a:xfrm>
          <a:prstGeom prst="rect">
            <a:avLst/>
          </a:prstGeom>
        </p:spPr>
        <p:txBody>
          <a:bodyPr bIns="91425" rIns="91425" lIns="91425" tIns="91425" anchor="ctr" anchorCtr="0">
            <a:noAutofit/>
          </a:bodyPr>
          <a:lstStyle/>
          <a:p>
            <a:pPr algn="ctr" rtl="0" lvl="0">
              <a:buNone/>
            </a:pPr>
            <a:r>
              <a:rPr sz="1200" lang="en">
                <a:solidFill>
                  <a:srgbClr val="274E13"/>
                </a:solidFill>
              </a:rPr>
              <a:t>http://www.ands.org.au</a:t>
            </a:r>
          </a:p>
          <a:p>
            <a:pPr algn="ctr" rtl="0" lvl="0">
              <a:buNone/>
            </a:pPr>
            <a:r>
              <a:rPr sz="1200" lang="en">
                <a:solidFill>
                  <a:srgbClr val="274E13"/>
                </a:solidFill>
              </a:rPr>
              <a:t>Ingrid Mason	 em: ingrid.mason@ands.org.au  tw: @andsdata</a:t>
            </a: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8" name="Shape 198"/>
        <p:cNvGrpSpPr/>
        <p:nvPr/>
      </p:nvGrpSpPr>
      <p:grpSpPr>
        <a:xfrm>
          <a:off y="0" x="0"/>
          <a:ext cy="0" cx="0"/>
          <a:chOff y="0" x="0"/>
          <a:chExt cy="0" cx="0"/>
        </a:xfrm>
      </p:grpSpPr>
      <p:sp>
        <p:nvSpPr>
          <p:cNvPr id="199" name="Shape 199"/>
          <p:cNvSpPr txBox="1"/>
          <p:nvPr>
            <p:ph type="ctrTitle"/>
          </p:nvPr>
        </p:nvSpPr>
        <p:spPr>
          <a:xfrm>
            <a:off y="1583342" x="685800"/>
            <a:ext cy="1159799" cx="7772400"/>
          </a:xfrm>
          <a:prstGeom prst="rect">
            <a:avLst/>
          </a:prstGeom>
        </p:spPr>
        <p:txBody>
          <a:bodyPr bIns="91425" rIns="91425" lIns="91425" tIns="91425" anchor="b" anchorCtr="0">
            <a:noAutofit/>
          </a:bodyPr>
          <a:lstStyle/>
          <a:p>
            <a:pPr>
              <a:buNone/>
            </a:pPr>
            <a:r>
              <a:rPr lang="en"/>
              <a:t>RDM Policy Example </a:t>
            </a:r>
          </a:p>
        </p:txBody>
      </p:sp>
      <p:sp>
        <p:nvSpPr>
          <p:cNvPr id="200" name="Shape 200"/>
          <p:cNvSpPr txBox="1"/>
          <p:nvPr>
            <p:ph idx="1" type="subTitle"/>
          </p:nvPr>
        </p:nvSpPr>
        <p:spPr>
          <a:xfrm>
            <a:off y="2840053" x="685800"/>
            <a:ext cy="784799" cx="7772400"/>
          </a:xfrm>
          <a:prstGeom prst="rect">
            <a:avLst/>
          </a:prstGeom>
        </p:spPr>
        <p:txBody>
          <a:bodyPr bIns="91425" rIns="91425" lIns="91425" tIns="91425" anchor="t" anchorCtr="0">
            <a:noAutofit/>
          </a:bodyPr>
          <a:lstStyle/>
          <a:p>
            <a:pPr>
              <a:buNone/>
            </a:pPr>
            <a:r>
              <a:rPr lang="en">
                <a:solidFill>
                  <a:srgbClr val="FF9900"/>
                </a:solidFill>
              </a:rPr>
              <a:t>Monash University </a:t>
            </a:r>
          </a:p>
        </p:txBody>
      </p:sp>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4" name="Shape 204"/>
        <p:cNvGrpSpPr/>
        <p:nvPr/>
      </p:nvGrpSpPr>
      <p:grpSpPr>
        <a:xfrm>
          <a:off y="0" x="0"/>
          <a:ext cy="0" cx="0"/>
          <a:chOff y="0" x="0"/>
          <a:chExt cy="0" cx="0"/>
        </a:xfrm>
      </p:grpSpPr>
      <p:sp>
        <p:nvSpPr>
          <p:cNvPr id="205" name="Shape 205"/>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Policy Example - Monash</a:t>
            </a:r>
          </a:p>
        </p:txBody>
      </p:sp>
      <p:sp>
        <p:nvSpPr>
          <p:cNvPr id="206" name="Shape 206"/>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buNone/>
            </a:pPr>
            <a:r>
              <a:rPr lang="en"/>
              <a:t>“The purpose of this policy is to ensure that research data is </a:t>
            </a:r>
            <a:r>
              <a:rPr lang="en">
                <a:solidFill>
                  <a:srgbClr val="FF9900"/>
                </a:solidFill>
              </a:rPr>
              <a:t>stored, retained, made accessible for use and reuse, and/or disposed of</a:t>
            </a:r>
            <a:r>
              <a:rPr lang="en"/>
              <a:t>, according to legal, statutory, </a:t>
            </a:r>
            <a:r>
              <a:rPr b="1" lang="en">
                <a:solidFill>
                  <a:srgbClr val="FF0000"/>
                </a:solidFill>
              </a:rPr>
              <a:t>ethical</a:t>
            </a:r>
            <a:r>
              <a:rPr lang="en"/>
              <a:t> and funding bodies’ requirements.” </a:t>
            </a:r>
          </a:p>
          <a:p>
            <a:r>
              <a:t/>
            </a:r>
          </a:p>
          <a:p>
            <a:pPr rtl="0" lvl="0">
              <a:buClr>
                <a:schemeClr val="dk1"/>
              </a:buClr>
              <a:buSzPct val="36666"/>
              <a:buFont typeface="Arial"/>
              <a:buNone/>
            </a:pPr>
            <a:r>
              <a:rPr u="sng" lang="en">
                <a:solidFill>
                  <a:schemeClr val="hlink"/>
                </a:solidFill>
                <a:hlinkClick r:id="rId3"/>
              </a:rPr>
              <a:t>Research Data Management Policy</a:t>
            </a:r>
          </a:p>
          <a:p>
            <a:r>
              <a:t/>
            </a:r>
          </a:p>
        </p:txBody>
      </p:sp>
    </p:spTree>
  </p:cSld>
  <p:clrMapOvr>
    <a:masterClrMapping/>
  </p:clrMapOvr>
  <p:transition spd="slow">
    <p:cut/>
  </p:transition>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0" name="Shape 210"/>
        <p:cNvGrpSpPr/>
        <p:nvPr/>
      </p:nvGrpSpPr>
      <p:grpSpPr>
        <a:xfrm>
          <a:off y="0" x="0"/>
          <a:ext cy="0" cx="0"/>
          <a:chOff y="0" x="0"/>
          <a:chExt cy="0" cx="0"/>
        </a:xfrm>
      </p:grpSpPr>
      <p:sp>
        <p:nvSpPr>
          <p:cNvPr id="211" name="Shape 211"/>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Policy Statement - Monash</a:t>
            </a:r>
          </a:p>
        </p:txBody>
      </p:sp>
      <p:sp>
        <p:nvSpPr>
          <p:cNvPr id="212" name="Shape 212"/>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lnSpc>
                <a:spcPct val="115000"/>
              </a:lnSpc>
              <a:spcBef>
                <a:spcPts val="0"/>
              </a:spcBef>
              <a:buNone/>
            </a:pPr>
            <a:r>
              <a:rPr sz="2900" lang="en"/>
              <a:t>“The management of research data should be compatible with the University’s commitment to the highest </a:t>
            </a:r>
            <a:r>
              <a:rPr b="1" sz="2900" lang="en">
                <a:solidFill>
                  <a:srgbClr val="FF0000"/>
                </a:solidFill>
              </a:rPr>
              <a:t>ethical</a:t>
            </a:r>
            <a:r>
              <a:rPr sz="2900" lang="en"/>
              <a:t> standards in research, protecting the </a:t>
            </a:r>
            <a:r>
              <a:rPr sz="2900" lang="en">
                <a:solidFill>
                  <a:srgbClr val="FF9900"/>
                </a:solidFill>
              </a:rPr>
              <a:t>rights, dignity, health, safety and privacy of the community, including research subjects</a:t>
            </a:r>
            <a:r>
              <a:rPr sz="2900" lang="en"/>
              <a:t>, and with its commitment to the welfare of animals and the integrity of the environment.”</a:t>
            </a:r>
          </a:p>
        </p:txBody>
      </p:sp>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6" name="Shape 216"/>
        <p:cNvGrpSpPr/>
        <p:nvPr/>
      </p:nvGrpSpPr>
      <p:grpSpPr>
        <a:xfrm>
          <a:off y="0" x="0"/>
          <a:ext cy="0" cx="0"/>
          <a:chOff y="0" x="0"/>
          <a:chExt cy="0" cx="0"/>
        </a:xfrm>
      </p:grpSpPr>
      <p:sp>
        <p:nvSpPr>
          <p:cNvPr id="217" name="Shape 217"/>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Procedure Example - Monash</a:t>
            </a:r>
          </a:p>
        </p:txBody>
      </p:sp>
      <p:sp>
        <p:nvSpPr>
          <p:cNvPr id="218" name="Shape 218"/>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lnSpc>
                <a:spcPct val="115000"/>
              </a:lnSpc>
              <a:spcBef>
                <a:spcPts val="1800"/>
              </a:spcBef>
              <a:spcAft>
                <a:spcPts val="400"/>
              </a:spcAft>
              <a:buClr>
                <a:schemeClr val="dk1"/>
              </a:buClr>
              <a:buSzPct val="61111"/>
              <a:buFont typeface="Arial"/>
              <a:buNone/>
            </a:pPr>
            <a:r>
              <a:rPr b="1" sz="1800" lang="en"/>
              <a:t>Research Data Management: Staff, Adjuncts and Visitors Procedures</a:t>
            </a:r>
          </a:p>
          <a:p>
            <a:pPr rtl="0" lvl="0">
              <a:lnSpc>
                <a:spcPct val="115000"/>
              </a:lnSpc>
              <a:spcBef>
                <a:spcPts val="1400"/>
              </a:spcBef>
              <a:spcAft>
                <a:spcPts val="400"/>
              </a:spcAft>
              <a:buNone/>
            </a:pPr>
            <a:r>
              <a:rPr b="1" sz="1800" lang="en"/>
              <a:t>Parent Policy: </a:t>
            </a:r>
            <a:r>
              <a:rPr u="sng" sz="1800" lang="en">
                <a:solidFill>
                  <a:schemeClr val="hlink"/>
                </a:solidFill>
                <a:hlinkClick r:id="rId3"/>
              </a:rPr>
              <a:t>Research Data Management Policy</a:t>
            </a:r>
          </a:p>
          <a:p>
            <a:pPr rtl="0" lvl="0">
              <a:lnSpc>
                <a:spcPct val="115000"/>
              </a:lnSpc>
              <a:spcBef>
                <a:spcPts val="1400"/>
              </a:spcBef>
              <a:spcAft>
                <a:spcPts val="400"/>
              </a:spcAft>
              <a:buClr>
                <a:schemeClr val="dk1"/>
              </a:buClr>
              <a:buSzPct val="61111"/>
              <a:buFont typeface="Arial"/>
              <a:buNone/>
            </a:pPr>
            <a:r>
              <a:rPr sz="1800" lang="en"/>
              <a:t>“</a:t>
            </a:r>
            <a:r>
              <a:rPr b="1" sz="1800" lang="en"/>
              <a:t>Research data management awareness</a:t>
            </a:r>
          </a:p>
          <a:p>
            <a:pPr rtl="0" lvl="0">
              <a:lnSpc>
                <a:spcPct val="115000"/>
              </a:lnSpc>
              <a:spcBef>
                <a:spcPts val="0"/>
              </a:spcBef>
              <a:buNone/>
            </a:pPr>
            <a:r>
              <a:rPr sz="1800" lang="en"/>
              <a:t>Faculties, heads of academic units and supervisors responsible for performance development must take all reasonable steps to ensure on a regular basis that all researchers are aware in advance of their obligations under this policy and procedures and the guidelines provided on the Monash University</a:t>
            </a:r>
            <a:r>
              <a:rPr sz="1800" lang="en">
                <a:hlinkClick r:id="rId4"/>
              </a:rPr>
              <a:t> </a:t>
            </a:r>
            <a:r>
              <a:rPr u="sng" sz="1800" lang="en">
                <a:solidFill>
                  <a:schemeClr val="hlink"/>
                </a:solidFill>
                <a:hlinkClick r:id="rId5"/>
              </a:rPr>
              <a:t>Research Data Management website</a:t>
            </a:r>
            <a:r>
              <a:rPr sz="1800" lang="en"/>
              <a:t>;”</a:t>
            </a:r>
          </a:p>
          <a:p>
            <a:r>
              <a:t/>
            </a:r>
          </a:p>
          <a:p>
            <a:r>
              <a:t/>
            </a:r>
          </a:p>
        </p:txBody>
      </p:sp>
    </p:spTree>
  </p:cSld>
  <p:clrMapOvr>
    <a:masterClrMapping/>
  </p:clrMapOvr>
  <p:transition spd="slow">
    <p:cut/>
  </p:transition>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2" name="Shape 222"/>
        <p:cNvGrpSpPr/>
        <p:nvPr/>
      </p:nvGrpSpPr>
      <p:grpSpPr>
        <a:xfrm>
          <a:off y="0" x="0"/>
          <a:ext cy="0" cx="0"/>
          <a:chOff y="0" x="0"/>
          <a:chExt cy="0" cx="0"/>
        </a:xfrm>
      </p:grpSpPr>
      <p:sp>
        <p:nvSpPr>
          <p:cNvPr id="223" name="Shape 223"/>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Planning Example - Monash </a:t>
            </a:r>
          </a:p>
        </p:txBody>
      </p:sp>
      <p:sp>
        <p:nvSpPr>
          <p:cNvPr id="224" name="Shape 224"/>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lnSpc>
                <a:spcPct val="115000"/>
              </a:lnSpc>
              <a:spcBef>
                <a:spcPts val="0"/>
              </a:spcBef>
              <a:buNone/>
            </a:pPr>
            <a:r>
              <a:rPr lang="en"/>
              <a:t>Guidelines for Ethical Research in Australian Indigenous Studies, AIATSIS, 2nd ed., 2011.  </a:t>
            </a:r>
          </a:p>
          <a:p>
            <a:r>
              <a:t/>
            </a:r>
          </a:p>
          <a:p>
            <a:pPr rtl="0" lvl="0">
              <a:lnSpc>
                <a:spcPct val="115000"/>
              </a:lnSpc>
              <a:spcBef>
                <a:spcPts val="0"/>
              </a:spcBef>
              <a:buNone/>
            </a:pPr>
            <a:r>
              <a:rPr lang="en"/>
              <a:t>&gt;&gt; Outlines principles and provides advice around </a:t>
            </a:r>
            <a:r>
              <a:rPr b="1" lang="en"/>
              <a:t>applying</a:t>
            </a:r>
            <a:r>
              <a:rPr lang="en"/>
              <a:t> those principles.  </a:t>
            </a:r>
          </a:p>
          <a:p>
            <a:r>
              <a:t/>
            </a:r>
          </a:p>
          <a:p>
            <a:r>
              <a:t/>
            </a:r>
          </a:p>
          <a:p>
            <a:r>
              <a:t/>
            </a:r>
          </a:p>
        </p:txBody>
      </p:sp>
    </p:spTree>
  </p:cSld>
  <p:clrMapOvr>
    <a:masterClrMapping/>
  </p:clrMapOvr>
  <p:transition spd="slow">
    <p:cut/>
  </p:transition>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8" name="Shape 228"/>
        <p:cNvGrpSpPr/>
        <p:nvPr/>
      </p:nvGrpSpPr>
      <p:grpSpPr>
        <a:xfrm>
          <a:off y="0" x="0"/>
          <a:ext cy="0" cx="0"/>
          <a:chOff y="0" x="0"/>
          <a:chExt cy="0" cx="0"/>
        </a:xfrm>
      </p:grpSpPr>
      <p:sp>
        <p:nvSpPr>
          <p:cNvPr id="229" name="Shape 229"/>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Applying principles</a:t>
            </a:r>
          </a:p>
        </p:txBody>
      </p:sp>
      <p:sp>
        <p:nvSpPr>
          <p:cNvPr id="230" name="Shape 230"/>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lnSpc>
                <a:spcPct val="115000"/>
              </a:lnSpc>
              <a:spcBef>
                <a:spcPts val="0"/>
              </a:spcBef>
              <a:buNone/>
            </a:pPr>
            <a:r>
              <a:rPr sz="1800" lang="en"/>
              <a:t>“Managing research: use, storage and access. </a:t>
            </a:r>
          </a:p>
          <a:p>
            <a:pPr rtl="0" lvl="0">
              <a:lnSpc>
                <a:spcPct val="115000"/>
              </a:lnSpc>
              <a:spcBef>
                <a:spcPts val="0"/>
              </a:spcBef>
              <a:buNone/>
            </a:pPr>
            <a:r>
              <a:rPr sz="1800" lang="en"/>
              <a:t>Principle 13: Plans should be agreed for managing use of, and access to, research results. </a:t>
            </a:r>
          </a:p>
          <a:p>
            <a:pPr rtl="0" lvl="0" indent="-342900" marL="457200">
              <a:lnSpc>
                <a:spcPct val="115000"/>
              </a:lnSpc>
              <a:spcBef>
                <a:spcPts val="0"/>
              </a:spcBef>
              <a:buClr>
                <a:srgbClr val="000000"/>
              </a:buClr>
              <a:buSzPct val="166666"/>
              <a:buFont typeface="Arial"/>
              <a:buChar char="•"/>
            </a:pPr>
            <a:r>
              <a:rPr b="1" sz="1800" lang="en">
                <a:solidFill>
                  <a:srgbClr val="000000"/>
                </a:solidFill>
              </a:rPr>
              <a:t>Identify</a:t>
            </a:r>
            <a:r>
              <a:rPr sz="1800" lang="en">
                <a:solidFill>
                  <a:srgbClr val="000000"/>
                </a:solidFill>
              </a:rPr>
              <a:t> at the start of a research project all Indigenous people, organisations and communities who will need to be involved in determining strategies for access to research results.</a:t>
            </a:r>
          </a:p>
          <a:p>
            <a:pPr rtl="0" lvl="0" indent="-342900" marL="457200">
              <a:lnSpc>
                <a:spcPct val="115000"/>
              </a:lnSpc>
              <a:spcBef>
                <a:spcPts val="0"/>
              </a:spcBef>
              <a:buClr>
                <a:srgbClr val="000000"/>
              </a:buClr>
              <a:buSzPct val="166666"/>
              <a:buFont typeface="Arial"/>
              <a:buChar char="•"/>
            </a:pPr>
            <a:r>
              <a:rPr b="1" sz="1800" lang="en">
                <a:solidFill>
                  <a:srgbClr val="000000"/>
                </a:solidFill>
              </a:rPr>
              <a:t>Agree</a:t>
            </a:r>
            <a:r>
              <a:rPr sz="1800" lang="en">
                <a:solidFill>
                  <a:srgbClr val="000000"/>
                </a:solidFill>
              </a:rPr>
              <a:t> on the rights to research results, their forms and presentation, and individual or community use of them.</a:t>
            </a:r>
          </a:p>
          <a:p>
            <a:pPr rtl="0" lvl="0" indent="-342900" marL="457200">
              <a:lnSpc>
                <a:spcPct val="115000"/>
              </a:lnSpc>
              <a:spcBef>
                <a:spcPts val="0"/>
              </a:spcBef>
              <a:buClr>
                <a:srgbClr val="000000"/>
              </a:buClr>
              <a:buSzPct val="166666"/>
              <a:buFont typeface="Arial"/>
              <a:buChar char="•"/>
            </a:pPr>
            <a:r>
              <a:rPr sz="1800" lang="en">
                <a:solidFill>
                  <a:srgbClr val="000000"/>
                </a:solidFill>
              </a:rPr>
              <a:t>This may involve </a:t>
            </a:r>
            <a:r>
              <a:rPr b="1" sz="1800" lang="en">
                <a:solidFill>
                  <a:srgbClr val="000000"/>
                </a:solidFill>
              </a:rPr>
              <a:t>ongoing</a:t>
            </a:r>
            <a:r>
              <a:rPr sz="1800" lang="en">
                <a:solidFill>
                  <a:srgbClr val="000000"/>
                </a:solidFill>
              </a:rPr>
              <a:t> access to data or representations of the results of research through digital media. …”</a:t>
            </a:r>
          </a:p>
          <a:p>
            <a:r>
              <a:t/>
            </a:r>
          </a:p>
          <a:p>
            <a:pPr rtl="0" lvl="0">
              <a:buNone/>
            </a:pPr>
            <a:r>
              <a:rPr sz="1200" lang="en"/>
              <a:t>(Guidelines for Ethical Research in Australian Indigenous Studies. AIATSIS, 2nd ed., 2011, pages 15-16.)</a:t>
            </a:r>
          </a:p>
        </p:txBody>
      </p:sp>
    </p:spTree>
  </p:cSld>
  <p:clrMapOvr>
    <a:masterClrMapping/>
  </p:clrMapOvr>
  <p:transition spd="slow">
    <p:cut/>
  </p:transition>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4" name="Shape 234"/>
        <p:cNvGrpSpPr/>
        <p:nvPr/>
      </p:nvGrpSpPr>
      <p:grpSpPr>
        <a:xfrm>
          <a:off y="0" x="0"/>
          <a:ext cy="0" cx="0"/>
          <a:chOff y="0" x="0"/>
          <a:chExt cy="0" cx="0"/>
        </a:xfrm>
      </p:grpSpPr>
      <p:sp>
        <p:nvSpPr>
          <p:cNvPr id="235" name="Shape 235"/>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Formalising processes</a:t>
            </a:r>
          </a:p>
        </p:txBody>
      </p:sp>
      <p:sp>
        <p:nvSpPr>
          <p:cNvPr id="236" name="Shape 236"/>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0" marL="0">
              <a:lnSpc>
                <a:spcPct val="115000"/>
              </a:lnSpc>
              <a:spcBef>
                <a:spcPts val="0"/>
              </a:spcBef>
              <a:buClr>
                <a:schemeClr val="dk1"/>
              </a:buClr>
              <a:buSzPct val="61111"/>
              <a:buFont typeface="Arial"/>
              <a:buNone/>
            </a:pPr>
            <a:r>
              <a:rPr sz="1800" lang="en"/>
              <a:t>Steps further: </a:t>
            </a:r>
          </a:p>
          <a:p>
            <a:pPr rtl="0" lvl="0" indent="-342900" marL="914400">
              <a:lnSpc>
                <a:spcPct val="115000"/>
              </a:lnSpc>
              <a:spcBef>
                <a:spcPts val="0"/>
              </a:spcBef>
              <a:buClr>
                <a:schemeClr val="dk1"/>
              </a:buClr>
              <a:buSzPct val="166666"/>
              <a:buFont typeface="Arial"/>
              <a:buChar char="•"/>
            </a:pPr>
            <a:r>
              <a:rPr sz="1800" lang="en"/>
              <a:t>maintain support documentation</a:t>
            </a:r>
          </a:p>
          <a:p>
            <a:pPr rtl="0" lvl="0" indent="-342900" marL="914400">
              <a:lnSpc>
                <a:spcPct val="115000"/>
              </a:lnSpc>
              <a:spcBef>
                <a:spcPts val="0"/>
              </a:spcBef>
              <a:buClr>
                <a:schemeClr val="dk1"/>
              </a:buClr>
              <a:buSzPct val="166666"/>
              <a:buFont typeface="Arial"/>
              <a:buChar char="•"/>
            </a:pPr>
            <a:r>
              <a:rPr sz="1800" lang="en"/>
              <a:t>capture decision-making and curatorial methods</a:t>
            </a:r>
          </a:p>
          <a:p>
            <a:pPr rtl="0" lvl="0" indent="-342900" marL="914400">
              <a:lnSpc>
                <a:spcPct val="115000"/>
              </a:lnSpc>
              <a:spcBef>
                <a:spcPts val="0"/>
              </a:spcBef>
              <a:buClr>
                <a:schemeClr val="dk1"/>
              </a:buClr>
              <a:buSzPct val="166666"/>
              <a:buFont typeface="Arial"/>
              <a:buChar char="•"/>
            </a:pPr>
            <a:r>
              <a:rPr sz="1800" lang="en"/>
              <a:t>build up institutional practice, information and knowledge</a:t>
            </a:r>
          </a:p>
          <a:p>
            <a:pPr rtl="0" lvl="0" indent="-342900" marL="914400">
              <a:lnSpc>
                <a:spcPct val="115000"/>
              </a:lnSpc>
              <a:spcBef>
                <a:spcPts val="0"/>
              </a:spcBef>
              <a:buClr>
                <a:schemeClr val="dk1"/>
              </a:buClr>
              <a:buSzPct val="166666"/>
              <a:buFont typeface="Arial"/>
              <a:buChar char="•"/>
            </a:pPr>
            <a:r>
              <a:rPr sz="1800" lang="en"/>
              <a:t>advise the research community “this is how we support indigenous studies and the process by which access to data is enabled”</a:t>
            </a:r>
          </a:p>
          <a:p>
            <a:r>
              <a:t/>
            </a:r>
          </a:p>
          <a:p>
            <a:pPr rtl="0" lvl="0" indent="0" marL="0">
              <a:lnSpc>
                <a:spcPct val="115000"/>
              </a:lnSpc>
              <a:spcBef>
                <a:spcPts val="0"/>
              </a:spcBef>
              <a:buClr>
                <a:schemeClr val="dk1"/>
              </a:buClr>
              <a:buSzPct val="61111"/>
              <a:buFont typeface="Arial"/>
              <a:buNone/>
            </a:pPr>
            <a:r>
              <a:rPr sz="1800" lang="en"/>
              <a:t>Outcomes are:</a:t>
            </a:r>
          </a:p>
          <a:p>
            <a:pPr rtl="0" lvl="0" indent="-342900" marL="914400">
              <a:lnSpc>
                <a:spcPct val="115000"/>
              </a:lnSpc>
              <a:spcBef>
                <a:spcPts val="0"/>
              </a:spcBef>
              <a:buClr>
                <a:schemeClr val="dk1"/>
              </a:buClr>
              <a:buSzPct val="166666"/>
              <a:buFont typeface="Arial"/>
              <a:buChar char="•"/>
            </a:pPr>
            <a:r>
              <a:rPr sz="1800" lang="en"/>
              <a:t>make the link between policy and practice explicit</a:t>
            </a:r>
          </a:p>
          <a:p>
            <a:pPr rtl="0" lvl="0" indent="-342900" marL="914400">
              <a:lnSpc>
                <a:spcPct val="115000"/>
              </a:lnSpc>
              <a:spcBef>
                <a:spcPts val="0"/>
              </a:spcBef>
              <a:buClr>
                <a:schemeClr val="dk1"/>
              </a:buClr>
              <a:buSzPct val="166666"/>
              <a:buFont typeface="Arial"/>
              <a:buChar char="•"/>
            </a:pPr>
            <a:r>
              <a:rPr sz="1800" lang="en"/>
              <a:t>enable clearer understanding about how access to data can be supported and ethical research is conducted</a:t>
            </a:r>
          </a:p>
          <a:p>
            <a:r>
              <a:t/>
            </a:r>
          </a:p>
        </p:txBody>
      </p:sp>
    </p:spTree>
  </p:cSld>
  <p:clrMapOvr>
    <a:masterClrMapping/>
  </p:clrMapOvr>
  <p:transition spd="slow">
    <p:cut/>
  </p:transition>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0" name="Shape 240"/>
        <p:cNvGrpSpPr/>
        <p:nvPr/>
      </p:nvGrpSpPr>
      <p:grpSpPr>
        <a:xfrm>
          <a:off y="0" x="0"/>
          <a:ext cy="0" cx="0"/>
          <a:chOff y="0" x="0"/>
          <a:chExt cy="0" cx="0"/>
        </a:xfrm>
      </p:grpSpPr>
      <p:sp>
        <p:nvSpPr>
          <p:cNvPr id="241" name="Shape 241"/>
          <p:cNvSpPr txBox="1"/>
          <p:nvPr>
            <p:ph type="ctrTitle"/>
          </p:nvPr>
        </p:nvSpPr>
        <p:spPr>
          <a:xfrm>
            <a:off y="1583342" x="685800"/>
            <a:ext cy="1159799" cx="7772400"/>
          </a:xfrm>
          <a:prstGeom prst="rect">
            <a:avLst/>
          </a:prstGeom>
        </p:spPr>
        <p:txBody>
          <a:bodyPr bIns="91425" rIns="91425" lIns="91425" tIns="91425" anchor="b" anchorCtr="0">
            <a:noAutofit/>
          </a:bodyPr>
          <a:lstStyle/>
          <a:p>
            <a:pPr>
              <a:buNone/>
            </a:pPr>
            <a:r>
              <a:rPr lang="en"/>
              <a:t>Process</a:t>
            </a:r>
          </a:p>
        </p:txBody>
      </p:sp>
      <p:sp>
        <p:nvSpPr>
          <p:cNvPr id="242" name="Shape 242"/>
          <p:cNvSpPr txBox="1"/>
          <p:nvPr>
            <p:ph idx="1" type="subTitle"/>
          </p:nvPr>
        </p:nvSpPr>
        <p:spPr>
          <a:xfrm>
            <a:off y="2840053" x="685800"/>
            <a:ext cy="784799" cx="7772400"/>
          </a:xfrm>
          <a:prstGeom prst="rect">
            <a:avLst/>
          </a:prstGeom>
        </p:spPr>
        <p:txBody>
          <a:bodyPr bIns="91425" rIns="91425" lIns="91425" tIns="91425" anchor="t" anchorCtr="0">
            <a:noAutofit/>
          </a:bodyPr>
          <a:lstStyle/>
          <a:p>
            <a:pPr>
              <a:buNone/>
            </a:pPr>
            <a:r>
              <a:rPr lang="en"/>
              <a:t>Research Data Management</a:t>
            </a:r>
          </a:p>
        </p:txBody>
      </p:sp>
    </p:spTree>
  </p:cSld>
  <p:clrMapOvr>
    <a:masterClrMapping/>
  </p:clrMapOvr>
  <p:transition spd="slow">
    <p:cut/>
  </p:transition>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6" name="Shape 246"/>
        <p:cNvGrpSpPr/>
        <p:nvPr/>
      </p:nvGrpSpPr>
      <p:grpSpPr>
        <a:xfrm>
          <a:off y="0" x="0"/>
          <a:ext cy="0" cx="0"/>
          <a:chOff y="0" x="0"/>
          <a:chExt cy="0" cx="0"/>
        </a:xfrm>
      </p:grpSpPr>
      <p:pic>
        <p:nvPicPr>
          <p:cNvPr id="247" name="Shape 247"/>
          <p:cNvPicPr preferRelativeResize="0"/>
          <p:nvPr/>
        </p:nvPicPr>
        <p:blipFill>
          <a:blip r:embed="rId3"/>
          <a:stretch>
            <a:fillRect/>
          </a:stretch>
        </p:blipFill>
        <p:spPr>
          <a:xfrm>
            <a:off y="38100" x="766762"/>
            <a:ext cy="5067300" cx="7610475"/>
          </a:xfrm>
          <a:prstGeom prst="rect">
            <a:avLst/>
          </a:prstGeom>
          <a:noFill/>
          <a:ln>
            <a:noFill/>
          </a:ln>
        </p:spPr>
      </p:pic>
      <p:sp>
        <p:nvSpPr>
          <p:cNvPr id="248" name="Shape 248"/>
          <p:cNvSpPr txBox="1"/>
          <p:nvPr/>
        </p:nvSpPr>
        <p:spPr>
          <a:xfrm rot="-5400000">
            <a:off y="3469049" x="-1092200"/>
            <a:ext cy="422700" cx="2775900"/>
          </a:xfrm>
          <a:prstGeom prst="rect">
            <a:avLst/>
          </a:prstGeom>
        </p:spPr>
        <p:txBody>
          <a:bodyPr bIns="91425" rIns="91425" lIns="91425" tIns="91425" anchor="t" anchorCtr="0">
            <a:noAutofit/>
          </a:bodyPr>
          <a:lstStyle/>
          <a:p>
            <a:pPr rtl="0" lvl="0">
              <a:buNone/>
            </a:pPr>
            <a:r>
              <a:rPr sz="800" lang="en"/>
              <a:t>Rusty Stewart CC-BY-NC-ND. Ampilatwatja Walk Off. </a:t>
            </a:r>
          </a:p>
          <a:p>
            <a:pPr>
              <a:buNone/>
            </a:pPr>
            <a:r>
              <a:rPr sz="800" lang="en"/>
              <a:t>http://www.flickr.com/photos/rustystewart/4475514877/</a:t>
            </a:r>
          </a:p>
        </p:txBody>
      </p:sp>
    </p:spTree>
  </p:cSld>
  <p:clrMapOvr>
    <a:masterClrMapping/>
  </p:clrMapOvr>
  <p:transition spd="slow">
    <p:cut/>
  </p:transition>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2" name="Shape 252"/>
        <p:cNvGrpSpPr/>
        <p:nvPr/>
      </p:nvGrpSpPr>
      <p:grpSpPr>
        <a:xfrm>
          <a:off y="0" x="0"/>
          <a:ext cy="0" cx="0"/>
          <a:chOff y="0" x="0"/>
          <a:chExt cy="0" cx="0"/>
        </a:xfrm>
      </p:grpSpPr>
      <p:sp>
        <p:nvSpPr>
          <p:cNvPr id="253" name="Shape 253"/>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Process is the test</a:t>
            </a:r>
          </a:p>
        </p:txBody>
      </p:sp>
      <p:sp>
        <p:nvSpPr>
          <p:cNvPr id="254" name="Shape 254"/>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buNone/>
            </a:pPr>
            <a:r>
              <a:rPr lang="en"/>
              <a:t>Is data access and use consistent with intent in the policy, any ethics approval, or conditions of the data captured or already deposited? </a:t>
            </a:r>
          </a:p>
          <a:p>
            <a:pPr>
              <a:buNone/>
            </a:pPr>
            <a:r>
              <a:rPr lang="en"/>
              <a:t>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1" name="Shape 41"/>
        <p:cNvGrpSpPr/>
        <p:nvPr/>
      </p:nvGrpSpPr>
      <p:grpSpPr>
        <a:xfrm>
          <a:off y="0" x="0"/>
          <a:ext cy="0" cx="0"/>
          <a:chOff y="0" x="0"/>
          <a:chExt cy="0" cx="0"/>
        </a:xfrm>
      </p:grpSpPr>
      <p:sp>
        <p:nvSpPr>
          <p:cNvPr id="42" name="Shape 42"/>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Covering today </a:t>
            </a:r>
          </a:p>
        </p:txBody>
      </p:sp>
      <p:sp>
        <p:nvSpPr>
          <p:cNvPr id="43" name="Shape 43"/>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381000" marL="457200">
              <a:buClr>
                <a:schemeClr val="dk1"/>
              </a:buClr>
              <a:buSzPct val="166666"/>
              <a:buFont typeface="Arial"/>
              <a:buChar char="•"/>
            </a:pPr>
            <a:r>
              <a:rPr sz="2400" lang="en"/>
              <a:t>Cultural rights and ATSILIRN protocols </a:t>
            </a:r>
          </a:p>
          <a:p>
            <a:pPr rtl="0" lvl="0" indent="-381000" marL="457200">
              <a:buClr>
                <a:schemeClr val="dk1"/>
              </a:buClr>
              <a:buSzPct val="166666"/>
              <a:buFont typeface="Arial"/>
              <a:buChar char="•"/>
            </a:pPr>
            <a:r>
              <a:rPr sz="2400" lang="en"/>
              <a:t>Key issues: data custodianship </a:t>
            </a:r>
          </a:p>
          <a:p>
            <a:pPr rtl="0" lvl="0" indent="-381000" marL="457200">
              <a:buClr>
                <a:schemeClr val="dk1"/>
              </a:buClr>
              <a:buSzPct val="166666"/>
              <a:buFont typeface="Arial"/>
              <a:buChar char="•"/>
            </a:pPr>
            <a:r>
              <a:rPr sz="2400" lang="en"/>
              <a:t>Policy and process: research data management</a:t>
            </a:r>
          </a:p>
          <a:p>
            <a:pPr rtl="0" lvl="0" indent="-381000" marL="457200">
              <a:buClr>
                <a:schemeClr val="dk1"/>
              </a:buClr>
              <a:buSzPct val="166666"/>
              <a:buFont typeface="Arial"/>
              <a:buChar char="•"/>
            </a:pPr>
            <a:r>
              <a:rPr sz="2400" lang="en"/>
              <a:t>Data custodianship and policy and process development and GERAIS guidelines  </a:t>
            </a:r>
          </a:p>
          <a:p>
            <a:pPr rtl="0" lvl="0" indent="-381000" marL="457200">
              <a:buClr>
                <a:schemeClr val="dk1"/>
              </a:buClr>
              <a:buSzPct val="166666"/>
              <a:buFont typeface="Arial"/>
              <a:buChar char="•"/>
            </a:pPr>
            <a:r>
              <a:rPr sz="2400" lang="en"/>
              <a:t>Key questions: policy and process development  </a:t>
            </a:r>
          </a:p>
          <a:p>
            <a:pPr rtl="0" lvl="0" indent="-381000" marL="457200">
              <a:buClr>
                <a:schemeClr val="dk1"/>
              </a:buClr>
              <a:buSzPct val="166666"/>
              <a:buFont typeface="Arial"/>
              <a:buChar char="•"/>
            </a:pPr>
            <a:r>
              <a:rPr sz="2400" lang="en"/>
              <a:t>Research data management: policy example (Monash)</a:t>
            </a:r>
          </a:p>
          <a:p>
            <a:pPr rtl="0" lvl="0" indent="-381000" marL="457200">
              <a:buClr>
                <a:schemeClr val="dk1"/>
              </a:buClr>
              <a:buSzPct val="166666"/>
              <a:buFont typeface="Arial"/>
              <a:buChar char="•"/>
            </a:pPr>
            <a:r>
              <a:rPr sz="2400" lang="en"/>
              <a:t>Formalising processes: example (NLNZ) what/how </a:t>
            </a:r>
          </a:p>
          <a:p>
            <a:pPr rtl="0" lvl="0" indent="-381000" marL="457200">
              <a:buClr>
                <a:schemeClr val="dk1"/>
              </a:buClr>
              <a:buSzPct val="166666"/>
              <a:buFont typeface="Arial"/>
              <a:buChar char="•"/>
            </a:pPr>
            <a:r>
              <a:rPr sz="2400" lang="en"/>
              <a:t>Approaches to support indigenous studies </a:t>
            </a:r>
          </a:p>
          <a:p>
            <a:r>
              <a:t/>
            </a:r>
          </a:p>
          <a:p>
            <a:r>
              <a:t/>
            </a:r>
          </a:p>
        </p:txBody>
      </p:sp>
    </p:spTree>
  </p:cSld>
  <p:clrMapOvr>
    <a:masterClrMapping/>
  </p:clrMapOvr>
  <p:transition spd="slow">
    <p:cut/>
  </p:transition>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8" name="Shape 258"/>
        <p:cNvGrpSpPr/>
        <p:nvPr/>
      </p:nvGrpSpPr>
      <p:grpSpPr>
        <a:xfrm>
          <a:off y="0" x="0"/>
          <a:ext cy="0" cx="0"/>
          <a:chOff y="0" x="0"/>
          <a:chExt cy="0" cx="0"/>
        </a:xfrm>
      </p:grpSpPr>
      <p:sp>
        <p:nvSpPr>
          <p:cNvPr id="259" name="Shape 259"/>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Example: NLNZ Access Policy</a:t>
            </a:r>
          </a:p>
        </p:txBody>
      </p:sp>
      <p:sp>
        <p:nvSpPr>
          <p:cNvPr id="260" name="Shape 260"/>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buNone/>
            </a:pPr>
            <a:r>
              <a:rPr lang="en"/>
              <a:t>Access Principle #3 </a:t>
            </a:r>
          </a:p>
          <a:p>
            <a:pPr rtl="0" lvl="0">
              <a:buNone/>
            </a:pPr>
            <a:r>
              <a:rPr sz="2400" lang="en"/>
              <a:t>"Access to resources from the collections of the Alexander Turnbull Library may be subject to </a:t>
            </a:r>
            <a:r>
              <a:rPr b="1" sz="2400" lang="en"/>
              <a:t>restrictions</a:t>
            </a:r>
            <a:r>
              <a:rPr sz="2400" lang="en"/>
              <a:t> </a:t>
            </a:r>
            <a:r>
              <a:rPr b="1" sz="2400" lang="en"/>
              <a:t>agreed</a:t>
            </a:r>
            <a:r>
              <a:rPr sz="2400" lang="en"/>
              <a:t> with the donor, vendor or creator of the resources. Approval to </a:t>
            </a:r>
            <a:r>
              <a:rPr b="1" sz="2400" lang="en"/>
              <a:t>make such restrictions</a:t>
            </a:r>
            <a:r>
              <a:rPr sz="2400" lang="en"/>
              <a:t> will be delegated from the National Librarian."</a:t>
            </a:r>
          </a:p>
          <a:p>
            <a:r>
              <a:t/>
            </a:r>
          </a:p>
          <a:p>
            <a:pPr>
              <a:buNone/>
            </a:pPr>
            <a:r>
              <a:rPr sz="1400" lang="en"/>
              <a:t>(National Library of New Zealand, Access Policy, Explanatory Guidelines Supporting the Access Principles, page 5, no. 3)</a:t>
            </a:r>
          </a:p>
        </p:txBody>
      </p:sp>
    </p:spTree>
  </p:cSld>
  <p:clrMapOvr>
    <a:masterClrMapping/>
  </p:clrMapOvr>
  <p:transition spd="slow">
    <p:cut/>
  </p:transition>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4" name="Shape 264"/>
        <p:cNvGrpSpPr/>
        <p:nvPr/>
      </p:nvGrpSpPr>
      <p:grpSpPr>
        <a:xfrm>
          <a:off y="0" x="0"/>
          <a:ext cy="0" cx="0"/>
          <a:chOff y="0" x="0"/>
          <a:chExt cy="0" cx="0"/>
        </a:xfrm>
      </p:grpSpPr>
      <p:sp>
        <p:nvSpPr>
          <p:cNvPr id="265" name="Shape 265"/>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Getting into the detail: security</a:t>
            </a:r>
          </a:p>
        </p:txBody>
      </p:sp>
      <p:sp>
        <p:nvSpPr>
          <p:cNvPr id="266" name="Shape 266"/>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lnSpc>
                <a:spcPct val="115000"/>
              </a:lnSpc>
              <a:spcBef>
                <a:spcPts val="0"/>
              </a:spcBef>
              <a:buNone/>
            </a:pPr>
            <a:r>
              <a:rPr lang="en"/>
              <a:t>Access Principle #6</a:t>
            </a:r>
          </a:p>
          <a:p>
            <a:pPr rtl="0" lvl="0">
              <a:lnSpc>
                <a:spcPct val="115000"/>
              </a:lnSpc>
              <a:spcBef>
                <a:spcPts val="0"/>
              </a:spcBef>
              <a:buNone/>
            </a:pPr>
            <a:r>
              <a:rPr sz="2400" lang="en"/>
              <a:t>“Access to resources from the collections may be restricted by the need to </a:t>
            </a:r>
            <a:r>
              <a:rPr b="1" sz="2400" lang="en"/>
              <a:t>preserve and protect</a:t>
            </a:r>
            <a:r>
              <a:rPr sz="2400" lang="en"/>
              <a:t> the item. The National Library will </a:t>
            </a:r>
            <a:r>
              <a:rPr b="1" sz="2400" lang="en"/>
              <a:t>maintain appropriate levels of security</a:t>
            </a:r>
            <a:r>
              <a:rPr sz="2400" lang="en"/>
              <a:t> for collections and may require researchers and reference users to register.” </a:t>
            </a:r>
          </a:p>
          <a:p>
            <a:r>
              <a:t/>
            </a:r>
          </a:p>
          <a:p>
            <a:pPr rtl="0" lvl="0">
              <a:lnSpc>
                <a:spcPct val="115000"/>
              </a:lnSpc>
              <a:spcBef>
                <a:spcPts val="0"/>
              </a:spcBef>
              <a:buNone/>
            </a:pPr>
            <a:r>
              <a:rPr sz="1400" lang="en"/>
              <a:t>(National Library of New Zealand, Access Policy, Explanatory Guidelines Supporting the Access Principles, page 5, no. 6)</a:t>
            </a:r>
          </a:p>
        </p:txBody>
      </p:sp>
    </p:spTree>
  </p:cSld>
  <p:clrMapOvr>
    <a:masterClrMapping/>
  </p:clrMapOvr>
  <p:transition spd="slow">
    <p:cut/>
  </p:transition>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0" name="Shape 270"/>
        <p:cNvGrpSpPr/>
        <p:nvPr/>
      </p:nvGrpSpPr>
      <p:grpSpPr>
        <a:xfrm>
          <a:off y="0" x="0"/>
          <a:ext cy="0" cx="0"/>
          <a:chOff y="0" x="0"/>
          <a:chExt cy="0" cx="0"/>
        </a:xfrm>
      </p:grpSpPr>
      <p:sp>
        <p:nvSpPr>
          <p:cNvPr id="271" name="Shape 271"/>
          <p:cNvSpPr txBox="1"/>
          <p:nvPr>
            <p:ph type="title"/>
          </p:nvPr>
        </p:nvSpPr>
        <p:spPr>
          <a:xfrm>
            <a:off y="205978" x="457200"/>
            <a:ext cy="857400" cx="8229600"/>
          </a:xfrm>
          <a:prstGeom prst="rect">
            <a:avLst/>
          </a:prstGeom>
        </p:spPr>
        <p:txBody>
          <a:bodyPr bIns="91425" rIns="91425" lIns="91425" tIns="91425" anchor="b" anchorCtr="0">
            <a:noAutofit/>
          </a:bodyPr>
          <a:lstStyle/>
          <a:p>
            <a:pPr rtl="0" lvl="0">
              <a:buNone/>
            </a:pPr>
            <a:r>
              <a:rPr lang="en"/>
              <a:t>Getting into the detail: description</a:t>
            </a:r>
          </a:p>
        </p:txBody>
      </p:sp>
      <p:sp>
        <p:nvSpPr>
          <p:cNvPr id="272" name="Shape 272"/>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lnSpc>
                <a:spcPct val="115000"/>
              </a:lnSpc>
              <a:spcBef>
                <a:spcPts val="0"/>
              </a:spcBef>
              <a:buNone/>
            </a:pPr>
            <a:r>
              <a:rPr sz="2400" lang="en"/>
              <a:t>Access Principle #19</a:t>
            </a:r>
          </a:p>
          <a:p>
            <a:pPr rtl="0" lvl="0">
              <a:lnSpc>
                <a:spcPct val="115000"/>
              </a:lnSpc>
              <a:spcBef>
                <a:spcPts val="0"/>
              </a:spcBef>
              <a:buNone/>
            </a:pPr>
            <a:r>
              <a:rPr sz="2400" lang="en"/>
              <a:t>“To better </a:t>
            </a:r>
            <a:r>
              <a:rPr b="1" sz="2400" lang="en"/>
              <a:t>address information needs of Maori</a:t>
            </a:r>
            <a:r>
              <a:rPr sz="2400" lang="en"/>
              <a:t>, </a:t>
            </a:r>
            <a:r>
              <a:rPr b="1" sz="2400" lang="en"/>
              <a:t>enhancement of records</a:t>
            </a:r>
            <a:r>
              <a:rPr sz="2400" lang="en"/>
              <a:t> on National Library databases will be undertaken where the subject of the material is in te reo Maori or provides unique information about iwi.”</a:t>
            </a:r>
          </a:p>
          <a:p>
            <a:r>
              <a:t/>
            </a:r>
          </a:p>
          <a:p>
            <a:r>
              <a:t/>
            </a:r>
          </a:p>
          <a:p>
            <a:pPr rtl="0" lvl="0">
              <a:lnSpc>
                <a:spcPct val="115000"/>
              </a:lnSpc>
              <a:spcBef>
                <a:spcPts val="0"/>
              </a:spcBef>
              <a:buClr>
                <a:schemeClr val="dk1"/>
              </a:buClr>
              <a:buSzPct val="78571"/>
              <a:buFont typeface="Arial"/>
              <a:buNone/>
            </a:pPr>
            <a:r>
              <a:rPr sz="1400" lang="en"/>
              <a:t>(National Library of New Zealand, Access Policy, Explanatory Guidelines Supporting the Access Principles, page 6, no. 19)</a:t>
            </a:r>
          </a:p>
          <a:p>
            <a:r>
              <a:t/>
            </a:r>
          </a:p>
        </p:txBody>
      </p:sp>
    </p:spTree>
  </p:cSld>
  <p:clrMapOvr>
    <a:masterClrMapping/>
  </p:clrMapOvr>
  <p:transition spd="slow">
    <p:cut/>
  </p:transition>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6" name="Shape 276"/>
        <p:cNvGrpSpPr/>
        <p:nvPr/>
      </p:nvGrpSpPr>
      <p:grpSpPr>
        <a:xfrm>
          <a:off y="0" x="0"/>
          <a:ext cy="0" cx="0"/>
          <a:chOff y="0" x="0"/>
          <a:chExt cy="0" cx="0"/>
        </a:xfrm>
      </p:grpSpPr>
      <p:sp>
        <p:nvSpPr>
          <p:cNvPr id="277" name="Shape 277"/>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Getting into the detail: community  </a:t>
            </a:r>
          </a:p>
        </p:txBody>
      </p:sp>
      <p:sp>
        <p:nvSpPr>
          <p:cNvPr id="278" name="Shape 278"/>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lnSpc>
                <a:spcPct val="115000"/>
              </a:lnSpc>
              <a:spcBef>
                <a:spcPts val="0"/>
              </a:spcBef>
              <a:buNone/>
            </a:pPr>
            <a:r>
              <a:rPr lang="en"/>
              <a:t>Access Principle #18</a:t>
            </a:r>
          </a:p>
          <a:p>
            <a:pPr rtl="0" lvl="0">
              <a:lnSpc>
                <a:spcPct val="115000"/>
              </a:lnSpc>
              <a:spcBef>
                <a:spcPts val="0"/>
              </a:spcBef>
              <a:buNone/>
            </a:pPr>
            <a:r>
              <a:rPr sz="1800" lang="en"/>
              <a:t>“The commitment made by the National Library to the Treaty of Waitangi has significant implications for the use of recorded knowledge relating to New Zealand's tangata whenua. The </a:t>
            </a:r>
            <a:r>
              <a:rPr b="1" sz="1800" lang="en"/>
              <a:t>needs of research and reference users of Maori resources are recognised as a priority</a:t>
            </a:r>
            <a:r>
              <a:rPr sz="1800" lang="en"/>
              <a:t> for the National Library. Protocols (See Appendix 1) for the treatment of, and access to Maori resources have been developed with </a:t>
            </a:r>
            <a:r>
              <a:rPr b="1" sz="1800" lang="en"/>
              <a:t>advice from experts</a:t>
            </a:r>
            <a:r>
              <a:rPr sz="1800" lang="en"/>
              <a:t> including the National Library's Komiti Maori.” </a:t>
            </a:r>
          </a:p>
          <a:p>
            <a:r>
              <a:t/>
            </a:r>
          </a:p>
          <a:p>
            <a:pPr rtl="0" lvl="0">
              <a:lnSpc>
                <a:spcPct val="115000"/>
              </a:lnSpc>
              <a:spcBef>
                <a:spcPts val="0"/>
              </a:spcBef>
              <a:buNone/>
            </a:pPr>
            <a:r>
              <a:rPr sz="1400" lang="en"/>
              <a:t>(National Library of New Zealand, Access Policy, Explanatory Guidelines Supporting the Access Principles, page 6, no. 18)</a:t>
            </a:r>
          </a:p>
          <a:p>
            <a:r>
              <a:t/>
            </a:r>
          </a:p>
        </p:txBody>
      </p:sp>
    </p:spTree>
  </p:cSld>
  <p:clrMapOvr>
    <a:masterClrMapping/>
  </p:clrMapOvr>
  <p:transition spd="slow">
    <p:cut/>
  </p:transition>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2" name="Shape 282"/>
        <p:cNvGrpSpPr/>
        <p:nvPr/>
      </p:nvGrpSpPr>
      <p:grpSpPr>
        <a:xfrm>
          <a:off y="0" x="0"/>
          <a:ext cy="0" cx="0"/>
          <a:chOff y="0" x="0"/>
          <a:chExt cy="0" cx="0"/>
        </a:xfrm>
      </p:grpSpPr>
      <p:sp>
        <p:nvSpPr>
          <p:cNvPr id="283" name="Shape 283"/>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Principles to consider and formalise</a:t>
            </a:r>
          </a:p>
        </p:txBody>
      </p:sp>
      <p:sp>
        <p:nvSpPr>
          <p:cNvPr id="284" name="Shape 284"/>
          <p:cNvSpPr txBox="1"/>
          <p:nvPr>
            <p:ph idx="1" type="body"/>
          </p:nvPr>
        </p:nvSpPr>
        <p:spPr>
          <a:xfrm>
            <a:off y="1189450" x="457200"/>
            <a:ext cy="3725699" cx="8229600"/>
          </a:xfrm>
          <a:prstGeom prst="rect">
            <a:avLst/>
          </a:prstGeom>
        </p:spPr>
        <p:txBody>
          <a:bodyPr bIns="91425" rIns="91425" lIns="91425" tIns="91425" anchor="t" anchorCtr="0">
            <a:noAutofit/>
          </a:bodyPr>
          <a:lstStyle/>
          <a:p>
            <a:pPr rtl="0" lvl="0" indent="-419100" marL="457200">
              <a:buClr>
                <a:schemeClr val="dk1"/>
              </a:buClr>
              <a:buSzPct val="166666"/>
              <a:buFont typeface="Arial"/>
              <a:buChar char="•"/>
            </a:pPr>
            <a:r>
              <a:rPr lang="en"/>
              <a:t>Guardianship</a:t>
            </a:r>
          </a:p>
          <a:p>
            <a:pPr rtl="0" lvl="0" indent="-419100" marL="457200">
              <a:buClr>
                <a:schemeClr val="dk1"/>
              </a:buClr>
              <a:buSzPct val="166666"/>
              <a:buFont typeface="Arial"/>
              <a:buChar char="•"/>
            </a:pPr>
            <a:r>
              <a:rPr lang="en"/>
              <a:t>Relationships</a:t>
            </a:r>
          </a:p>
          <a:p>
            <a:pPr rtl="0" lvl="0" indent="-419100" marL="457200">
              <a:buClr>
                <a:schemeClr val="dk1"/>
              </a:buClr>
              <a:buSzPct val="166666"/>
              <a:buFont typeface="Arial"/>
              <a:buChar char="•"/>
            </a:pPr>
            <a:r>
              <a:rPr lang="en"/>
              <a:t>Attribution</a:t>
            </a:r>
          </a:p>
          <a:p>
            <a:pPr rtl="0" lvl="0" indent="-419100" marL="457200">
              <a:buClr>
                <a:schemeClr val="dk1"/>
              </a:buClr>
              <a:buSzPct val="166666"/>
              <a:buFont typeface="Arial"/>
              <a:buChar char="•"/>
            </a:pPr>
            <a:r>
              <a:rPr lang="en"/>
              <a:t>Cultural development</a:t>
            </a:r>
          </a:p>
          <a:p>
            <a:r>
              <a:t/>
            </a:r>
          </a:p>
          <a:p>
            <a:r>
              <a:t/>
            </a:r>
          </a:p>
          <a:p>
            <a:pPr rtl="0" lvl="0">
              <a:lnSpc>
                <a:spcPct val="115000"/>
              </a:lnSpc>
              <a:spcBef>
                <a:spcPts val="0"/>
              </a:spcBef>
              <a:buClr>
                <a:schemeClr val="dk1"/>
              </a:buClr>
              <a:buSzPct val="78571"/>
              <a:buFont typeface="Arial"/>
              <a:buNone/>
            </a:pPr>
            <a:r>
              <a:rPr sz="1400" lang="en"/>
              <a:t>(National Library of New Zealand, Access Policy, Appendix 1 - Principles for the care and preservation of Maori materials, page 7-8.)</a:t>
            </a:r>
          </a:p>
          <a:p>
            <a:r>
              <a:t/>
            </a:r>
          </a:p>
        </p:txBody>
      </p:sp>
    </p:spTree>
  </p:cSld>
  <p:clrMapOvr>
    <a:masterClrMapping/>
  </p:clrMapOvr>
  <p:transition spd="slow">
    <p:cut/>
  </p:transition>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8" name="Shape 288"/>
        <p:cNvGrpSpPr/>
        <p:nvPr/>
      </p:nvGrpSpPr>
      <p:grpSpPr>
        <a:xfrm>
          <a:off y="0" x="0"/>
          <a:ext cy="0" cx="0"/>
          <a:chOff y="0" x="0"/>
          <a:chExt cy="0" cx="0"/>
        </a:xfrm>
      </p:grpSpPr>
      <p:sp>
        <p:nvSpPr>
          <p:cNvPr id="289" name="Shape 289"/>
          <p:cNvSpPr txBox="1"/>
          <p:nvPr>
            <p:ph type="ctrTitle"/>
          </p:nvPr>
        </p:nvSpPr>
        <p:spPr>
          <a:xfrm>
            <a:off y="1583342" x="685800"/>
            <a:ext cy="1159799" cx="7772400"/>
          </a:xfrm>
          <a:prstGeom prst="rect">
            <a:avLst/>
          </a:prstGeom>
        </p:spPr>
        <p:txBody>
          <a:bodyPr bIns="91425" rIns="91425" lIns="91425" tIns="91425" anchor="b" anchorCtr="0">
            <a:noAutofit/>
          </a:bodyPr>
          <a:lstStyle/>
          <a:p>
            <a:pPr>
              <a:buNone/>
            </a:pPr>
            <a:r>
              <a:rPr lang="en"/>
              <a:t>What</a:t>
            </a:r>
          </a:p>
        </p:txBody>
      </p:sp>
      <p:sp>
        <p:nvSpPr>
          <p:cNvPr id="290" name="Shape 290"/>
          <p:cNvSpPr txBox="1"/>
          <p:nvPr>
            <p:ph idx="1" type="subTitle"/>
          </p:nvPr>
        </p:nvSpPr>
        <p:spPr>
          <a:xfrm>
            <a:off y="2840053" x="685800"/>
            <a:ext cy="784799" cx="7772400"/>
          </a:xfrm>
          <a:prstGeom prst="rect">
            <a:avLst/>
          </a:prstGeom>
        </p:spPr>
        <p:txBody>
          <a:bodyPr bIns="91425" rIns="91425" lIns="91425" tIns="91425" anchor="t" anchorCtr="0">
            <a:noAutofit/>
          </a:bodyPr>
          <a:lstStyle/>
          <a:p/>
        </p:txBody>
      </p:sp>
    </p:spTree>
  </p:cSld>
  <p:clrMapOvr>
    <a:masterClrMapping/>
  </p:clrMapOvr>
  <p:transition spd="slow">
    <p:cut/>
  </p:transition>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4" name="Shape 294"/>
        <p:cNvGrpSpPr/>
        <p:nvPr/>
      </p:nvGrpSpPr>
      <p:grpSpPr>
        <a:xfrm>
          <a:off y="0" x="0"/>
          <a:ext cy="0" cx="0"/>
          <a:chOff y="0" x="0"/>
          <a:chExt cy="0" cx="0"/>
        </a:xfrm>
      </p:grpSpPr>
      <p:sp>
        <p:nvSpPr>
          <p:cNvPr id="295" name="Shape 295"/>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Relationships</a:t>
            </a:r>
          </a:p>
        </p:txBody>
      </p:sp>
      <p:sp>
        <p:nvSpPr>
          <p:cNvPr id="296" name="Shape 296"/>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lnSpc>
                <a:spcPct val="115000"/>
              </a:lnSpc>
              <a:spcBef>
                <a:spcPts val="0"/>
              </a:spcBef>
              <a:buNone/>
            </a:pPr>
            <a:r>
              <a:rPr sz="2400" lang="en"/>
              <a:t>“The National Library seeks collaborative relationships with families and descent groups connected to taonga in its collections. These relationships are drawn on to make decisions about all aspects of the management of these items, including conservation, exhibition and attribution regardless of whether the Library is legally the owner or guardian of the item in the collection.”</a:t>
            </a:r>
          </a:p>
          <a:p>
            <a:r>
              <a:t/>
            </a:r>
          </a:p>
          <a:p>
            <a:pPr rtl="0" lvl="0">
              <a:lnSpc>
                <a:spcPct val="115000"/>
              </a:lnSpc>
              <a:spcBef>
                <a:spcPts val="0"/>
              </a:spcBef>
              <a:buClr>
                <a:schemeClr val="dk1"/>
              </a:buClr>
              <a:buSzPct val="78571"/>
              <a:buFont typeface="Arial"/>
              <a:buNone/>
            </a:pPr>
            <a:r>
              <a:rPr sz="1400" lang="en"/>
              <a:t>(National Library of New Zealand, Access Policy, Appendix 1 - Principles for the care and preservation of Maori materials, page 7-8.)</a:t>
            </a:r>
          </a:p>
          <a:p>
            <a:r>
              <a:t/>
            </a:r>
          </a:p>
        </p:txBody>
      </p:sp>
    </p:spTree>
  </p:cSld>
  <p:clrMapOvr>
    <a:masterClrMapping/>
  </p:clrMapOvr>
  <p:transition spd="slow">
    <p:cut/>
  </p:transition>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0" name="Shape 300"/>
        <p:cNvGrpSpPr/>
        <p:nvPr/>
      </p:nvGrpSpPr>
      <p:grpSpPr>
        <a:xfrm>
          <a:off y="0" x="0"/>
          <a:ext cy="0" cx="0"/>
          <a:chOff y="0" x="0"/>
          <a:chExt cy="0" cx="0"/>
        </a:xfrm>
      </p:grpSpPr>
      <p:sp>
        <p:nvSpPr>
          <p:cNvPr id="301" name="Shape 301"/>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Cultural development</a:t>
            </a:r>
          </a:p>
        </p:txBody>
      </p:sp>
      <p:sp>
        <p:nvSpPr>
          <p:cNvPr id="302" name="Shape 302"/>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lnSpc>
                <a:spcPct val="115000"/>
              </a:lnSpc>
              <a:spcBef>
                <a:spcPts val="0"/>
              </a:spcBef>
              <a:buNone/>
            </a:pPr>
            <a:r>
              <a:rPr sz="2400" lang="en"/>
              <a:t>“Staff, particularly those with responsibilities for decision making in the areas of conservation and intellectual property, will have access to kaumatua and or Maori staff with the ability to promote effective relationships with iwi and hapu.”</a:t>
            </a:r>
          </a:p>
          <a:p>
            <a:r>
              <a:t/>
            </a:r>
          </a:p>
          <a:p>
            <a:r>
              <a:t/>
            </a:r>
          </a:p>
          <a:p>
            <a:r>
              <a:t/>
            </a:r>
          </a:p>
          <a:p>
            <a:pPr rtl="0" lvl="0">
              <a:lnSpc>
                <a:spcPct val="115000"/>
              </a:lnSpc>
              <a:spcBef>
                <a:spcPts val="0"/>
              </a:spcBef>
              <a:buClr>
                <a:schemeClr val="dk1"/>
              </a:buClr>
              <a:buSzPct val="78571"/>
              <a:buFont typeface="Arial"/>
              <a:buNone/>
            </a:pPr>
            <a:r>
              <a:rPr sz="1400" lang="en"/>
              <a:t>(National Library of New Zealand, Access Policy, Appendix 1 - Principles for the care and preservation of Maori materials, page 7-8.)</a:t>
            </a:r>
          </a:p>
          <a:p>
            <a:r>
              <a:t/>
            </a:r>
          </a:p>
        </p:txBody>
      </p:sp>
    </p:spTree>
  </p:cSld>
  <p:clrMapOvr>
    <a:masterClrMapping/>
  </p:clrMapOvr>
  <p:transition spd="slow">
    <p:cut/>
  </p:transition>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6" name="Shape 306"/>
        <p:cNvGrpSpPr/>
        <p:nvPr/>
      </p:nvGrpSpPr>
      <p:grpSpPr>
        <a:xfrm>
          <a:off y="0" x="0"/>
          <a:ext cy="0" cx="0"/>
          <a:chOff y="0" x="0"/>
          <a:chExt cy="0" cx="0"/>
        </a:xfrm>
      </p:grpSpPr>
      <p:sp>
        <p:nvSpPr>
          <p:cNvPr id="307" name="Shape 307"/>
          <p:cNvSpPr txBox="1"/>
          <p:nvPr>
            <p:ph type="ctrTitle"/>
          </p:nvPr>
        </p:nvSpPr>
        <p:spPr>
          <a:xfrm>
            <a:off y="1583342" x="685800"/>
            <a:ext cy="1159799" cx="7772400"/>
          </a:xfrm>
          <a:prstGeom prst="rect">
            <a:avLst/>
          </a:prstGeom>
        </p:spPr>
        <p:txBody>
          <a:bodyPr bIns="91425" rIns="91425" lIns="91425" tIns="91425" anchor="b" anchorCtr="0">
            <a:noAutofit/>
          </a:bodyPr>
          <a:lstStyle/>
          <a:p>
            <a:pPr>
              <a:buNone/>
            </a:pPr>
            <a:r>
              <a:rPr lang="en"/>
              <a:t>How</a:t>
            </a:r>
          </a:p>
        </p:txBody>
      </p:sp>
      <p:sp>
        <p:nvSpPr>
          <p:cNvPr id="308" name="Shape 308"/>
          <p:cNvSpPr txBox="1"/>
          <p:nvPr>
            <p:ph idx="1" type="subTitle"/>
          </p:nvPr>
        </p:nvSpPr>
        <p:spPr>
          <a:xfrm>
            <a:off y="2840053" x="685800"/>
            <a:ext cy="784799" cx="7772400"/>
          </a:xfrm>
          <a:prstGeom prst="rect">
            <a:avLst/>
          </a:prstGeom>
        </p:spPr>
        <p:txBody>
          <a:bodyPr bIns="91425" rIns="91425" lIns="91425" tIns="91425" anchor="t" anchorCtr="0">
            <a:noAutofit/>
          </a:bodyPr>
          <a:lstStyle/>
          <a:p/>
        </p:txBody>
      </p:sp>
    </p:spTree>
  </p:cSld>
  <p:clrMapOvr>
    <a:masterClrMapping/>
  </p:clrMapOvr>
  <p:transition spd="slow">
    <p:cut/>
  </p:transition>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2" name="Shape 312"/>
        <p:cNvGrpSpPr/>
        <p:nvPr/>
      </p:nvGrpSpPr>
      <p:grpSpPr>
        <a:xfrm>
          <a:off y="0" x="0"/>
          <a:ext cy="0" cx="0"/>
          <a:chOff y="0" x="0"/>
          <a:chExt cy="0" cx="0"/>
        </a:xfrm>
      </p:grpSpPr>
      <p:sp>
        <p:nvSpPr>
          <p:cNvPr id="313" name="Shape 313"/>
          <p:cNvSpPr txBox="1"/>
          <p:nvPr>
            <p:ph type="title"/>
          </p:nvPr>
        </p:nvSpPr>
        <p:spPr>
          <a:xfrm>
            <a:off y="205978" x="457200"/>
            <a:ext cy="857400" cx="8229600"/>
          </a:xfrm>
          <a:prstGeom prst="rect">
            <a:avLst/>
          </a:prstGeom>
        </p:spPr>
        <p:txBody>
          <a:bodyPr bIns="91425" rIns="91425" lIns="91425" tIns="91425" anchor="b" anchorCtr="0">
            <a:noAutofit/>
          </a:bodyPr>
          <a:lstStyle/>
          <a:p>
            <a:pPr rtl="0" lvl="0">
              <a:buNone/>
            </a:pPr>
            <a:r>
              <a:rPr lang="en"/>
              <a:t>A checklist: to manage your data</a:t>
            </a:r>
          </a:p>
        </p:txBody>
      </p:sp>
      <p:sp>
        <p:nvSpPr>
          <p:cNvPr id="314" name="Shape 314"/>
          <p:cNvSpPr txBox="1"/>
          <p:nvPr>
            <p:ph idx="1" type="body"/>
          </p:nvPr>
        </p:nvSpPr>
        <p:spPr>
          <a:xfrm>
            <a:off y="1200150" x="457200"/>
            <a:ext cy="3725699" cx="3994500"/>
          </a:xfrm>
          <a:prstGeom prst="rect">
            <a:avLst/>
          </a:prstGeom>
        </p:spPr>
        <p:txBody>
          <a:bodyPr bIns="91425" rIns="91425" lIns="91425" tIns="91425" anchor="t" anchorCtr="0">
            <a:noAutofit/>
          </a:bodyPr>
          <a:lstStyle/>
          <a:p>
            <a:pPr rtl="0" lvl="0" indent="-419100" marL="457200">
              <a:buClr>
                <a:schemeClr val="dk1"/>
              </a:buClr>
              <a:buSzPct val="166666"/>
              <a:buFont typeface="Arial"/>
              <a:buChar char="•"/>
            </a:pPr>
            <a:r>
              <a:rPr lang="en"/>
              <a:t>Policy</a:t>
            </a:r>
          </a:p>
          <a:p>
            <a:pPr rtl="0" lvl="0" indent="-419100" marL="457200">
              <a:buClr>
                <a:schemeClr val="dk1"/>
              </a:buClr>
              <a:buSzPct val="166666"/>
              <a:buFont typeface="Arial"/>
              <a:buChar char="•"/>
            </a:pPr>
            <a:r>
              <a:rPr lang="en"/>
              <a:t>Storage</a:t>
            </a:r>
          </a:p>
          <a:p>
            <a:pPr rtl="0" lvl="0" indent="-419100" marL="457200">
              <a:buClr>
                <a:schemeClr val="dk1"/>
              </a:buClr>
              <a:buSzPct val="166666"/>
              <a:buFont typeface="Arial"/>
              <a:buChar char="•"/>
            </a:pPr>
            <a:r>
              <a:rPr lang="en"/>
              <a:t>Metadata</a:t>
            </a:r>
          </a:p>
          <a:p>
            <a:pPr rtl="0" lvl="0" indent="-419100" marL="457200">
              <a:buClr>
                <a:schemeClr val="dk1"/>
              </a:buClr>
              <a:buSzPct val="166666"/>
              <a:buFont typeface="Arial"/>
              <a:buChar char="•"/>
            </a:pPr>
            <a:r>
              <a:rPr lang="en"/>
              <a:t>Licencing</a:t>
            </a:r>
          </a:p>
          <a:p>
            <a:pPr rtl="0" lvl="0" indent="-419100" marL="457200">
              <a:buClr>
                <a:schemeClr val="dk1"/>
              </a:buClr>
              <a:buSzPct val="166666"/>
              <a:buFont typeface="Arial"/>
              <a:buChar char="•"/>
            </a:pPr>
            <a:r>
              <a:rPr lang="en"/>
              <a:t>Ethics</a:t>
            </a:r>
          </a:p>
          <a:p>
            <a:pPr rtl="0" lvl="0" indent="-419100" marL="457200">
              <a:buClr>
                <a:schemeClr val="dk1"/>
              </a:buClr>
              <a:buSzPct val="166666"/>
              <a:buFont typeface="Arial"/>
              <a:buChar char="•"/>
            </a:pPr>
            <a:r>
              <a:rPr lang="en"/>
              <a:t>Identifiers</a:t>
            </a:r>
          </a:p>
        </p:txBody>
      </p:sp>
      <p:sp>
        <p:nvSpPr>
          <p:cNvPr id="315" name="Shape 315"/>
          <p:cNvSpPr txBox="1"/>
          <p:nvPr>
            <p:ph idx="2" type="body"/>
          </p:nvPr>
        </p:nvSpPr>
        <p:spPr>
          <a:xfrm>
            <a:off y="1200150" x="3875625"/>
            <a:ext cy="3725699" cx="4811100"/>
          </a:xfrm>
          <a:prstGeom prst="rect">
            <a:avLst/>
          </a:prstGeom>
        </p:spPr>
        <p:txBody>
          <a:bodyPr bIns="91425" rIns="91425" lIns="91425" tIns="91425" anchor="t" anchorCtr="0">
            <a:noAutofit/>
          </a:bodyPr>
          <a:lstStyle/>
          <a:p>
            <a:pPr rtl="0" lvl="0">
              <a:buClr>
                <a:schemeClr val="dk1"/>
              </a:buClr>
              <a:buSzPct val="39285"/>
              <a:buFont typeface="Arial"/>
              <a:buNone/>
            </a:pPr>
            <a:r>
              <a:rPr sz="2800" lang="en"/>
              <a:t>✔ principles </a:t>
            </a:r>
          </a:p>
          <a:p>
            <a:pPr rtl="0" lvl="0">
              <a:buClr>
                <a:schemeClr val="dk1"/>
              </a:buClr>
              <a:buSzPct val="39285"/>
              <a:buFont typeface="Arial"/>
              <a:buNone/>
            </a:pPr>
            <a:r>
              <a:rPr sz="2800" lang="en"/>
              <a:t>✔ secure and robust</a:t>
            </a:r>
          </a:p>
          <a:p>
            <a:pPr rtl="0" lvl="0">
              <a:buClr>
                <a:schemeClr val="dk1"/>
              </a:buClr>
              <a:buSzPct val="39285"/>
              <a:buFont typeface="Arial"/>
              <a:buNone/>
            </a:pPr>
            <a:r>
              <a:rPr sz="2800" lang="en"/>
              <a:t>✔ discovery and access</a:t>
            </a:r>
          </a:p>
          <a:p>
            <a:pPr rtl="0" lvl="0">
              <a:buClr>
                <a:schemeClr val="dk1"/>
              </a:buClr>
              <a:buSzPct val="39285"/>
              <a:buFont typeface="Arial"/>
              <a:buNone/>
            </a:pPr>
            <a:r>
              <a:rPr sz="2800" lang="en"/>
              <a:t>✔ reuse</a:t>
            </a:r>
          </a:p>
          <a:p>
            <a:pPr rtl="0" lvl="0">
              <a:buClr>
                <a:schemeClr val="dk1"/>
              </a:buClr>
              <a:buSzPct val="39285"/>
              <a:buFont typeface="Arial"/>
              <a:buNone/>
            </a:pPr>
            <a:r>
              <a:rPr sz="2800" lang="en"/>
              <a:t>✔ consent </a:t>
            </a:r>
          </a:p>
          <a:p>
            <a:pPr rtl="0" lvl="0">
              <a:buNone/>
            </a:pPr>
            <a:r>
              <a:rPr sz="2800" lang="en"/>
              <a:t>✔ stable</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7" name="Shape 47"/>
        <p:cNvGrpSpPr/>
        <p:nvPr/>
      </p:nvGrpSpPr>
      <p:grpSpPr>
        <a:xfrm>
          <a:off y="0" x="0"/>
          <a:ext cy="0" cx="0"/>
          <a:chOff y="0" x="0"/>
          <a:chExt cy="0" cx="0"/>
        </a:xfrm>
      </p:grpSpPr>
      <p:pic>
        <p:nvPicPr>
          <p:cNvPr id="48" name="Shape 48"/>
          <p:cNvPicPr preferRelativeResize="0"/>
          <p:nvPr/>
        </p:nvPicPr>
        <p:blipFill>
          <a:blip r:embed="rId3"/>
          <a:stretch>
            <a:fillRect/>
          </a:stretch>
        </p:blipFill>
        <p:spPr>
          <a:xfrm>
            <a:off y="0" x="733119"/>
            <a:ext cy="5143499" cx="7677760"/>
          </a:xfrm>
          <a:prstGeom prst="rect">
            <a:avLst/>
          </a:prstGeom>
          <a:noFill/>
          <a:ln>
            <a:noFill/>
          </a:ln>
        </p:spPr>
      </p:pic>
      <p:sp>
        <p:nvSpPr>
          <p:cNvPr id="49" name="Shape 49"/>
          <p:cNvSpPr txBox="1"/>
          <p:nvPr/>
        </p:nvSpPr>
        <p:spPr>
          <a:xfrm rot="-5400000">
            <a:off y="3272350" x="-1456474"/>
            <a:ext cy="269400" cx="3322199"/>
          </a:xfrm>
          <a:prstGeom prst="rect">
            <a:avLst/>
          </a:prstGeom>
        </p:spPr>
        <p:txBody>
          <a:bodyPr bIns="91425" rIns="91425" lIns="91425" tIns="91425" anchor="t" anchorCtr="0">
            <a:noAutofit/>
          </a:bodyPr>
          <a:lstStyle/>
          <a:p>
            <a:pPr rtl="0" lvl="0">
              <a:buNone/>
            </a:pPr>
            <a:r>
              <a:rPr sz="800" lang="en"/>
              <a:t>Leonard John Matthews CC-BY-NC-SA. Indigenous Flag Art. </a:t>
            </a:r>
          </a:p>
          <a:p>
            <a:pPr>
              <a:buNone/>
            </a:pPr>
            <a:r>
              <a:rPr sz="800" lang="en"/>
              <a:t>http://www.flickr.com/photos/67953162@N00/4227603729/</a:t>
            </a:r>
          </a:p>
        </p:txBody>
      </p:sp>
    </p:spTree>
  </p:cSld>
  <p:clrMapOvr>
    <a:masterClrMapping/>
  </p:clrMapOvr>
  <p:transition spd="slow">
    <p:cut/>
  </p:transition>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9" name="Shape 319"/>
        <p:cNvGrpSpPr/>
        <p:nvPr/>
      </p:nvGrpSpPr>
      <p:grpSpPr>
        <a:xfrm>
          <a:off y="0" x="0"/>
          <a:ext cy="0" cx="0"/>
          <a:chOff y="0" x="0"/>
          <a:chExt cy="0" cx="0"/>
        </a:xfrm>
      </p:grpSpPr>
      <p:sp>
        <p:nvSpPr>
          <p:cNvPr id="320" name="Shape 320"/>
          <p:cNvSpPr txBox="1"/>
          <p:nvPr>
            <p:ph type="title"/>
          </p:nvPr>
        </p:nvSpPr>
        <p:spPr>
          <a:xfrm>
            <a:off y="205978" x="457200"/>
            <a:ext cy="857400" cx="8229600"/>
          </a:xfrm>
          <a:prstGeom prst="rect">
            <a:avLst/>
          </a:prstGeom>
        </p:spPr>
        <p:txBody>
          <a:bodyPr bIns="91425" rIns="91425" lIns="91425" tIns="91425" anchor="b" anchorCtr="0">
            <a:noAutofit/>
          </a:bodyPr>
          <a:lstStyle/>
          <a:p>
            <a:pPr rtl="0" lvl="0">
              <a:buNone/>
            </a:pPr>
            <a:r>
              <a:rPr lang="en"/>
              <a:t>A checklist: data custodianship  </a:t>
            </a:r>
          </a:p>
        </p:txBody>
      </p:sp>
      <p:sp>
        <p:nvSpPr>
          <p:cNvPr id="321" name="Shape 321"/>
          <p:cNvSpPr txBox="1"/>
          <p:nvPr>
            <p:ph idx="1" type="body"/>
          </p:nvPr>
        </p:nvSpPr>
        <p:spPr>
          <a:xfrm>
            <a:off y="1200150" x="457200"/>
            <a:ext cy="3725699" cx="3994500"/>
          </a:xfrm>
          <a:prstGeom prst="rect">
            <a:avLst/>
          </a:prstGeom>
        </p:spPr>
        <p:txBody>
          <a:bodyPr bIns="91425" rIns="91425" lIns="91425" tIns="91425" anchor="t" anchorCtr="0">
            <a:noAutofit/>
          </a:bodyPr>
          <a:lstStyle/>
          <a:p>
            <a:pPr rtl="0" lvl="0" indent="-381000" marL="457200">
              <a:buClr>
                <a:schemeClr val="dk1"/>
              </a:buClr>
              <a:buSzPct val="166666"/>
              <a:buFont typeface="Arial"/>
              <a:buChar char="•"/>
            </a:pPr>
            <a:r>
              <a:rPr sz="2400" lang="en"/>
              <a:t>Content and perspective </a:t>
            </a:r>
          </a:p>
          <a:p>
            <a:pPr rtl="0" lvl="0" indent="-381000" marL="457200">
              <a:buClr>
                <a:schemeClr val="dk1"/>
              </a:buClr>
              <a:buSzPct val="166666"/>
              <a:buFont typeface="Arial"/>
              <a:buChar char="•"/>
            </a:pPr>
            <a:r>
              <a:rPr sz="2400" lang="en"/>
              <a:t>Intellectual property</a:t>
            </a:r>
          </a:p>
          <a:p>
            <a:pPr rtl="0" lvl="0" indent="-381000" marL="457200">
              <a:buClr>
                <a:schemeClr val="dk1"/>
              </a:buClr>
              <a:buSzPct val="166666"/>
              <a:buFont typeface="Arial"/>
              <a:buChar char="•"/>
            </a:pPr>
            <a:r>
              <a:rPr sz="2400" lang="en"/>
              <a:t>Secret or sacred material</a:t>
            </a:r>
          </a:p>
          <a:p>
            <a:pPr rtl="0" lvl="0" indent="-381000" marL="457200">
              <a:buClr>
                <a:schemeClr val="dk1"/>
              </a:buClr>
              <a:buSzPct val="166666"/>
              <a:buFont typeface="Arial"/>
              <a:buChar char="•"/>
            </a:pPr>
            <a:r>
              <a:rPr sz="2400" lang="en"/>
              <a:t>Offensive materials</a:t>
            </a:r>
          </a:p>
          <a:p>
            <a:pPr rtl="0" lvl="0" indent="-381000" marL="457200">
              <a:buClr>
                <a:schemeClr val="dk1"/>
              </a:buClr>
              <a:buSzPct val="166666"/>
              <a:buFont typeface="Arial"/>
              <a:buChar char="•"/>
            </a:pPr>
            <a:r>
              <a:rPr sz="2400" lang="en"/>
              <a:t>Governance and management</a:t>
            </a:r>
          </a:p>
        </p:txBody>
      </p:sp>
      <p:sp>
        <p:nvSpPr>
          <p:cNvPr id="322" name="Shape 322"/>
          <p:cNvSpPr txBox="1"/>
          <p:nvPr>
            <p:ph idx="2" type="body"/>
          </p:nvPr>
        </p:nvSpPr>
        <p:spPr>
          <a:xfrm>
            <a:off y="1200150" x="4692273"/>
            <a:ext cy="3725699" cx="3994500"/>
          </a:xfrm>
          <a:prstGeom prst="rect">
            <a:avLst/>
          </a:prstGeom>
        </p:spPr>
        <p:txBody>
          <a:bodyPr bIns="91425" rIns="91425" lIns="91425" tIns="91425" anchor="t" anchorCtr="0">
            <a:noAutofit/>
          </a:bodyPr>
          <a:lstStyle/>
          <a:p>
            <a:pPr rtl="0" lvl="0" indent="-381000" marL="457200">
              <a:buClr>
                <a:schemeClr val="dk1"/>
              </a:buClr>
              <a:buSzPct val="166666"/>
              <a:buFont typeface="Arial"/>
              <a:buChar char="•"/>
            </a:pPr>
            <a:r>
              <a:rPr sz="2400" lang="en"/>
              <a:t>Staffing</a:t>
            </a:r>
          </a:p>
          <a:p>
            <a:pPr rtl="0" lvl="0" indent="-381000" marL="457200">
              <a:buClr>
                <a:schemeClr val="dk1"/>
              </a:buClr>
              <a:buSzPct val="166666"/>
              <a:buFont typeface="Arial"/>
              <a:buChar char="•"/>
            </a:pPr>
            <a:r>
              <a:rPr sz="2400" lang="en"/>
              <a:t>Education and training</a:t>
            </a:r>
          </a:p>
          <a:p>
            <a:pPr rtl="0" lvl="0" indent="-381000" marL="457200">
              <a:buClr>
                <a:schemeClr val="dk1"/>
              </a:buClr>
              <a:buSzPct val="166666"/>
              <a:buFont typeface="Arial"/>
              <a:buChar char="•"/>
            </a:pPr>
            <a:r>
              <a:rPr sz="2400" lang="en"/>
              <a:t>Awareness of people and issues</a:t>
            </a:r>
          </a:p>
          <a:p>
            <a:pPr rtl="0" lvl="0" indent="-381000" marL="457200">
              <a:buClr>
                <a:schemeClr val="dk1"/>
              </a:buClr>
              <a:buSzPct val="166666"/>
              <a:buFont typeface="Arial"/>
              <a:buChar char="•"/>
            </a:pPr>
            <a:r>
              <a:rPr sz="2400" lang="en"/>
              <a:t>Copying and repatriation</a:t>
            </a:r>
          </a:p>
        </p:txBody>
      </p:sp>
    </p:spTree>
  </p:cSld>
  <p:clrMapOvr>
    <a:masterClrMapping/>
  </p:clrMapOvr>
  <p:transition spd="slow">
    <p:cut/>
  </p:transition>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6" name="Shape 326"/>
        <p:cNvGrpSpPr/>
        <p:nvPr/>
      </p:nvGrpSpPr>
      <p:grpSpPr>
        <a:xfrm>
          <a:off y="0" x="0"/>
          <a:ext cy="0" cx="0"/>
          <a:chOff y="0" x="0"/>
          <a:chExt cy="0" cx="0"/>
        </a:xfrm>
      </p:grpSpPr>
      <p:sp>
        <p:nvSpPr>
          <p:cNvPr id="327" name="Shape 327"/>
          <p:cNvSpPr txBox="1"/>
          <p:nvPr>
            <p:ph type="title"/>
          </p:nvPr>
        </p:nvSpPr>
        <p:spPr>
          <a:xfrm>
            <a:off y="205978" x="457200"/>
            <a:ext cy="857400" cx="8229600"/>
          </a:xfrm>
          <a:prstGeom prst="rect">
            <a:avLst/>
          </a:prstGeom>
        </p:spPr>
        <p:txBody>
          <a:bodyPr bIns="91425" rIns="91425" lIns="91425" tIns="91425" anchor="b" anchorCtr="0">
            <a:noAutofit/>
          </a:bodyPr>
          <a:lstStyle/>
          <a:p>
            <a:pPr rtl="0" lvl="0">
              <a:buNone/>
            </a:pPr>
            <a:r>
              <a:rPr lang="en"/>
              <a:t>A checklist: data custodianship  </a:t>
            </a:r>
          </a:p>
        </p:txBody>
      </p:sp>
      <p:sp>
        <p:nvSpPr>
          <p:cNvPr id="328" name="Shape 328"/>
          <p:cNvSpPr txBox="1"/>
          <p:nvPr>
            <p:ph idx="1" type="body"/>
          </p:nvPr>
        </p:nvSpPr>
        <p:spPr>
          <a:xfrm>
            <a:off y="1200150" x="457200"/>
            <a:ext cy="3725699" cx="3994500"/>
          </a:xfrm>
          <a:prstGeom prst="rect">
            <a:avLst/>
          </a:prstGeom>
        </p:spPr>
        <p:txBody>
          <a:bodyPr bIns="91425" rIns="91425" lIns="91425" tIns="91425" anchor="t" anchorCtr="0">
            <a:noAutofit/>
          </a:bodyPr>
          <a:lstStyle/>
          <a:p>
            <a:pPr rtl="0" lvl="0" indent="-381000" marL="457200">
              <a:buClr>
                <a:srgbClr val="FF9900"/>
              </a:buClr>
              <a:buSzPct val="166666"/>
              <a:buFont typeface="Arial"/>
              <a:buChar char="•"/>
            </a:pPr>
            <a:r>
              <a:rPr sz="2400" lang="en">
                <a:solidFill>
                  <a:srgbClr val="FF9900"/>
                </a:solidFill>
              </a:rPr>
              <a:t>Content and perspective </a:t>
            </a:r>
          </a:p>
          <a:p>
            <a:pPr rtl="0" lvl="0" indent="-381000" marL="457200">
              <a:buClr>
                <a:srgbClr val="FF9900"/>
              </a:buClr>
              <a:buSzPct val="166666"/>
              <a:buFont typeface="Arial"/>
              <a:buChar char="•"/>
            </a:pPr>
            <a:r>
              <a:rPr sz="2400" lang="en">
                <a:solidFill>
                  <a:srgbClr val="FF9900"/>
                </a:solidFill>
              </a:rPr>
              <a:t>Intellectual property</a:t>
            </a:r>
          </a:p>
          <a:p>
            <a:pPr rtl="0" lvl="0" indent="-381000" marL="457200">
              <a:buClr>
                <a:srgbClr val="FF9900"/>
              </a:buClr>
              <a:buSzPct val="166666"/>
              <a:buFont typeface="Arial"/>
              <a:buChar char="•"/>
            </a:pPr>
            <a:r>
              <a:rPr sz="2400" lang="en">
                <a:solidFill>
                  <a:srgbClr val="FF9900"/>
                </a:solidFill>
              </a:rPr>
              <a:t>Secret or sacred material</a:t>
            </a:r>
          </a:p>
          <a:p>
            <a:pPr rtl="0" lvl="0" indent="-381000" marL="457200">
              <a:buClr>
                <a:srgbClr val="FF9900"/>
              </a:buClr>
              <a:buSzPct val="166666"/>
              <a:buFont typeface="Arial"/>
              <a:buChar char="•"/>
            </a:pPr>
            <a:r>
              <a:rPr sz="2400" lang="en">
                <a:solidFill>
                  <a:srgbClr val="FF9900"/>
                </a:solidFill>
              </a:rPr>
              <a:t>Offensive materials</a:t>
            </a:r>
          </a:p>
          <a:p>
            <a:pPr rtl="0" lvl="0" indent="-381000" marL="457200">
              <a:buClr>
                <a:srgbClr val="FF9900"/>
              </a:buClr>
              <a:buSzPct val="166666"/>
              <a:buFont typeface="Arial"/>
              <a:buChar char="•"/>
            </a:pPr>
            <a:r>
              <a:rPr sz="2400" lang="en">
                <a:solidFill>
                  <a:srgbClr val="FF9900"/>
                </a:solidFill>
              </a:rPr>
              <a:t>Governance and management</a:t>
            </a:r>
          </a:p>
        </p:txBody>
      </p:sp>
      <p:sp>
        <p:nvSpPr>
          <p:cNvPr id="329" name="Shape 329"/>
          <p:cNvSpPr txBox="1"/>
          <p:nvPr>
            <p:ph idx="2" type="body"/>
          </p:nvPr>
        </p:nvSpPr>
        <p:spPr>
          <a:xfrm>
            <a:off y="1200150" x="4692273"/>
            <a:ext cy="3725699" cx="3994500"/>
          </a:xfrm>
          <a:prstGeom prst="rect">
            <a:avLst/>
          </a:prstGeom>
        </p:spPr>
        <p:txBody>
          <a:bodyPr bIns="91425" rIns="91425" lIns="91425" tIns="91425" anchor="t" anchorCtr="0">
            <a:noAutofit/>
          </a:bodyPr>
          <a:lstStyle/>
          <a:p>
            <a:pPr rtl="0" lvl="0" indent="-381000" marL="457200">
              <a:buClr>
                <a:schemeClr val="dk1"/>
              </a:buClr>
              <a:buSzPct val="166666"/>
              <a:buFont typeface="Arial"/>
              <a:buChar char="•"/>
            </a:pPr>
            <a:r>
              <a:rPr sz="2400" lang="en"/>
              <a:t>Staffing</a:t>
            </a:r>
          </a:p>
          <a:p>
            <a:pPr rtl="0" lvl="0" indent="-381000" marL="457200">
              <a:buClr>
                <a:schemeClr val="dk1"/>
              </a:buClr>
              <a:buSzPct val="166666"/>
              <a:buFont typeface="Arial"/>
              <a:buChar char="•"/>
            </a:pPr>
            <a:r>
              <a:rPr sz="2400" lang="en"/>
              <a:t>Education and training</a:t>
            </a:r>
          </a:p>
          <a:p>
            <a:pPr rtl="0" lvl="0" indent="-381000" marL="457200">
              <a:buClr>
                <a:schemeClr val="dk1"/>
              </a:buClr>
              <a:buSzPct val="166666"/>
              <a:buFont typeface="Arial"/>
              <a:buChar char="•"/>
            </a:pPr>
            <a:r>
              <a:rPr sz="2400" lang="en"/>
              <a:t>Awareness of people and issues</a:t>
            </a:r>
          </a:p>
          <a:p>
            <a:pPr rtl="0" lvl="0" indent="-381000" marL="457200">
              <a:buClr>
                <a:schemeClr val="dk1"/>
              </a:buClr>
              <a:buSzPct val="166666"/>
              <a:buFont typeface="Arial"/>
              <a:buChar char="•"/>
            </a:pPr>
            <a:r>
              <a:rPr sz="2400" lang="en"/>
              <a:t>Copying and repatriation</a:t>
            </a:r>
          </a:p>
        </p:txBody>
      </p:sp>
    </p:spTree>
  </p:cSld>
  <p:clrMapOvr>
    <a:masterClrMapping/>
  </p:clrMapOvr>
  <p:transition spd="slow">
    <p:cut/>
  </p:transition>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3" name="Shape 333"/>
        <p:cNvGrpSpPr/>
        <p:nvPr/>
      </p:nvGrpSpPr>
      <p:grpSpPr>
        <a:xfrm>
          <a:off y="0" x="0"/>
          <a:ext cy="0" cx="0"/>
          <a:chOff y="0" x="0"/>
          <a:chExt cy="0" cx="0"/>
        </a:xfrm>
      </p:grpSpPr>
      <p:sp>
        <p:nvSpPr>
          <p:cNvPr id="334" name="Shape 334"/>
          <p:cNvSpPr txBox="1"/>
          <p:nvPr>
            <p:ph type="title"/>
          </p:nvPr>
        </p:nvSpPr>
        <p:spPr>
          <a:xfrm>
            <a:off y="205978" x="457200"/>
            <a:ext cy="857400" cx="8229600"/>
          </a:xfrm>
          <a:prstGeom prst="rect">
            <a:avLst/>
          </a:prstGeom>
        </p:spPr>
        <p:txBody>
          <a:bodyPr bIns="91425" rIns="91425" lIns="91425" tIns="91425" anchor="b" anchorCtr="0">
            <a:noAutofit/>
          </a:bodyPr>
          <a:lstStyle/>
          <a:p>
            <a:pPr rtl="0" lvl="0">
              <a:buNone/>
            </a:pPr>
            <a:r>
              <a:rPr lang="en"/>
              <a:t>A checklist: for research institutions  </a:t>
            </a:r>
          </a:p>
        </p:txBody>
      </p:sp>
      <p:sp>
        <p:nvSpPr>
          <p:cNvPr id="335" name="Shape 335"/>
          <p:cNvSpPr txBox="1"/>
          <p:nvPr>
            <p:ph idx="1" type="body"/>
          </p:nvPr>
        </p:nvSpPr>
        <p:spPr>
          <a:xfrm>
            <a:off y="1200150" x="457200"/>
            <a:ext cy="3725699" cx="3994500"/>
          </a:xfrm>
          <a:prstGeom prst="rect">
            <a:avLst/>
          </a:prstGeom>
        </p:spPr>
        <p:txBody>
          <a:bodyPr bIns="91425" rIns="91425" lIns="91425" tIns="91425" anchor="t" anchorCtr="0">
            <a:noAutofit/>
          </a:bodyPr>
          <a:lstStyle/>
          <a:p>
            <a:pPr rtl="0" lvl="0" indent="-381000" marL="457200">
              <a:buClr>
                <a:srgbClr val="FF9900"/>
              </a:buClr>
              <a:buSzPct val="166666"/>
              <a:buFont typeface="Arial"/>
              <a:buChar char="•"/>
            </a:pPr>
            <a:r>
              <a:rPr sz="2400" lang="en">
                <a:solidFill>
                  <a:srgbClr val="FF9900"/>
                </a:solidFill>
              </a:rPr>
              <a:t>Content and perspective </a:t>
            </a:r>
          </a:p>
          <a:p>
            <a:r>
              <a:t/>
            </a:r>
          </a:p>
        </p:txBody>
      </p:sp>
      <p:sp>
        <p:nvSpPr>
          <p:cNvPr id="336" name="Shape 336"/>
          <p:cNvSpPr txBox="1"/>
          <p:nvPr>
            <p:ph idx="2" type="body"/>
          </p:nvPr>
        </p:nvSpPr>
        <p:spPr>
          <a:xfrm>
            <a:off y="1200150" x="4692273"/>
            <a:ext cy="3725699" cx="3994500"/>
          </a:xfrm>
          <a:prstGeom prst="rect">
            <a:avLst/>
          </a:prstGeom>
        </p:spPr>
        <p:txBody>
          <a:bodyPr bIns="91425" rIns="91425" lIns="91425" tIns="91425" anchor="t" anchorCtr="0">
            <a:noAutofit/>
          </a:bodyPr>
          <a:lstStyle/>
          <a:p>
            <a:pPr rtl="0" lvl="0" indent="-381000" marL="457200">
              <a:buClr>
                <a:schemeClr val="dk1"/>
              </a:buClr>
              <a:buSzPct val="166666"/>
              <a:buFont typeface="Arial"/>
              <a:buChar char="•"/>
            </a:pPr>
            <a:r>
              <a:rPr sz="2400" lang="en"/>
              <a:t>What data to collect?</a:t>
            </a:r>
          </a:p>
          <a:p>
            <a:pPr rtl="0" lvl="0" indent="-381000" marL="457200">
              <a:buClr>
                <a:schemeClr val="dk1"/>
              </a:buClr>
              <a:buSzPct val="166666"/>
              <a:buFont typeface="Arial"/>
              <a:buChar char="•"/>
            </a:pPr>
            <a:r>
              <a:rPr sz="2400" lang="en"/>
              <a:t>What data to make available and how to who?</a:t>
            </a:r>
          </a:p>
          <a:p>
            <a:r>
              <a:t/>
            </a:r>
          </a:p>
          <a:p>
            <a:pPr rtl="0" lvl="0">
              <a:buNone/>
            </a:pPr>
            <a:r>
              <a:rPr sz="2400" lang="en"/>
              <a:t>Access policy?</a:t>
            </a:r>
          </a:p>
          <a:p>
            <a:pPr rtl="0" lvl="0">
              <a:buNone/>
            </a:pPr>
            <a:r>
              <a:rPr sz="2400" lang="en"/>
              <a:t>Collection development policy?</a:t>
            </a:r>
          </a:p>
        </p:txBody>
      </p:sp>
    </p:spTree>
  </p:cSld>
  <p:clrMapOvr>
    <a:masterClrMapping/>
  </p:clrMapOvr>
  <p:transition spd="slow">
    <p:cut/>
  </p:transition>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0" name="Shape 340"/>
        <p:cNvGrpSpPr/>
        <p:nvPr/>
      </p:nvGrpSpPr>
      <p:grpSpPr>
        <a:xfrm>
          <a:off y="0" x="0"/>
          <a:ext cy="0" cx="0"/>
          <a:chOff y="0" x="0"/>
          <a:chExt cy="0" cx="0"/>
        </a:xfrm>
      </p:grpSpPr>
      <p:sp>
        <p:nvSpPr>
          <p:cNvPr id="341" name="Shape 341"/>
          <p:cNvSpPr txBox="1"/>
          <p:nvPr>
            <p:ph type="title"/>
          </p:nvPr>
        </p:nvSpPr>
        <p:spPr>
          <a:xfrm>
            <a:off y="205978" x="457200"/>
            <a:ext cy="857400" cx="8229600"/>
          </a:xfrm>
          <a:prstGeom prst="rect">
            <a:avLst/>
          </a:prstGeom>
        </p:spPr>
        <p:txBody>
          <a:bodyPr bIns="91425" rIns="91425" lIns="91425" tIns="91425" anchor="b" anchorCtr="0">
            <a:noAutofit/>
          </a:bodyPr>
          <a:lstStyle/>
          <a:p>
            <a:pPr rtl="0" lvl="0">
              <a:buNone/>
            </a:pPr>
            <a:r>
              <a:rPr lang="en"/>
              <a:t>A checklist: for research institutions  </a:t>
            </a:r>
          </a:p>
        </p:txBody>
      </p:sp>
      <p:sp>
        <p:nvSpPr>
          <p:cNvPr id="342" name="Shape 342"/>
          <p:cNvSpPr txBox="1"/>
          <p:nvPr>
            <p:ph idx="1" type="body"/>
          </p:nvPr>
        </p:nvSpPr>
        <p:spPr>
          <a:xfrm>
            <a:off y="1200150" x="457200"/>
            <a:ext cy="3725699" cx="3994500"/>
          </a:xfrm>
          <a:prstGeom prst="rect">
            <a:avLst/>
          </a:prstGeom>
        </p:spPr>
        <p:txBody>
          <a:bodyPr bIns="91425" rIns="91425" lIns="91425" tIns="91425" anchor="t" anchorCtr="0">
            <a:noAutofit/>
          </a:bodyPr>
          <a:lstStyle/>
          <a:p>
            <a:pPr rtl="0" lvl="0" indent="-381000" marL="457200">
              <a:buClr>
                <a:srgbClr val="FF9900"/>
              </a:buClr>
              <a:buSzPct val="166666"/>
              <a:buFont typeface="Arial"/>
              <a:buChar char="•"/>
            </a:pPr>
            <a:r>
              <a:rPr sz="2400" lang="en">
                <a:solidFill>
                  <a:srgbClr val="FF9900"/>
                </a:solidFill>
              </a:rPr>
              <a:t>Intellectual property </a:t>
            </a:r>
          </a:p>
          <a:p>
            <a:r>
              <a:t/>
            </a:r>
          </a:p>
        </p:txBody>
      </p:sp>
      <p:sp>
        <p:nvSpPr>
          <p:cNvPr id="343" name="Shape 343"/>
          <p:cNvSpPr txBox="1"/>
          <p:nvPr>
            <p:ph idx="2" type="body"/>
          </p:nvPr>
        </p:nvSpPr>
        <p:spPr>
          <a:xfrm>
            <a:off y="1200150" x="4692273"/>
            <a:ext cy="3725699" cx="3994500"/>
          </a:xfrm>
          <a:prstGeom prst="rect">
            <a:avLst/>
          </a:prstGeom>
        </p:spPr>
        <p:txBody>
          <a:bodyPr bIns="91425" rIns="91425" lIns="91425" tIns="91425" anchor="t" anchorCtr="0">
            <a:noAutofit/>
          </a:bodyPr>
          <a:lstStyle/>
          <a:p>
            <a:pPr rtl="0" lvl="0" indent="-381000" marL="457200">
              <a:buClr>
                <a:schemeClr val="dk1"/>
              </a:buClr>
              <a:buSzPct val="166666"/>
              <a:buFont typeface="Arial"/>
              <a:buChar char="•"/>
            </a:pPr>
            <a:r>
              <a:rPr sz="2400" lang="en"/>
              <a:t>Who owns the data?</a:t>
            </a:r>
          </a:p>
          <a:p>
            <a:pPr rtl="0" lvl="0" indent="-381000" marL="457200">
              <a:buClr>
                <a:schemeClr val="dk1"/>
              </a:buClr>
              <a:buSzPct val="166666"/>
              <a:buFont typeface="Arial"/>
              <a:buChar char="•"/>
            </a:pPr>
            <a:r>
              <a:rPr sz="2400" lang="en"/>
              <a:t>Who manages the data?</a:t>
            </a:r>
          </a:p>
          <a:p>
            <a:pPr rtl="0" lvl="0" indent="-381000" marL="457200">
              <a:buClr>
                <a:schemeClr val="dk1"/>
              </a:buClr>
              <a:buSzPct val="166666"/>
              <a:buFont typeface="Arial"/>
              <a:buChar char="•"/>
            </a:pPr>
            <a:r>
              <a:rPr sz="2400" lang="en"/>
              <a:t>Who has rights over the data?</a:t>
            </a:r>
          </a:p>
          <a:p>
            <a:r>
              <a:t/>
            </a:r>
          </a:p>
          <a:p>
            <a:pPr rtl="0" lvl="0">
              <a:buNone/>
            </a:pPr>
            <a:r>
              <a:rPr sz="2400" lang="en"/>
              <a:t>Access policy?</a:t>
            </a:r>
          </a:p>
          <a:p>
            <a:pPr rtl="0" lvl="0">
              <a:buNone/>
            </a:pPr>
            <a:r>
              <a:rPr sz="2400" lang="en"/>
              <a:t>Licensing policy? </a:t>
            </a:r>
          </a:p>
          <a:p>
            <a:pPr rtl="0" lvl="0">
              <a:buNone/>
            </a:pPr>
            <a:r>
              <a:rPr sz="2400" lang="en"/>
              <a:t>Intellectual property policy?</a:t>
            </a:r>
          </a:p>
        </p:txBody>
      </p:sp>
    </p:spTree>
  </p:cSld>
  <p:clrMapOvr>
    <a:masterClrMapping/>
  </p:clrMapOvr>
  <p:transition spd="slow">
    <p:cut/>
  </p:transition>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7" name="Shape 347"/>
        <p:cNvGrpSpPr/>
        <p:nvPr/>
      </p:nvGrpSpPr>
      <p:grpSpPr>
        <a:xfrm>
          <a:off y="0" x="0"/>
          <a:ext cy="0" cx="0"/>
          <a:chOff y="0" x="0"/>
          <a:chExt cy="0" cx="0"/>
        </a:xfrm>
      </p:grpSpPr>
      <p:sp>
        <p:nvSpPr>
          <p:cNvPr id="348" name="Shape 348"/>
          <p:cNvSpPr txBox="1"/>
          <p:nvPr>
            <p:ph type="title"/>
          </p:nvPr>
        </p:nvSpPr>
        <p:spPr>
          <a:xfrm>
            <a:off y="205978" x="457200"/>
            <a:ext cy="857400" cx="8229600"/>
          </a:xfrm>
          <a:prstGeom prst="rect">
            <a:avLst/>
          </a:prstGeom>
        </p:spPr>
        <p:txBody>
          <a:bodyPr bIns="91425" rIns="91425" lIns="91425" tIns="91425" anchor="b" anchorCtr="0">
            <a:noAutofit/>
          </a:bodyPr>
          <a:lstStyle/>
          <a:p>
            <a:pPr rtl="0" lvl="0">
              <a:buNone/>
            </a:pPr>
            <a:r>
              <a:rPr lang="en"/>
              <a:t>A checklist: for research institutions  </a:t>
            </a:r>
          </a:p>
        </p:txBody>
      </p:sp>
      <p:sp>
        <p:nvSpPr>
          <p:cNvPr id="349" name="Shape 349"/>
          <p:cNvSpPr txBox="1"/>
          <p:nvPr>
            <p:ph idx="1" type="body"/>
          </p:nvPr>
        </p:nvSpPr>
        <p:spPr>
          <a:xfrm>
            <a:off y="1200150" x="457200"/>
            <a:ext cy="3725699" cx="3994500"/>
          </a:xfrm>
          <a:prstGeom prst="rect">
            <a:avLst/>
          </a:prstGeom>
        </p:spPr>
        <p:txBody>
          <a:bodyPr bIns="91425" rIns="91425" lIns="91425" tIns="91425" anchor="t" anchorCtr="0">
            <a:noAutofit/>
          </a:bodyPr>
          <a:lstStyle/>
          <a:p>
            <a:pPr rtl="0" lvl="0" indent="-381000" marL="457200">
              <a:buClr>
                <a:srgbClr val="FF9900"/>
              </a:buClr>
              <a:buSzPct val="166666"/>
              <a:buFont typeface="Arial"/>
              <a:buChar char="•"/>
            </a:pPr>
            <a:r>
              <a:rPr sz="2400" lang="en">
                <a:solidFill>
                  <a:srgbClr val="FF9900"/>
                </a:solidFill>
              </a:rPr>
              <a:t>Secret or sacred material</a:t>
            </a:r>
          </a:p>
          <a:p>
            <a:r>
              <a:t/>
            </a:r>
          </a:p>
        </p:txBody>
      </p:sp>
      <p:sp>
        <p:nvSpPr>
          <p:cNvPr id="350" name="Shape 350"/>
          <p:cNvSpPr txBox="1"/>
          <p:nvPr>
            <p:ph idx="2" type="body"/>
          </p:nvPr>
        </p:nvSpPr>
        <p:spPr>
          <a:xfrm>
            <a:off y="1200150" x="4692273"/>
            <a:ext cy="3725699" cx="3994500"/>
          </a:xfrm>
          <a:prstGeom prst="rect">
            <a:avLst/>
          </a:prstGeom>
        </p:spPr>
        <p:txBody>
          <a:bodyPr bIns="91425" rIns="91425" lIns="91425" tIns="91425" anchor="t" anchorCtr="0">
            <a:noAutofit/>
          </a:bodyPr>
          <a:lstStyle/>
          <a:p>
            <a:pPr rtl="0" lvl="0" indent="-381000" marL="457200">
              <a:buClr>
                <a:schemeClr val="dk1"/>
              </a:buClr>
              <a:buSzPct val="166666"/>
              <a:buFont typeface="Arial"/>
              <a:buChar char="•"/>
            </a:pPr>
            <a:r>
              <a:rPr sz="2400" lang="en"/>
              <a:t>What type of data is it?</a:t>
            </a:r>
          </a:p>
          <a:p>
            <a:pPr rtl="0" lvl="0" indent="-381000" marL="457200">
              <a:buClr>
                <a:schemeClr val="dk1"/>
              </a:buClr>
              <a:buSzPct val="166666"/>
              <a:buFont typeface="Arial"/>
              <a:buChar char="•"/>
            </a:pPr>
            <a:r>
              <a:rPr sz="2400" lang="en"/>
              <a:t>Who should or shouldn’t get access to this data?</a:t>
            </a:r>
          </a:p>
          <a:p>
            <a:pPr rtl="0" lvl="0" indent="-381000" marL="457200">
              <a:buClr>
                <a:schemeClr val="dk1"/>
              </a:buClr>
              <a:buSzPct val="166666"/>
              <a:buFont typeface="Arial"/>
              <a:buChar char="•"/>
            </a:pPr>
            <a:r>
              <a:rPr sz="2400" lang="en"/>
              <a:t>Who can be consulted?</a:t>
            </a:r>
          </a:p>
          <a:p>
            <a:r>
              <a:t/>
            </a:r>
          </a:p>
          <a:p>
            <a:pPr rtl="0" lvl="0">
              <a:buNone/>
            </a:pPr>
            <a:r>
              <a:rPr sz="2400" lang="en"/>
              <a:t>Access policy?</a:t>
            </a:r>
          </a:p>
          <a:p>
            <a:pPr rtl="0" lvl="0">
              <a:buNone/>
            </a:pPr>
            <a:r>
              <a:rPr sz="2400" lang="en"/>
              <a:t>Cultural protocols?</a:t>
            </a:r>
          </a:p>
          <a:p>
            <a:pPr rtl="0" lvl="0">
              <a:buNone/>
            </a:pPr>
            <a:r>
              <a:rPr sz="2400" lang="en"/>
              <a:t>Curatorial guidelines?</a:t>
            </a:r>
          </a:p>
        </p:txBody>
      </p:sp>
    </p:spTree>
  </p:cSld>
  <p:clrMapOvr>
    <a:masterClrMapping/>
  </p:clrMapOvr>
  <p:transition spd="slow">
    <p:cut/>
  </p:transition>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4" name="Shape 354"/>
        <p:cNvGrpSpPr/>
        <p:nvPr/>
      </p:nvGrpSpPr>
      <p:grpSpPr>
        <a:xfrm>
          <a:off y="0" x="0"/>
          <a:ext cy="0" cx="0"/>
          <a:chOff y="0" x="0"/>
          <a:chExt cy="0" cx="0"/>
        </a:xfrm>
      </p:grpSpPr>
      <p:sp>
        <p:nvSpPr>
          <p:cNvPr id="355" name="Shape 355"/>
          <p:cNvSpPr txBox="1"/>
          <p:nvPr>
            <p:ph type="title"/>
          </p:nvPr>
        </p:nvSpPr>
        <p:spPr>
          <a:xfrm>
            <a:off y="205978" x="457200"/>
            <a:ext cy="857400" cx="8229600"/>
          </a:xfrm>
          <a:prstGeom prst="rect">
            <a:avLst/>
          </a:prstGeom>
        </p:spPr>
        <p:txBody>
          <a:bodyPr bIns="91425" rIns="91425" lIns="91425" tIns="91425" anchor="b" anchorCtr="0">
            <a:noAutofit/>
          </a:bodyPr>
          <a:lstStyle/>
          <a:p>
            <a:pPr rtl="0" lvl="0">
              <a:buNone/>
            </a:pPr>
            <a:r>
              <a:rPr lang="en"/>
              <a:t>A checklist: for research institutions  </a:t>
            </a:r>
          </a:p>
        </p:txBody>
      </p:sp>
      <p:sp>
        <p:nvSpPr>
          <p:cNvPr id="356" name="Shape 356"/>
          <p:cNvSpPr txBox="1"/>
          <p:nvPr>
            <p:ph idx="1" type="body"/>
          </p:nvPr>
        </p:nvSpPr>
        <p:spPr>
          <a:xfrm>
            <a:off y="1200150" x="457200"/>
            <a:ext cy="3725699" cx="3994500"/>
          </a:xfrm>
          <a:prstGeom prst="rect">
            <a:avLst/>
          </a:prstGeom>
        </p:spPr>
        <p:txBody>
          <a:bodyPr bIns="91425" rIns="91425" lIns="91425" tIns="91425" anchor="t" anchorCtr="0">
            <a:noAutofit/>
          </a:bodyPr>
          <a:lstStyle/>
          <a:p>
            <a:pPr rtl="0" lvl="0" indent="-381000" marL="457200">
              <a:buClr>
                <a:srgbClr val="FF9900"/>
              </a:buClr>
              <a:buSzPct val="166666"/>
              <a:buFont typeface="Arial"/>
              <a:buChar char="•"/>
            </a:pPr>
            <a:r>
              <a:rPr sz="2400" lang="en">
                <a:solidFill>
                  <a:srgbClr val="FF9900"/>
                </a:solidFill>
              </a:rPr>
              <a:t>Offensive materials</a:t>
            </a:r>
          </a:p>
          <a:p>
            <a:r>
              <a:t/>
            </a:r>
          </a:p>
        </p:txBody>
      </p:sp>
      <p:sp>
        <p:nvSpPr>
          <p:cNvPr id="357" name="Shape 357"/>
          <p:cNvSpPr txBox="1"/>
          <p:nvPr>
            <p:ph idx="2" type="body"/>
          </p:nvPr>
        </p:nvSpPr>
        <p:spPr>
          <a:xfrm>
            <a:off y="1200150" x="4692273"/>
            <a:ext cy="3725699" cx="3994500"/>
          </a:xfrm>
          <a:prstGeom prst="rect">
            <a:avLst/>
          </a:prstGeom>
        </p:spPr>
        <p:txBody>
          <a:bodyPr bIns="91425" rIns="91425" lIns="91425" tIns="91425" anchor="t" anchorCtr="0">
            <a:noAutofit/>
          </a:bodyPr>
          <a:lstStyle/>
          <a:p>
            <a:pPr rtl="0" lvl="0" indent="-381000" marL="457200">
              <a:buClr>
                <a:schemeClr val="dk1"/>
              </a:buClr>
              <a:buSzPct val="166666"/>
              <a:buFont typeface="Arial"/>
              <a:buChar char="•"/>
            </a:pPr>
            <a:r>
              <a:rPr sz="2400" lang="en"/>
              <a:t>What type of data is it?</a:t>
            </a:r>
          </a:p>
          <a:p>
            <a:pPr rtl="0" lvl="0" indent="-381000" marL="457200">
              <a:buClr>
                <a:schemeClr val="dk1"/>
              </a:buClr>
              <a:buSzPct val="166666"/>
              <a:buFont typeface="Arial"/>
              <a:buChar char="•"/>
            </a:pPr>
            <a:r>
              <a:rPr sz="2400" lang="en"/>
              <a:t>What metadata can be added to reflect this?</a:t>
            </a:r>
          </a:p>
          <a:p>
            <a:pPr rtl="0" lvl="0" indent="-381000" marL="457200">
              <a:buClr>
                <a:schemeClr val="dk1"/>
              </a:buClr>
              <a:buSzPct val="166666"/>
              <a:buFont typeface="Arial"/>
              <a:buChar char="•"/>
            </a:pPr>
            <a:r>
              <a:rPr sz="2400" lang="en"/>
              <a:t>Who can be consulted?</a:t>
            </a:r>
          </a:p>
          <a:p>
            <a:r>
              <a:t/>
            </a:r>
          </a:p>
          <a:p>
            <a:pPr rtl="0" lvl="0">
              <a:buNone/>
            </a:pPr>
            <a:r>
              <a:rPr sz="2400" lang="en"/>
              <a:t>Access policy?</a:t>
            </a:r>
          </a:p>
          <a:p>
            <a:pPr rtl="0" lvl="0">
              <a:buNone/>
            </a:pPr>
            <a:r>
              <a:rPr sz="2400" lang="en"/>
              <a:t>Cataloging guidelines?</a:t>
            </a:r>
          </a:p>
        </p:txBody>
      </p:sp>
    </p:spTree>
  </p:cSld>
  <p:clrMapOvr>
    <a:masterClrMapping/>
  </p:clrMapOvr>
  <p:transition spd="slow">
    <p:cut/>
  </p:transition>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1" name="Shape 361"/>
        <p:cNvGrpSpPr/>
        <p:nvPr/>
      </p:nvGrpSpPr>
      <p:grpSpPr>
        <a:xfrm>
          <a:off y="0" x="0"/>
          <a:ext cy="0" cx="0"/>
          <a:chOff y="0" x="0"/>
          <a:chExt cy="0" cx="0"/>
        </a:xfrm>
      </p:grpSpPr>
      <p:sp>
        <p:nvSpPr>
          <p:cNvPr id="362" name="Shape 362"/>
          <p:cNvSpPr txBox="1"/>
          <p:nvPr>
            <p:ph type="title"/>
          </p:nvPr>
        </p:nvSpPr>
        <p:spPr>
          <a:xfrm>
            <a:off y="205978" x="457200"/>
            <a:ext cy="857400" cx="8229600"/>
          </a:xfrm>
          <a:prstGeom prst="rect">
            <a:avLst/>
          </a:prstGeom>
        </p:spPr>
        <p:txBody>
          <a:bodyPr bIns="91425" rIns="91425" lIns="91425" tIns="91425" anchor="b" anchorCtr="0">
            <a:noAutofit/>
          </a:bodyPr>
          <a:lstStyle/>
          <a:p>
            <a:pPr rtl="0" lvl="0">
              <a:buNone/>
            </a:pPr>
            <a:r>
              <a:rPr lang="en"/>
              <a:t>A checklist: for research institutions  </a:t>
            </a:r>
          </a:p>
        </p:txBody>
      </p:sp>
      <p:sp>
        <p:nvSpPr>
          <p:cNvPr id="363" name="Shape 363"/>
          <p:cNvSpPr txBox="1"/>
          <p:nvPr>
            <p:ph idx="1" type="body"/>
          </p:nvPr>
        </p:nvSpPr>
        <p:spPr>
          <a:xfrm>
            <a:off y="1200150" x="457200"/>
            <a:ext cy="3725699" cx="3994500"/>
          </a:xfrm>
          <a:prstGeom prst="rect">
            <a:avLst/>
          </a:prstGeom>
        </p:spPr>
        <p:txBody>
          <a:bodyPr bIns="91425" rIns="91425" lIns="91425" tIns="91425" anchor="t" anchorCtr="0">
            <a:noAutofit/>
          </a:bodyPr>
          <a:lstStyle/>
          <a:p>
            <a:pPr rtl="0" lvl="0" indent="-381000" marL="457200">
              <a:buClr>
                <a:srgbClr val="FF9900"/>
              </a:buClr>
              <a:buSzPct val="166666"/>
              <a:buFont typeface="Arial"/>
              <a:buChar char="•"/>
            </a:pPr>
            <a:r>
              <a:rPr sz="2400" lang="en">
                <a:solidFill>
                  <a:srgbClr val="FF9900"/>
                </a:solidFill>
              </a:rPr>
              <a:t>Governance and management</a:t>
            </a:r>
          </a:p>
          <a:p>
            <a:r>
              <a:t/>
            </a:r>
          </a:p>
        </p:txBody>
      </p:sp>
      <p:sp>
        <p:nvSpPr>
          <p:cNvPr id="364" name="Shape 364"/>
          <p:cNvSpPr txBox="1"/>
          <p:nvPr>
            <p:ph idx="2" type="body"/>
          </p:nvPr>
        </p:nvSpPr>
        <p:spPr>
          <a:xfrm>
            <a:off y="1200150" x="4692273"/>
            <a:ext cy="3725699" cx="3994500"/>
          </a:xfrm>
          <a:prstGeom prst="rect">
            <a:avLst/>
          </a:prstGeom>
        </p:spPr>
        <p:txBody>
          <a:bodyPr bIns="91425" rIns="91425" lIns="91425" tIns="91425" anchor="t" anchorCtr="0">
            <a:noAutofit/>
          </a:bodyPr>
          <a:lstStyle/>
          <a:p>
            <a:pPr rtl="0" lvl="0" indent="-381000" marL="457200">
              <a:buClr>
                <a:schemeClr val="dk1"/>
              </a:buClr>
              <a:buSzPct val="166666"/>
              <a:buFont typeface="Arial"/>
              <a:buChar char="•"/>
            </a:pPr>
            <a:r>
              <a:rPr sz="2400" lang="en"/>
              <a:t>How are institutional policies developed, overseen and reviewed?</a:t>
            </a:r>
          </a:p>
          <a:p>
            <a:pPr rtl="0" lvl="0" indent="-381000" marL="457200">
              <a:buClr>
                <a:schemeClr val="dk1"/>
              </a:buClr>
              <a:buSzPct val="166666"/>
              <a:buFont typeface="Arial"/>
              <a:buChar char="•"/>
            </a:pPr>
            <a:r>
              <a:rPr sz="2400" lang="en"/>
              <a:t>How are institutional processes developed, overseen and reviewed?</a:t>
            </a:r>
          </a:p>
          <a:p>
            <a:r>
              <a:t/>
            </a:r>
          </a:p>
          <a:p>
            <a:pPr rtl="0" lvl="0">
              <a:buNone/>
            </a:pPr>
            <a:r>
              <a:rPr sz="2400" lang="en"/>
              <a:t>Board membership?</a:t>
            </a:r>
          </a:p>
          <a:p>
            <a:pPr rtl="0" lvl="0">
              <a:buNone/>
            </a:pPr>
            <a:r>
              <a:rPr sz="2400" lang="en"/>
              <a:t>Community liaison policy?</a:t>
            </a:r>
          </a:p>
        </p:txBody>
      </p:sp>
    </p:spTree>
  </p:cSld>
  <p:clrMapOvr>
    <a:masterClrMapping/>
  </p:clrMapOvr>
  <p:transition spd="slow">
    <p:cut/>
  </p:transition>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8" name="Shape 368"/>
        <p:cNvGrpSpPr/>
        <p:nvPr/>
      </p:nvGrpSpPr>
      <p:grpSpPr>
        <a:xfrm>
          <a:off y="0" x="0"/>
          <a:ext cy="0" cx="0"/>
          <a:chOff y="0" x="0"/>
          <a:chExt cy="0" cx="0"/>
        </a:xfrm>
      </p:grpSpPr>
      <p:sp>
        <p:nvSpPr>
          <p:cNvPr id="369" name="Shape 369"/>
          <p:cNvSpPr txBox="1"/>
          <p:nvPr>
            <p:ph type="ctrTitle"/>
          </p:nvPr>
        </p:nvSpPr>
        <p:spPr>
          <a:xfrm>
            <a:off y="1583342" x="685800"/>
            <a:ext cy="1159799" cx="7772400"/>
          </a:xfrm>
          <a:prstGeom prst="rect">
            <a:avLst/>
          </a:prstGeom>
        </p:spPr>
        <p:txBody>
          <a:bodyPr bIns="91425" rIns="91425" lIns="91425" tIns="91425" anchor="b" anchorCtr="0">
            <a:noAutofit/>
          </a:bodyPr>
          <a:lstStyle/>
          <a:p>
            <a:pPr>
              <a:buNone/>
            </a:pPr>
            <a:r>
              <a:rPr lang="en"/>
              <a:t>Approaches </a:t>
            </a:r>
          </a:p>
        </p:txBody>
      </p:sp>
      <p:sp>
        <p:nvSpPr>
          <p:cNvPr id="370" name="Shape 370"/>
          <p:cNvSpPr txBox="1"/>
          <p:nvPr>
            <p:ph idx="1" type="subTitle"/>
          </p:nvPr>
        </p:nvSpPr>
        <p:spPr>
          <a:xfrm>
            <a:off y="2840053" x="685800"/>
            <a:ext cy="784799" cx="7772400"/>
          </a:xfrm>
          <a:prstGeom prst="rect">
            <a:avLst/>
          </a:prstGeom>
        </p:spPr>
        <p:txBody>
          <a:bodyPr bIns="91425" rIns="91425" lIns="91425" tIns="91425" anchor="t" anchorCtr="0">
            <a:noAutofit/>
          </a:bodyPr>
          <a:lstStyle/>
          <a:p>
            <a:pPr>
              <a:buNone/>
            </a:pPr>
            <a:r>
              <a:rPr lang="en"/>
              <a:t>Information and Technical</a:t>
            </a:r>
          </a:p>
        </p:txBody>
      </p:sp>
    </p:spTree>
  </p:cSld>
  <p:clrMapOvr>
    <a:masterClrMapping/>
  </p:clrMapOvr>
  <p:transition spd="slow">
    <p:cut/>
  </p:transition>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74" name="Shape 374"/>
        <p:cNvGrpSpPr/>
        <p:nvPr/>
      </p:nvGrpSpPr>
      <p:grpSpPr>
        <a:xfrm>
          <a:off y="0" x="0"/>
          <a:ext cy="0" cx="0"/>
          <a:chOff y="0" x="0"/>
          <a:chExt cy="0" cx="0"/>
        </a:xfrm>
      </p:grpSpPr>
      <p:sp>
        <p:nvSpPr>
          <p:cNvPr id="375" name="Shape 375"/>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Information access </a:t>
            </a:r>
          </a:p>
        </p:txBody>
      </p:sp>
      <p:sp>
        <p:nvSpPr>
          <p:cNvPr id="376" name="Shape 376"/>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381000" marL="457200">
              <a:buClr>
                <a:schemeClr val="dk1"/>
              </a:buClr>
              <a:buSzPct val="166666"/>
              <a:buFont typeface="Arial"/>
              <a:buChar char="•"/>
            </a:pPr>
            <a:r>
              <a:rPr sz="2400" lang="en"/>
              <a:t>Notices - statements where any data is sensitive or may cause offense, or where gaps or paucity of information are problematic. </a:t>
            </a:r>
          </a:p>
          <a:p>
            <a:pPr rtl="0" lvl="0" indent="-381000" marL="457200">
              <a:buClr>
                <a:schemeClr val="dk1"/>
              </a:buClr>
              <a:buSzPct val="166666"/>
              <a:buFont typeface="Arial"/>
              <a:buChar char="•"/>
            </a:pPr>
            <a:r>
              <a:rPr sz="2400" lang="en"/>
              <a:t>Metadata - rich and draws on expert advice and domain vocabularies. </a:t>
            </a:r>
          </a:p>
          <a:p>
            <a:pPr rtl="0" lvl="0" indent="-381000" marL="457200">
              <a:buClr>
                <a:schemeClr val="dk1"/>
              </a:buClr>
              <a:buSzPct val="166666"/>
              <a:buFont typeface="Arial"/>
              <a:buChar char="•"/>
            </a:pPr>
            <a:r>
              <a:rPr sz="2400" lang="en"/>
              <a:t>Acknowledgements - statements of community support, knowledge and rights.  </a:t>
            </a:r>
          </a:p>
          <a:p>
            <a:r>
              <a:t/>
            </a:r>
          </a:p>
        </p:txBody>
      </p:sp>
    </p:spTree>
  </p:cSld>
  <p:clrMapOvr>
    <a:masterClrMapping/>
  </p:clrMapOvr>
  <p:transition spd="slow">
    <p:cut/>
  </p:transition>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0" name="Shape 380"/>
        <p:cNvGrpSpPr/>
        <p:nvPr/>
      </p:nvGrpSpPr>
      <p:grpSpPr>
        <a:xfrm>
          <a:off y="0" x="0"/>
          <a:ext cy="0" cx="0"/>
          <a:chOff y="0" x="0"/>
          <a:chExt cy="0" cx="0"/>
        </a:xfrm>
      </p:grpSpPr>
      <p:sp>
        <p:nvSpPr>
          <p:cNvPr id="381" name="Shape 381"/>
          <p:cNvSpPr txBox="1"/>
          <p:nvPr>
            <p:ph type="title"/>
          </p:nvPr>
        </p:nvSpPr>
        <p:spPr>
          <a:xfrm>
            <a:off y="205978" x="457200"/>
            <a:ext cy="857400" cx="8229600"/>
          </a:xfrm>
          <a:prstGeom prst="rect">
            <a:avLst/>
          </a:prstGeom>
        </p:spPr>
        <p:txBody>
          <a:bodyPr bIns="91425" rIns="91425" lIns="91425" tIns="91425" anchor="b" anchorCtr="0">
            <a:noAutofit/>
          </a:bodyPr>
          <a:lstStyle/>
          <a:p>
            <a:pPr rtl="0" lvl="0">
              <a:buNone/>
            </a:pPr>
            <a:r>
              <a:rPr lang="en"/>
              <a:t>Technical access</a:t>
            </a:r>
          </a:p>
        </p:txBody>
      </p:sp>
      <p:sp>
        <p:nvSpPr>
          <p:cNvPr id="382" name="Shape 382"/>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381000" marL="457200">
              <a:buClr>
                <a:schemeClr val="dk1"/>
              </a:buClr>
              <a:buSzPct val="166666"/>
              <a:buFont typeface="Arial"/>
              <a:buChar char="•"/>
            </a:pPr>
            <a:r>
              <a:rPr sz="2400" lang="en"/>
              <a:t>Highly granular application access levels. </a:t>
            </a:r>
          </a:p>
          <a:p>
            <a:pPr rtl="0" lvl="0" indent="-381000" marL="457200">
              <a:buClr>
                <a:schemeClr val="dk1"/>
              </a:buClr>
              <a:buSzPct val="166666"/>
              <a:buFont typeface="Arial"/>
              <a:buChar char="•"/>
            </a:pPr>
            <a:r>
              <a:rPr sz="2400" lang="en"/>
              <a:t>Security controls, e.g. registration, verification and approval, password protection and authentication, or encryption.</a:t>
            </a:r>
          </a:p>
          <a:p>
            <a:pPr rtl="0" lvl="0" indent="-381000" marL="457200">
              <a:buClr>
                <a:schemeClr val="dk1"/>
              </a:buClr>
              <a:buSzPct val="166666"/>
              <a:buFont typeface="Arial"/>
              <a:buChar char="•"/>
            </a:pPr>
            <a:r>
              <a:rPr sz="2400" lang="en"/>
              <a:t>Data linking services, e.g. CHeReL. </a:t>
            </a:r>
          </a:p>
          <a:p>
            <a:r>
              <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 name="Shape 53"/>
        <p:cNvGrpSpPr/>
        <p:nvPr/>
      </p:nvGrpSpPr>
      <p:grpSpPr>
        <a:xfrm>
          <a:off y="0" x="0"/>
          <a:ext cy="0" cx="0"/>
          <a:chOff y="0" x="0"/>
          <a:chExt cy="0" cx="0"/>
        </a:xfrm>
      </p:grpSpPr>
      <p:sp>
        <p:nvSpPr>
          <p:cNvPr id="54" name="Shape 54"/>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ATSILIRN Protocols</a:t>
            </a:r>
          </a:p>
        </p:txBody>
      </p:sp>
      <p:sp>
        <p:nvSpPr>
          <p:cNvPr id="55" name="Shape 55"/>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lnSpc>
                <a:spcPct val="115000"/>
              </a:lnSpc>
              <a:spcBef>
                <a:spcPts val="0"/>
              </a:spcBef>
              <a:buClr>
                <a:schemeClr val="dk1"/>
              </a:buClr>
              <a:buSzPct val="45833"/>
              <a:buFont typeface="Arial"/>
              <a:buNone/>
            </a:pPr>
            <a:r>
              <a:rPr sz="2400" lang="en"/>
              <a:t>“The protocols address:</a:t>
            </a:r>
          </a:p>
          <a:p>
            <a:pPr rtl="0" lvl="0" indent="-381000" marL="457200">
              <a:lnSpc>
                <a:spcPct val="115000"/>
              </a:lnSpc>
              <a:spcBef>
                <a:spcPts val="0"/>
              </a:spcBef>
              <a:buClr>
                <a:schemeClr val="dk1"/>
              </a:buClr>
              <a:buSzPct val="166666"/>
              <a:buFont typeface="Arial"/>
              <a:buChar char="•"/>
            </a:pPr>
            <a:r>
              <a:rPr sz="2400" lang="en"/>
              <a:t>the recognition of the moral rights of Aboriginal and Torres Strait Islander peoples as the owners of their knowledge;</a:t>
            </a:r>
          </a:p>
          <a:p>
            <a:pPr rtl="0" lvl="0" indent="-381000" marL="457200">
              <a:lnSpc>
                <a:spcPct val="115000"/>
              </a:lnSpc>
              <a:spcBef>
                <a:spcPts val="0"/>
              </a:spcBef>
              <a:buClr>
                <a:schemeClr val="dk1"/>
              </a:buClr>
              <a:buSzPct val="166666"/>
              <a:buFont typeface="Arial"/>
              <a:buChar char="•"/>
            </a:pPr>
            <a:r>
              <a:rPr sz="2400" lang="en"/>
              <a:t>other important issues arising from Aboriginal and Torres Strait Islander content and perspectives in documentary materials, media and traditional cultural property; … </a:t>
            </a:r>
          </a:p>
          <a:p>
            <a:r>
              <a:t/>
            </a:r>
          </a:p>
          <a:p>
            <a:r>
              <a:t/>
            </a:r>
          </a:p>
        </p:txBody>
      </p:sp>
    </p:spTree>
  </p:cSld>
  <p:clrMapOvr>
    <a:masterClrMapping/>
  </p:clrMapOvr>
  <p:transition spd="slow">
    <p:cut/>
  </p:transition>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6" name="Shape 386"/>
        <p:cNvGrpSpPr/>
        <p:nvPr/>
      </p:nvGrpSpPr>
      <p:grpSpPr>
        <a:xfrm>
          <a:off y="0" x="0"/>
          <a:ext cy="0" cx="0"/>
          <a:chOff y="0" x="0"/>
          <a:chExt cy="0" cx="0"/>
        </a:xfrm>
      </p:grpSpPr>
      <p:sp>
        <p:nvSpPr>
          <p:cNvPr id="387" name="Shape 387"/>
          <p:cNvSpPr txBox="1"/>
          <p:nvPr>
            <p:ph type="title"/>
          </p:nvPr>
        </p:nvSpPr>
        <p:spPr>
          <a:xfrm>
            <a:off y="205978" x="457200"/>
            <a:ext cy="857400" cx="8229600"/>
          </a:xfrm>
          <a:prstGeom prst="rect">
            <a:avLst/>
          </a:prstGeom>
        </p:spPr>
        <p:txBody>
          <a:bodyPr bIns="91425" rIns="91425" lIns="91425" tIns="91425" anchor="b" anchorCtr="0">
            <a:noAutofit/>
          </a:bodyPr>
          <a:lstStyle/>
          <a:p>
            <a:pPr rtl="0" lvl="0">
              <a:buNone/>
            </a:pPr>
            <a:r>
              <a:rPr lang="en"/>
              <a:t>Take away</a:t>
            </a:r>
          </a:p>
        </p:txBody>
      </p:sp>
      <p:sp>
        <p:nvSpPr>
          <p:cNvPr id="388" name="Shape 388"/>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buNone/>
            </a:pPr>
            <a:r>
              <a:rPr lang="en"/>
              <a:t>Formalise information about data custodianship and support of indigenous research: </a:t>
            </a:r>
          </a:p>
          <a:p>
            <a:pPr rtl="0" lvl="0" indent="-381000" marL="457200">
              <a:buClr>
                <a:schemeClr val="dk1"/>
              </a:buClr>
              <a:buSzPct val="166666"/>
              <a:buFont typeface="Arial"/>
              <a:buChar char="•"/>
            </a:pPr>
            <a:r>
              <a:rPr sz="2400" lang="en"/>
              <a:t>How decisions are made to collect or use data and support of indigenous research. </a:t>
            </a:r>
          </a:p>
          <a:p>
            <a:pPr rtl="0" lvl="0" indent="-381000" marL="457200">
              <a:buClr>
                <a:schemeClr val="dk1"/>
              </a:buClr>
              <a:buSzPct val="166666"/>
              <a:buFont typeface="Arial"/>
              <a:buChar char="•"/>
            </a:pPr>
            <a:r>
              <a:rPr sz="2400" lang="en"/>
              <a:t>What expert and relevant advice informs those decisions and how that advice is sought. </a:t>
            </a:r>
          </a:p>
          <a:p>
            <a:pPr rtl="0" lvl="0" indent="-381000" marL="457200">
              <a:buClr>
                <a:schemeClr val="dk1"/>
              </a:buClr>
              <a:buSzPct val="166666"/>
              <a:buFont typeface="Arial"/>
              <a:buChar char="•"/>
            </a:pPr>
            <a:r>
              <a:rPr sz="2400" lang="en"/>
              <a:t>What prior decisions have been made and why.</a:t>
            </a:r>
          </a:p>
          <a:p>
            <a:pPr rtl="0" lvl="0" indent="-381000" marL="457200">
              <a:buClr>
                <a:srgbClr val="FF9900"/>
              </a:buClr>
              <a:buSzPct val="166666"/>
              <a:buFont typeface="Arial"/>
              <a:buChar char="•"/>
            </a:pPr>
            <a:r>
              <a:rPr sz="2400" lang="en">
                <a:solidFill>
                  <a:srgbClr val="FF9900"/>
                </a:solidFill>
              </a:rPr>
              <a:t>What policies and processes (informational and technical access) are in place and why.</a:t>
            </a:r>
          </a:p>
        </p:txBody>
      </p:sp>
    </p:spTree>
  </p:cSld>
  <p:clrMapOvr>
    <a:masterClrMapping/>
  </p:clrMapOvr>
  <p:transition spd="slow">
    <p:cut/>
  </p:transition>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92" name="Shape 392"/>
        <p:cNvGrpSpPr/>
        <p:nvPr/>
      </p:nvGrpSpPr>
      <p:grpSpPr>
        <a:xfrm>
          <a:off y="0" x="0"/>
          <a:ext cy="0" cx="0"/>
          <a:chOff y="0" x="0"/>
          <a:chExt cy="0" cx="0"/>
        </a:xfrm>
      </p:grpSpPr>
      <p:pic>
        <p:nvPicPr>
          <p:cNvPr id="393" name="Shape 393"/>
          <p:cNvPicPr preferRelativeResize="0"/>
          <p:nvPr/>
        </p:nvPicPr>
        <p:blipFill>
          <a:blip r:embed="rId3"/>
          <a:stretch>
            <a:fillRect/>
          </a:stretch>
        </p:blipFill>
        <p:spPr>
          <a:xfrm>
            <a:off y="0" x="1143000"/>
            <a:ext cy="5143499" cx="6857999"/>
          </a:xfrm>
          <a:prstGeom prst="rect">
            <a:avLst/>
          </a:prstGeom>
          <a:noFill/>
          <a:ln>
            <a:noFill/>
          </a:ln>
        </p:spPr>
      </p:pic>
      <p:sp>
        <p:nvSpPr>
          <p:cNvPr id="394" name="Shape 394"/>
          <p:cNvSpPr txBox="1"/>
          <p:nvPr/>
        </p:nvSpPr>
        <p:spPr>
          <a:xfrm rot="-5400000">
            <a:off y="3330624" x="-1172325"/>
            <a:ext cy="495299" cx="3009000"/>
          </a:xfrm>
          <a:prstGeom prst="rect">
            <a:avLst/>
          </a:prstGeom>
        </p:spPr>
        <p:txBody>
          <a:bodyPr bIns="91425" rIns="91425" lIns="91425" tIns="91425" anchor="t" anchorCtr="0">
            <a:noAutofit/>
          </a:bodyPr>
          <a:lstStyle/>
          <a:p>
            <a:pPr rtl="0" lvl="0">
              <a:buNone/>
            </a:pPr>
            <a:r>
              <a:rPr sz="800" lang="en"/>
              <a:t>Michael Coghlan CC-BY-SA. Boomerang on rock. </a:t>
            </a:r>
          </a:p>
          <a:p>
            <a:pPr>
              <a:buNone/>
            </a:pPr>
            <a:r>
              <a:rPr sz="800" lang="en"/>
              <a:t>http://www.flickr.com/photos/89165847@N00/11384257783/</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9" name="Shape 59"/>
        <p:cNvGrpSpPr/>
        <p:nvPr/>
      </p:nvGrpSpPr>
      <p:grpSpPr>
        <a:xfrm>
          <a:off y="0" x="0"/>
          <a:ext cy="0" cx="0"/>
          <a:chOff y="0" x="0"/>
          <a:chExt cy="0" cx="0"/>
        </a:xfrm>
      </p:grpSpPr>
      <p:sp>
        <p:nvSpPr>
          <p:cNvPr id="60" name="Shape 60"/>
          <p:cNvSpPr txBox="1"/>
          <p:nvPr>
            <p:ph type="title"/>
          </p:nvPr>
        </p:nvSpPr>
        <p:spPr>
          <a:xfrm>
            <a:off y="205978" x="457200"/>
            <a:ext cy="857400" cx="8229600"/>
          </a:xfrm>
          <a:prstGeom prst="rect">
            <a:avLst/>
          </a:prstGeom>
        </p:spPr>
        <p:txBody>
          <a:bodyPr bIns="91425" rIns="91425" lIns="91425" tIns="91425" anchor="b" anchorCtr="0">
            <a:noAutofit/>
          </a:bodyPr>
          <a:lstStyle/>
          <a:p>
            <a:pPr rtl="0" lvl="0">
              <a:buNone/>
            </a:pPr>
            <a:r>
              <a:rPr lang="en"/>
              <a:t>ATSILIRN Protocols</a:t>
            </a:r>
          </a:p>
        </p:txBody>
      </p:sp>
      <p:sp>
        <p:nvSpPr>
          <p:cNvPr id="61" name="Shape 61"/>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lnSpc>
                <a:spcPct val="115000"/>
              </a:lnSpc>
              <a:spcBef>
                <a:spcPts val="0"/>
              </a:spcBef>
              <a:buNone/>
            </a:pPr>
            <a:r>
              <a:rPr sz="2400" lang="en"/>
              <a:t>“They are a guide to good practice which will need to be interpreted and applied in the context of each</a:t>
            </a:r>
          </a:p>
          <a:p>
            <a:pPr rtl="0" lvl="0">
              <a:lnSpc>
                <a:spcPct val="115000"/>
              </a:lnSpc>
              <a:spcBef>
                <a:spcPts val="0"/>
              </a:spcBef>
              <a:buNone/>
            </a:pPr>
            <a:r>
              <a:rPr sz="2400" lang="en"/>
              <a:t>organisation's mission, collections and client community.”</a:t>
            </a:r>
          </a:p>
          <a:p>
            <a:r>
              <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5" name="Shape 65"/>
        <p:cNvGrpSpPr/>
        <p:nvPr/>
      </p:nvGrpSpPr>
      <p:grpSpPr>
        <a:xfrm>
          <a:off y="0" x="0"/>
          <a:ext cy="0" cx="0"/>
          <a:chOff y="0" x="0"/>
          <a:chExt cy="0" cx="0"/>
        </a:xfrm>
      </p:grpSpPr>
      <p:sp>
        <p:nvSpPr>
          <p:cNvPr id="66" name="Shape 66"/>
          <p:cNvSpPr txBox="1"/>
          <p:nvPr>
            <p:ph type="ctrTitle"/>
          </p:nvPr>
        </p:nvSpPr>
        <p:spPr>
          <a:xfrm>
            <a:off y="1583342" x="685800"/>
            <a:ext cy="1159799" cx="7772400"/>
          </a:xfrm>
          <a:prstGeom prst="rect">
            <a:avLst/>
          </a:prstGeom>
        </p:spPr>
        <p:txBody>
          <a:bodyPr bIns="91425" rIns="91425" lIns="91425" tIns="91425" anchor="b" anchorCtr="0">
            <a:noAutofit/>
          </a:bodyPr>
          <a:lstStyle/>
          <a:p>
            <a:pPr>
              <a:buNone/>
            </a:pPr>
            <a:r>
              <a:rPr lang="en"/>
              <a:t>Key Issues</a:t>
            </a:r>
          </a:p>
        </p:txBody>
      </p:sp>
      <p:sp>
        <p:nvSpPr>
          <p:cNvPr id="67" name="Shape 67"/>
          <p:cNvSpPr txBox="1"/>
          <p:nvPr>
            <p:ph idx="1" type="subTitle"/>
          </p:nvPr>
        </p:nvSpPr>
        <p:spPr>
          <a:xfrm>
            <a:off y="2840053" x="685800"/>
            <a:ext cy="784799" cx="7772400"/>
          </a:xfrm>
          <a:prstGeom prst="rect">
            <a:avLst/>
          </a:prstGeom>
        </p:spPr>
        <p:txBody>
          <a:bodyPr bIns="91425" rIns="91425" lIns="91425" tIns="91425" anchor="t" anchorCtr="0">
            <a:noAutofit/>
          </a:bodyPr>
          <a:lstStyle/>
          <a:p>
            <a:pPr>
              <a:buNone/>
            </a:pPr>
            <a:r>
              <a:rPr lang="en">
                <a:solidFill>
                  <a:srgbClr val="FF9900"/>
                </a:solidFill>
              </a:rPr>
              <a:t>Data Custodianship</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1" name="Shape 71"/>
        <p:cNvGrpSpPr/>
        <p:nvPr/>
      </p:nvGrpSpPr>
      <p:grpSpPr>
        <a:xfrm>
          <a:off y="0" x="0"/>
          <a:ext cy="0" cx="0"/>
          <a:chOff y="0" x="0"/>
          <a:chExt cy="0" cx="0"/>
        </a:xfrm>
      </p:grpSpPr>
      <p:sp>
        <p:nvSpPr>
          <p:cNvPr id="72" name="Shape 72"/>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Key Issue - Policy </a:t>
            </a:r>
          </a:p>
        </p:txBody>
      </p:sp>
      <p:sp>
        <p:nvSpPr>
          <p:cNvPr id="73" name="Shape 73"/>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lnSpc>
                <a:spcPct val="115000"/>
              </a:lnSpc>
              <a:spcBef>
                <a:spcPts val="0"/>
              </a:spcBef>
              <a:buNone/>
            </a:pPr>
            <a:r>
              <a:rPr sz="2400" lang="en"/>
              <a:t>“Developments in both the digital context and in the Indigenous information context indicate the need for a coordinated policy and planning approach to deal with the issues.” </a:t>
            </a:r>
          </a:p>
          <a:p>
            <a:r>
              <a:t/>
            </a:r>
          </a:p>
          <a:p>
            <a:r>
              <a:t/>
            </a:r>
          </a:p>
          <a:p>
            <a:pPr rtl="0" lvl="0">
              <a:lnSpc>
                <a:spcPct val="115000"/>
              </a:lnSpc>
              <a:spcBef>
                <a:spcPts val="0"/>
              </a:spcBef>
              <a:buNone/>
            </a:pPr>
            <a:r>
              <a:rPr sz="1200" lang="en"/>
              <a:t>(Aboriginal and Torres Strait Islander Library, Information and Resource Network (ATSILIRN) protocols (2002). Digitisation and Internet, p27.)</a:t>
            </a:r>
          </a:p>
          <a:p>
            <a:r>
              <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xmlns:r="http://schemas.openxmlformats.org/officeDocument/2006/relationships"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