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322" r:id="rId4"/>
    <p:sldId id="328" r:id="rId5"/>
    <p:sldId id="324" r:id="rId6"/>
    <p:sldId id="320" r:id="rId7"/>
    <p:sldId id="327" r:id="rId8"/>
    <p:sldId id="329" r:id="rId9"/>
    <p:sldId id="308" r:id="rId10"/>
    <p:sldId id="321" r:id="rId11"/>
    <p:sldId id="323" r:id="rId12"/>
    <p:sldId id="330" r:id="rId13"/>
    <p:sldId id="316" r:id="rId14"/>
  </p:sldIdLst>
  <p:sldSz cx="9144000" cy="6858000" type="screen4x3"/>
  <p:notesSz cx="6858000" cy="9686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FF9999"/>
    <a:srgbClr val="008000"/>
    <a:srgbClr val="FF6600"/>
    <a:srgbClr val="33CCFF"/>
    <a:srgbClr val="99FFCC"/>
    <a:srgbClr val="00FFCC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919" autoAdjust="0"/>
    <p:restoredTop sz="99104" autoAdjust="0"/>
  </p:normalViewPr>
  <p:slideViewPr>
    <p:cSldViewPr snapToGrid="0" snapToObjects="1">
      <p:cViewPr varScale="1">
        <p:scale>
          <a:sx n="88" d="100"/>
          <a:sy n="88" d="100"/>
        </p:scale>
        <p:origin x="-133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890" y="642"/>
      </p:cViewPr>
      <p:guideLst>
        <p:guide orient="horz" pos="305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79BA-94CC-42ED-9FC9-1705C80FEE55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00897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00897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37133-5DA1-4001-9D9F-14DB6C62F1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7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1A09B-22B3-ED4E-B6D5-2063E50D7D9F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00897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0897"/>
            <a:ext cx="2971800" cy="484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158DD-1BEE-FC4D-BD1A-8B4472A04F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4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1600" dirty="0" smtClean="0"/>
              <a:t> Must build capacity of elders so that they are empowered to role-model the right way to respect and use money…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Individuals have obligations to ensure collective benefit – can achieve own goals if they are able to obtain social legitimacy  by articulating the collective benefit from the individual goal…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Road to individual success is via collective support</a:t>
            </a:r>
          </a:p>
          <a:p>
            <a:pPr>
              <a:buFont typeface="Arial" pitchFamily="34" charset="0"/>
              <a:buChar char="•"/>
            </a:pPr>
            <a:endParaRPr lang="en-AU" sz="1600" dirty="0" smtClean="0"/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Culture has so far been seen as a barrier to financial inclusion – sharing reduces saving etc. but there are +</a:t>
            </a:r>
            <a:r>
              <a:rPr lang="en-AU" sz="1600" dirty="0" err="1" smtClean="0"/>
              <a:t>ive</a:t>
            </a:r>
            <a:r>
              <a:rPr lang="en-AU" sz="1600" dirty="0" smtClean="0"/>
              <a:t> aspects to these social norms that can assist </a:t>
            </a:r>
            <a:r>
              <a:rPr lang="en-AU" sz="1600" dirty="0" err="1" smtClean="0"/>
              <a:t>eg</a:t>
            </a:r>
            <a:r>
              <a:rPr lang="en-AU" sz="1600" dirty="0" smtClean="0"/>
              <a:t>. the social legitimacy that comes from collective benefit &amp; support,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Clear Gap in knowledge on how to Know, Control &amp; Grow money (</a:t>
            </a:r>
            <a:r>
              <a:rPr lang="en-AU" sz="1600" dirty="0" err="1" smtClean="0"/>
              <a:t>ie</a:t>
            </a:r>
            <a:r>
              <a:rPr lang="en-AU" sz="1600" dirty="0" smtClean="0"/>
              <a:t> investment, wealth creation)</a:t>
            </a:r>
          </a:p>
          <a:p>
            <a:endParaRPr lang="en-AU" sz="1600" dirty="0" smtClean="0"/>
          </a:p>
          <a:p>
            <a:r>
              <a:rPr lang="en-AU" sz="1600" dirty="0" smtClean="0"/>
              <a:t>Behaviour: Money is a valued resource – unlock its potential as an enabler to achieve individual goals – be they collective or individual in nature….</a:t>
            </a:r>
            <a:endParaRPr lang="en-AU" sz="2000" dirty="0" smtClean="0"/>
          </a:p>
          <a:p>
            <a:endParaRPr lang="en-AU" sz="2000" dirty="0" smtClean="0"/>
          </a:p>
          <a:p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sz="1600" dirty="0" smtClean="0"/>
              <a:t> Must build capacity of elders so that they are empowered to role-model the right way to respect and use money…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Individuals have obligations to ensure collective benefit – can achieve own goals if they are able to obtain social legitimacy  by articulating the collective benefit from the individual goal…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Road to individual success is via collective support</a:t>
            </a:r>
          </a:p>
          <a:p>
            <a:pPr>
              <a:buFont typeface="Arial" pitchFamily="34" charset="0"/>
              <a:buChar char="•"/>
            </a:pPr>
            <a:endParaRPr lang="en-AU" sz="1600" dirty="0" smtClean="0"/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Culture has so far been seen as a barrier to financial inclusion – sharing reduces saving etc. but there are +</a:t>
            </a:r>
            <a:r>
              <a:rPr lang="en-AU" sz="1600" dirty="0" err="1" smtClean="0"/>
              <a:t>ive</a:t>
            </a:r>
            <a:r>
              <a:rPr lang="en-AU" sz="1600" dirty="0" smtClean="0"/>
              <a:t> aspects to these social norms that can assist </a:t>
            </a:r>
            <a:r>
              <a:rPr lang="en-AU" sz="1600" dirty="0" err="1" smtClean="0"/>
              <a:t>eg</a:t>
            </a:r>
            <a:r>
              <a:rPr lang="en-AU" sz="1600" dirty="0" smtClean="0"/>
              <a:t>. the social legitimacy that comes from collective benefit &amp; support, </a:t>
            </a:r>
          </a:p>
          <a:p>
            <a:pPr>
              <a:buFont typeface="Arial" pitchFamily="34" charset="0"/>
              <a:buChar char="•"/>
            </a:pPr>
            <a:r>
              <a:rPr lang="en-AU" sz="1600" dirty="0" smtClean="0"/>
              <a:t> Clear Gap in knowledge on how to Know, Control &amp; Grow money (</a:t>
            </a:r>
            <a:r>
              <a:rPr lang="en-AU" sz="1600" dirty="0" err="1" smtClean="0"/>
              <a:t>ie</a:t>
            </a:r>
            <a:r>
              <a:rPr lang="en-AU" sz="1600" dirty="0" smtClean="0"/>
              <a:t> investment, wealth creation)</a:t>
            </a:r>
          </a:p>
          <a:p>
            <a:endParaRPr lang="en-AU" sz="1600" dirty="0" smtClean="0"/>
          </a:p>
          <a:p>
            <a:r>
              <a:rPr lang="en-AU" sz="1600" dirty="0" smtClean="0"/>
              <a:t>Behaviour: Money is a valued resource – unlock its potential as an enabler to achieve individual goals – be they collective or individual in nature….</a:t>
            </a:r>
            <a:endParaRPr lang="en-AU" sz="2000" dirty="0" smtClean="0"/>
          </a:p>
          <a:p>
            <a:endParaRPr lang="en-AU" sz="2000" dirty="0" smtClean="0"/>
          </a:p>
          <a:p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685801" y="4699446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Financial exclusion in Australia is more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the ‘under-banked’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Almost 1 in every 5 Australians is </a:t>
            </a:r>
            <a:r>
              <a:rPr lang="en-AU" sz="2400" dirty="0" smtClean="0"/>
              <a:t>‘under-banked’. Most excluded are the Indigenous population – 1 in every 2 is likely to be excluded. Also digital exclusion.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2400" dirty="0" smtClean="0"/>
              <a:t> Indigenous disadvantage is a ‘wicked’ problem, which needs cross-sectoral, multi-disciplinary attention..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Reasons for exclusion are similar to those in the US / UK – culturally &amp; linguistically diverse populations are over-represented..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 smtClean="0"/>
              <a:t>Financial ‘capability’ is broader than ‘literacy’:</a:t>
            </a:r>
          </a:p>
          <a:p>
            <a:endParaRPr lang="en-AU" sz="2000" dirty="0" smtClean="0"/>
          </a:p>
          <a:p>
            <a:r>
              <a:rPr lang="en-AU" sz="2000" dirty="0" smtClean="0"/>
              <a:t>Knowledge &amp; Understanding:</a:t>
            </a:r>
          </a:p>
          <a:p>
            <a:r>
              <a:rPr lang="en-AU" sz="2000" dirty="0" smtClean="0"/>
              <a:t>A </a:t>
            </a:r>
            <a:r>
              <a:rPr lang="en-AU" sz="2000" u="sng" dirty="0" smtClean="0"/>
              <a:t>basic body </a:t>
            </a:r>
            <a:r>
              <a:rPr lang="en-AU" sz="2000" dirty="0" smtClean="0"/>
              <a:t>of knowledge on which to base their management of financial affairs – can be acquired through education &amp; training, advice from family &amp; friends or industry / govt.</a:t>
            </a:r>
          </a:p>
          <a:p>
            <a:endParaRPr lang="en-AU" sz="2000" dirty="0" smtClean="0"/>
          </a:p>
          <a:p>
            <a:r>
              <a:rPr lang="en-AU" sz="2000" dirty="0" smtClean="0"/>
              <a:t>Skills: ability to </a:t>
            </a:r>
            <a:r>
              <a:rPr lang="en-AU" sz="2000" u="sng" dirty="0" smtClean="0"/>
              <a:t>apply</a:t>
            </a:r>
            <a:r>
              <a:rPr lang="en-AU" sz="2000" dirty="0" smtClean="0"/>
              <a:t> knowledge &amp; understanding, to make appropriate decisions</a:t>
            </a:r>
          </a:p>
          <a:p>
            <a:endParaRPr lang="en-AU" sz="2000" dirty="0" smtClean="0"/>
          </a:p>
          <a:p>
            <a:r>
              <a:rPr lang="en-AU" sz="2000" dirty="0" smtClean="0"/>
              <a:t>Attitudes: Need to be </a:t>
            </a:r>
            <a:r>
              <a:rPr lang="en-AU" sz="2000" u="sng" dirty="0" smtClean="0"/>
              <a:t>willing</a:t>
            </a:r>
            <a:r>
              <a:rPr lang="en-AU" sz="2000" dirty="0" smtClean="0"/>
              <a:t> to invest the time &amp; effort required to apply their knowledge, able to gain access to info &amp; advice and </a:t>
            </a:r>
            <a:r>
              <a:rPr lang="en-AU" sz="2000" u="sng" dirty="0" smtClean="0"/>
              <a:t>confident</a:t>
            </a:r>
            <a:r>
              <a:rPr lang="en-AU" sz="2000" dirty="0" smtClean="0"/>
              <a:t> in exercising their skills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 smtClean="0"/>
              <a:t>Financial ‘capability’ is broader than ‘literacy’:</a:t>
            </a:r>
          </a:p>
          <a:p>
            <a:endParaRPr lang="en-AU" sz="2000" dirty="0" smtClean="0"/>
          </a:p>
          <a:p>
            <a:r>
              <a:rPr lang="en-AU" sz="2000" dirty="0" smtClean="0"/>
              <a:t>Knowledge &amp; Understanding:</a:t>
            </a:r>
          </a:p>
          <a:p>
            <a:r>
              <a:rPr lang="en-AU" sz="2000" dirty="0" smtClean="0"/>
              <a:t>A </a:t>
            </a:r>
            <a:r>
              <a:rPr lang="en-AU" sz="2000" u="sng" dirty="0" smtClean="0"/>
              <a:t>basic body </a:t>
            </a:r>
            <a:r>
              <a:rPr lang="en-AU" sz="2000" dirty="0" smtClean="0"/>
              <a:t>of knowledge on which to base their management of financial affairs – can be acquired through education &amp; training, advice from family &amp; friends or industry / govt.</a:t>
            </a:r>
          </a:p>
          <a:p>
            <a:endParaRPr lang="en-AU" sz="2000" dirty="0" smtClean="0"/>
          </a:p>
          <a:p>
            <a:r>
              <a:rPr lang="en-AU" sz="2000" dirty="0" smtClean="0"/>
              <a:t>Skills: ability to </a:t>
            </a:r>
            <a:r>
              <a:rPr lang="en-AU" sz="2000" u="sng" dirty="0" smtClean="0"/>
              <a:t>apply</a:t>
            </a:r>
            <a:r>
              <a:rPr lang="en-AU" sz="2000" dirty="0" smtClean="0"/>
              <a:t> knowledge &amp; understanding, to make appropriate decisions</a:t>
            </a:r>
          </a:p>
          <a:p>
            <a:endParaRPr lang="en-AU" sz="2000" dirty="0" smtClean="0"/>
          </a:p>
          <a:p>
            <a:r>
              <a:rPr lang="en-AU" sz="2000" dirty="0" smtClean="0"/>
              <a:t>Attitudes: Need to be </a:t>
            </a:r>
            <a:r>
              <a:rPr lang="en-AU" sz="2000" u="sng" dirty="0" smtClean="0"/>
              <a:t>willing</a:t>
            </a:r>
            <a:r>
              <a:rPr lang="en-AU" sz="2000" dirty="0" smtClean="0"/>
              <a:t> to invest the time &amp; effort required to apply their knowledge, able to gain access to info &amp; advice and </a:t>
            </a:r>
            <a:r>
              <a:rPr lang="en-AU" sz="2000" u="sng" dirty="0" smtClean="0"/>
              <a:t>confident</a:t>
            </a:r>
            <a:r>
              <a:rPr lang="en-AU" sz="2000" dirty="0" smtClean="0"/>
              <a:t> in exercising their skills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836712" y="4699446"/>
            <a:ext cx="5486400" cy="4359116"/>
          </a:xfrm>
        </p:spPr>
        <p:txBody>
          <a:bodyPr>
            <a:normAutofit/>
          </a:bodyPr>
          <a:lstStyle/>
          <a:p>
            <a:r>
              <a:rPr lang="en-AU" sz="2000" dirty="0" smtClean="0"/>
              <a:t>Findings:</a:t>
            </a:r>
          </a:p>
          <a:p>
            <a:endParaRPr lang="en-AU" sz="2000" dirty="0" smtClean="0"/>
          </a:p>
          <a:p>
            <a:r>
              <a:rPr lang="en-AU" sz="2000" dirty="0" smtClean="0"/>
              <a:t>(1) Understanding of money is culturally distinctive.</a:t>
            </a:r>
            <a:endParaRPr lang="en-AU" sz="20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836712" y="4699446"/>
            <a:ext cx="5486400" cy="4359116"/>
          </a:xfrm>
        </p:spPr>
        <p:txBody>
          <a:bodyPr>
            <a:normAutofit/>
          </a:bodyPr>
          <a:lstStyle/>
          <a:p>
            <a:r>
              <a:rPr lang="en-AU" sz="2000" dirty="0" smtClean="0"/>
              <a:t>Findings:</a:t>
            </a:r>
          </a:p>
          <a:p>
            <a:endParaRPr lang="en-AU" sz="2000" dirty="0" smtClean="0"/>
          </a:p>
          <a:p>
            <a:r>
              <a:rPr lang="en-AU" sz="2000" dirty="0" smtClean="0"/>
              <a:t>(1) Understanding of money is culturally distinctive.</a:t>
            </a:r>
            <a:endParaRPr lang="en-AU" sz="20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000" dirty="0" smtClean="0"/>
              <a:t>Financial ‘capability’ is broader than ‘literacy’:</a:t>
            </a:r>
          </a:p>
          <a:p>
            <a:endParaRPr lang="en-AU" sz="2000" dirty="0" smtClean="0"/>
          </a:p>
          <a:p>
            <a:r>
              <a:rPr lang="en-AU" sz="2000" dirty="0" smtClean="0"/>
              <a:t>Knowledge &amp; Understanding:</a:t>
            </a:r>
          </a:p>
          <a:p>
            <a:r>
              <a:rPr lang="en-AU" sz="2000" dirty="0" smtClean="0"/>
              <a:t>A </a:t>
            </a:r>
            <a:r>
              <a:rPr lang="en-AU" sz="2000" u="sng" dirty="0" smtClean="0"/>
              <a:t>basic body </a:t>
            </a:r>
            <a:r>
              <a:rPr lang="en-AU" sz="2000" dirty="0" smtClean="0"/>
              <a:t>of knowledge on which to base their management of financial affairs – can be acquired through education &amp; training, advice from family &amp; friends or industry / govt.</a:t>
            </a:r>
          </a:p>
          <a:p>
            <a:endParaRPr lang="en-AU" sz="2000" dirty="0" smtClean="0"/>
          </a:p>
          <a:p>
            <a:r>
              <a:rPr lang="en-AU" sz="2000" dirty="0" smtClean="0"/>
              <a:t>Skills: ability to </a:t>
            </a:r>
            <a:r>
              <a:rPr lang="en-AU" sz="2000" u="sng" dirty="0" smtClean="0"/>
              <a:t>apply</a:t>
            </a:r>
            <a:r>
              <a:rPr lang="en-AU" sz="2000" dirty="0" smtClean="0"/>
              <a:t> knowledge &amp; understanding, to make appropriate decisions</a:t>
            </a:r>
          </a:p>
          <a:p>
            <a:endParaRPr lang="en-AU" sz="2000" dirty="0" smtClean="0"/>
          </a:p>
          <a:p>
            <a:r>
              <a:rPr lang="en-AU" sz="2000" dirty="0" smtClean="0"/>
              <a:t>Attitudes: Need to be </a:t>
            </a:r>
            <a:r>
              <a:rPr lang="en-AU" sz="2000" u="sng" dirty="0" smtClean="0"/>
              <a:t>willing</a:t>
            </a:r>
            <a:r>
              <a:rPr lang="en-AU" sz="2000" dirty="0" smtClean="0"/>
              <a:t> to invest the time &amp; effort required to apply their knowledge, able to gain access to info &amp; advice and </a:t>
            </a:r>
            <a:r>
              <a:rPr lang="en-AU" sz="2000" u="sng" dirty="0" smtClean="0"/>
              <a:t>confident</a:t>
            </a:r>
            <a:r>
              <a:rPr lang="en-AU" sz="2000" dirty="0" smtClean="0"/>
              <a:t> in exercising their skills</a:t>
            </a:r>
          </a:p>
          <a:p>
            <a:endParaRPr lang="en-AU" sz="2000" dirty="0" smtClean="0"/>
          </a:p>
          <a:p>
            <a:endParaRPr lang="en-AU" sz="2000" dirty="0" smtClean="0"/>
          </a:p>
          <a:p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Notes Placeholder 9"/>
          <p:cNvSpPr>
            <a:spLocks noGrp="1"/>
          </p:cNvSpPr>
          <p:nvPr>
            <p:ph type="body" sz="quarter" idx="3"/>
          </p:nvPr>
        </p:nvSpPr>
        <p:spPr>
          <a:xfrm>
            <a:off x="836712" y="4699446"/>
            <a:ext cx="5486400" cy="4359116"/>
          </a:xfrm>
        </p:spPr>
        <p:txBody>
          <a:bodyPr>
            <a:normAutofit/>
          </a:bodyPr>
          <a:lstStyle/>
          <a:p>
            <a:r>
              <a:rPr lang="en-AU" sz="2000" dirty="0" smtClean="0"/>
              <a:t>Findings:</a:t>
            </a:r>
          </a:p>
          <a:p>
            <a:endParaRPr lang="en-AU" sz="2000" dirty="0" smtClean="0"/>
          </a:p>
          <a:p>
            <a:r>
              <a:rPr lang="en-AU" sz="2000" dirty="0" smtClean="0"/>
              <a:t>(2) Banking Patterns &amp; Financial Capability is culturally distinctive – repeated balance enquiries (HIGH COST), privacy concerns &amp; withdraw money. Need to manage money, allocate for regular expenses, ‘hide’ money. </a:t>
            </a:r>
          </a:p>
          <a:p>
            <a:endParaRPr lang="en-AU" sz="2000" dirty="0" smtClean="0"/>
          </a:p>
          <a:p>
            <a:r>
              <a:rPr lang="en-AU" sz="2000" dirty="0" smtClean="0"/>
              <a:t>(3) Remote service provision is not sustainable – high costs, low revenue (due to distinctive banking).</a:t>
            </a:r>
            <a:endParaRPr lang="en-AU" sz="2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AU" sz="1800" dirty="0" smtClean="0"/>
              <a:t>Design implications apply to 4 aspects - product &amp; service design, financial capability design, ‘under-banked’ Policy &amp; remote delivery. ICTs particularly mobile can assist in LOWER COSTS, greater PRODUCTIVITY, </a:t>
            </a:r>
          </a:p>
          <a:p>
            <a:endParaRPr lang="en-AU" sz="1800" dirty="0" smtClean="0"/>
          </a:p>
          <a:p>
            <a:r>
              <a:rPr lang="en-AU" sz="1800" dirty="0" err="1" smtClean="0"/>
              <a:t>Pdts</a:t>
            </a:r>
            <a:r>
              <a:rPr lang="en-AU" sz="1800" dirty="0" smtClean="0"/>
              <a:t> &amp; </a:t>
            </a:r>
            <a:r>
              <a:rPr lang="en-AU" sz="1800" dirty="0" err="1" smtClean="0"/>
              <a:t>Svs</a:t>
            </a:r>
            <a:r>
              <a:rPr lang="en-AU" sz="1800" dirty="0" smtClean="0"/>
              <a:t>: </a:t>
            </a:r>
          </a:p>
          <a:p>
            <a:r>
              <a:rPr lang="en-AU" sz="1800" dirty="0" smtClean="0"/>
              <a:t>ACCESS in remote areas. </a:t>
            </a:r>
          </a:p>
          <a:p>
            <a:r>
              <a:rPr lang="en-AU" sz="1800" dirty="0" smtClean="0"/>
              <a:t>Reduce COST via m-alerts</a:t>
            </a:r>
          </a:p>
          <a:p>
            <a:r>
              <a:rPr lang="en-AU" sz="1800" dirty="0" smtClean="0"/>
              <a:t>Tools to manage money, budget, pre-allocate, hide</a:t>
            </a:r>
          </a:p>
          <a:p>
            <a:endParaRPr lang="en-AU" sz="1800" dirty="0" smtClean="0"/>
          </a:p>
          <a:p>
            <a:r>
              <a:rPr lang="en-AU" sz="1800" dirty="0" smtClean="0"/>
              <a:t>Education: M-tools to deliver f-2-f education</a:t>
            </a:r>
          </a:p>
          <a:p>
            <a:endParaRPr lang="en-AU" sz="1800" dirty="0" smtClean="0"/>
          </a:p>
          <a:p>
            <a:r>
              <a:rPr lang="en-AU" sz="1800" dirty="0" smtClean="0"/>
              <a:t>Remote delivery: SCALE, less f-2-f, </a:t>
            </a:r>
          </a:p>
          <a:p>
            <a:endParaRPr lang="en-AU" sz="1800" dirty="0" smtClean="0"/>
          </a:p>
          <a:p>
            <a:r>
              <a:rPr lang="en-AU" sz="1800" dirty="0" smtClean="0"/>
              <a:t>Under-banked policy: study impact of culture on money, enhance use of mobile.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158DD-1BEE-FC4D-BD1A-8B4472A04F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6DA4F9-408E-0C43-96F1-D00CF2CC0CA2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esentation backgrounds colour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534631" y="2741906"/>
            <a:ext cx="6514201" cy="1444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1112" y="334628"/>
            <a:ext cx="6975687" cy="5791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440D60EE-3D79-DE43-B8B4-D416B1470F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457200" rtl="0" eaLnBrk="1" latinLnBrk="0" hangingPunct="1">
        <a:spcBef>
          <a:spcPct val="0"/>
        </a:spcBef>
        <a:buNone/>
        <a:defRPr sz="1800" b="1" kern="120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1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inita.Godinho@rmit.edu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2675853" y="2764393"/>
            <a:ext cx="6676567" cy="1324861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Financial </a:t>
            </a:r>
            <a:r>
              <a:rPr lang="en-US" sz="4000" dirty="0" err="1" smtClean="0">
                <a:solidFill>
                  <a:schemeClr val="bg1"/>
                </a:solidFill>
                <a:latin typeface="Chiller" pitchFamily="82" charset="0"/>
              </a:rPr>
              <a:t>Wellb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&amp; Indigenous Australia</a:t>
            </a:r>
            <a:endParaRPr lang="en-US" sz="40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6415" y="2347342"/>
            <a:ext cx="2983348" cy="236988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AIATSIS Canberra</a:t>
            </a:r>
            <a:endParaRPr lang="en-US" sz="4000" dirty="0" smtClean="0">
              <a:solidFill>
                <a:schemeClr val="bg1"/>
              </a:solidFill>
              <a:latin typeface="Chiller" pitchFamily="82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Chiller" pitchFamily="82" charset="0"/>
              </a:rPr>
              <a:t>Vinita Godinho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hiller" pitchFamily="82" charset="0"/>
              </a:rPr>
              <a:t>28 March 2014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414657" y="6313714"/>
            <a:ext cx="256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9</a:t>
            </a:r>
            <a:endParaRPr lang="en-AU" sz="1200" dirty="0">
              <a:solidFill>
                <a:srgbClr val="C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 rot="16200000">
            <a:off x="-2479908" y="2764393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Financial Inclusion &amp; Indigenous Australia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8729" y="88540"/>
            <a:ext cx="762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‘INDIGENOUS FINANCIAL INCLUSION’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 ‘Culturally Appropriate’ Policy Design…</a:t>
            </a:r>
            <a:endParaRPr lang="en-AU" sz="2400" dirty="0"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b="12467"/>
          <a:stretch>
            <a:fillRect/>
          </a:stretch>
        </p:blipFill>
        <p:spPr bwMode="auto">
          <a:xfrm>
            <a:off x="3043018" y="2675937"/>
            <a:ext cx="4397089" cy="131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868" y="1288869"/>
            <a:ext cx="3393077" cy="96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192" y="1313905"/>
            <a:ext cx="2210663" cy="112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ight Arrow 24"/>
          <p:cNvSpPr/>
          <p:nvPr/>
        </p:nvSpPr>
        <p:spPr>
          <a:xfrm rot="12366547">
            <a:off x="3859428" y="2384115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ight Arrow 25"/>
          <p:cNvSpPr/>
          <p:nvPr/>
        </p:nvSpPr>
        <p:spPr>
          <a:xfrm rot="19538039">
            <a:off x="6142775" y="2397246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ight Arrow 26"/>
          <p:cNvSpPr/>
          <p:nvPr/>
        </p:nvSpPr>
        <p:spPr>
          <a:xfrm rot="8204407">
            <a:off x="3607667" y="4072374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4799" y="4816024"/>
            <a:ext cx="1536595" cy="123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1442464" y="1125698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latin typeface="Arial Rounded MT Bold" pitchFamily="34" charset="0"/>
              </a:rPr>
              <a:t>PRODUCT DESIGN</a:t>
            </a:r>
            <a:endParaRPr lang="en-AU" dirty="0"/>
          </a:p>
        </p:txBody>
      </p:sp>
      <p:sp>
        <p:nvSpPr>
          <p:cNvPr id="31" name="Rectangle 30"/>
          <p:cNvSpPr/>
          <p:nvPr/>
        </p:nvSpPr>
        <p:spPr>
          <a:xfrm>
            <a:off x="1520806" y="4446692"/>
            <a:ext cx="2555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latin typeface="Arial Rounded MT Bold" pitchFamily="34" charset="0"/>
              </a:rPr>
              <a:t>REMOTE  DELIVERY</a:t>
            </a:r>
            <a:endParaRPr lang="en-AU" dirty="0"/>
          </a:p>
        </p:txBody>
      </p:sp>
      <p:sp>
        <p:nvSpPr>
          <p:cNvPr id="32" name="Rectangle 31"/>
          <p:cNvSpPr/>
          <p:nvPr/>
        </p:nvSpPr>
        <p:spPr>
          <a:xfrm>
            <a:off x="6827340" y="999049"/>
            <a:ext cx="1562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 smtClean="0">
                <a:latin typeface="Arial Rounded MT Bold" pitchFamily="34" charset="0"/>
              </a:rPr>
              <a:t>CAPABILITY</a:t>
            </a:r>
            <a:endParaRPr lang="en-AU" dirty="0"/>
          </a:p>
        </p:txBody>
      </p:sp>
      <p:sp>
        <p:nvSpPr>
          <p:cNvPr id="33" name="Right Arrow 32"/>
          <p:cNvSpPr/>
          <p:nvPr/>
        </p:nvSpPr>
        <p:spPr>
          <a:xfrm rot="3634952">
            <a:off x="6355541" y="4114575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/>
          <p:cNvSpPr/>
          <p:nvPr/>
        </p:nvSpPr>
        <p:spPr>
          <a:xfrm>
            <a:off x="5324868" y="4459944"/>
            <a:ext cx="3393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>
                <a:latin typeface="Arial Rounded MT Bold" pitchFamily="34" charset="0"/>
              </a:rPr>
              <a:t>‘UNDER-BANKED’ POLICY</a:t>
            </a:r>
            <a:endParaRPr lang="en-A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0229" y="4829276"/>
            <a:ext cx="1346153" cy="134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/>
          <p:nvPr/>
        </p:nvCxnSpPr>
        <p:spPr>
          <a:xfrm>
            <a:off x="3772919" y="1514401"/>
            <a:ext cx="3587143" cy="1840328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6"/>
            <a:endCxn id="23" idx="2"/>
          </p:cNvCxnSpPr>
          <p:nvPr/>
        </p:nvCxnSpPr>
        <p:spPr>
          <a:xfrm>
            <a:off x="3649953" y="1397450"/>
            <a:ext cx="2972721" cy="52819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5"/>
            <a:endCxn id="19" idx="0"/>
          </p:cNvCxnSpPr>
          <p:nvPr/>
        </p:nvCxnSpPr>
        <p:spPr>
          <a:xfrm>
            <a:off x="3411252" y="1565118"/>
            <a:ext cx="1663250" cy="2023107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033486" y="1514401"/>
            <a:ext cx="14514" cy="2073824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473937" y="2541275"/>
            <a:ext cx="17613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Role of Elders</a:t>
            </a:r>
          </a:p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Money is for Caring</a:t>
            </a:r>
            <a:endParaRPr lang="en-AU" sz="1400" b="1" dirty="0">
              <a:solidFill>
                <a:srgbClr val="C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14657" y="6313714"/>
            <a:ext cx="3032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10</a:t>
            </a:r>
            <a:endParaRPr lang="en-AU" sz="1200" dirty="0">
              <a:solidFill>
                <a:srgbClr val="C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-2675853" y="2842771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Money in Indigenous Australia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401062" y="71250"/>
            <a:ext cx="763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INDIGENOUS FINANCIAL CAPABILITY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Culturally Distinctive vs. mainstream Australia…</a:t>
            </a:r>
            <a:endParaRPr lang="en-AU" sz="2400" dirty="0" smtClean="0">
              <a:latin typeface="Arial Rounded MT Bold" pitchFamily="34" charset="0"/>
            </a:endParaRPr>
          </a:p>
          <a:p>
            <a:endParaRPr lang="en-AU" sz="2400" b="1" dirty="0">
              <a:latin typeface="Arial Rounded MT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0666" y="3588225"/>
            <a:ext cx="165618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Confidence &amp; Attitudes</a:t>
            </a:r>
            <a:endParaRPr lang="en-AU" b="1" dirty="0"/>
          </a:p>
        </p:txBody>
      </p:sp>
      <p:sp>
        <p:nvSpPr>
          <p:cNvPr id="22" name="Oval 21"/>
          <p:cNvSpPr/>
          <p:nvPr/>
        </p:nvSpPr>
        <p:spPr>
          <a:xfrm>
            <a:off x="1662545" y="1018221"/>
            <a:ext cx="2583865" cy="1250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 smtClean="0"/>
          </a:p>
          <a:p>
            <a:pPr algn="ctr"/>
            <a:endParaRPr lang="en-AU" b="1" dirty="0" smtClean="0"/>
          </a:p>
          <a:p>
            <a:pPr algn="ctr"/>
            <a:r>
              <a:rPr lang="en-AU" dirty="0" smtClean="0"/>
              <a:t>Experiences &amp; Circumstances</a:t>
            </a:r>
            <a:endParaRPr lang="en-AU" dirty="0"/>
          </a:p>
        </p:txBody>
      </p:sp>
      <p:sp>
        <p:nvSpPr>
          <p:cNvPr id="23" name="Oval 22"/>
          <p:cNvSpPr/>
          <p:nvPr/>
        </p:nvSpPr>
        <p:spPr>
          <a:xfrm>
            <a:off x="6622674" y="1018221"/>
            <a:ext cx="2232248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Personality</a:t>
            </a:r>
            <a:endParaRPr lang="en-AU" dirty="0"/>
          </a:p>
        </p:txBody>
      </p:sp>
      <p:sp>
        <p:nvSpPr>
          <p:cNvPr id="24" name="Isosceles Triangle 23"/>
          <p:cNvSpPr/>
          <p:nvPr/>
        </p:nvSpPr>
        <p:spPr>
          <a:xfrm flipH="1">
            <a:off x="3721761" y="4894066"/>
            <a:ext cx="2341555" cy="709431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Behaviour</a:t>
            </a:r>
            <a:endParaRPr lang="en-AU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74502" y="4132958"/>
            <a:ext cx="254599" cy="1017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34977" y="4148304"/>
            <a:ext cx="1352465" cy="1019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16200000">
            <a:off x="893857" y="3925196"/>
            <a:ext cx="147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/>
              <a:t>3 key elements of financial capability</a:t>
            </a:r>
            <a:endParaRPr lang="en-AU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187442" y="5555287"/>
            <a:ext cx="12442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000" b="1" dirty="0" smtClean="0"/>
              <a:t> Managing Money</a:t>
            </a:r>
          </a:p>
          <a:p>
            <a:pPr>
              <a:buFont typeface="Arial" pitchFamily="34" charset="0"/>
              <a:buChar char="•"/>
            </a:pPr>
            <a:r>
              <a:rPr lang="en-AU" sz="1000" b="1" dirty="0" smtClean="0"/>
              <a:t> Planning Ahead</a:t>
            </a:r>
          </a:p>
          <a:p>
            <a:pPr>
              <a:buFont typeface="Arial" pitchFamily="34" charset="0"/>
              <a:buChar char="•"/>
            </a:pPr>
            <a:r>
              <a:rPr lang="en-AU" sz="1000" b="1" dirty="0" smtClean="0"/>
              <a:t> Choosing Products</a:t>
            </a:r>
          </a:p>
          <a:p>
            <a:pPr>
              <a:buFont typeface="Arial" pitchFamily="34" charset="0"/>
              <a:buChar char="•"/>
            </a:pPr>
            <a:r>
              <a:rPr lang="en-AU" sz="1000" b="1" dirty="0" smtClean="0"/>
              <a:t> Staying Informed</a:t>
            </a:r>
          </a:p>
          <a:p>
            <a:endParaRPr lang="en-AU" sz="1000" b="1" dirty="0"/>
          </a:p>
        </p:txBody>
      </p:sp>
      <p:sp>
        <p:nvSpPr>
          <p:cNvPr id="38" name="Oval 37"/>
          <p:cNvSpPr/>
          <p:nvPr/>
        </p:nvSpPr>
        <p:spPr>
          <a:xfrm>
            <a:off x="2020001" y="1160330"/>
            <a:ext cx="1629952" cy="474239"/>
          </a:xfrm>
          <a:prstGeom prst="ellipse">
            <a:avLst/>
          </a:prstGeom>
          <a:solidFill>
            <a:srgbClr val="FF99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CULTURE</a:t>
            </a:r>
            <a:endParaRPr lang="en-AU" b="1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7588367" y="1815465"/>
            <a:ext cx="0" cy="1685676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929495" y="2693841"/>
            <a:ext cx="207036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Empower Elders</a:t>
            </a:r>
          </a:p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Individual Obligations</a:t>
            </a:r>
          </a:p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Collective Support</a:t>
            </a:r>
            <a:endParaRPr lang="en-AU" sz="1400" b="1" dirty="0">
              <a:solidFill>
                <a:srgbClr val="C0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394352" y="2317083"/>
            <a:ext cx="256944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Respect &amp; Value of money</a:t>
            </a:r>
          </a:p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Positive Social norms</a:t>
            </a:r>
          </a:p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Know, Grow &amp; Control money</a:t>
            </a:r>
            <a:endParaRPr lang="en-AU" sz="1400" b="1" dirty="0">
              <a:solidFill>
                <a:srgbClr val="C00000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459422" y="2317083"/>
            <a:ext cx="367271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400" b="1" dirty="0" smtClean="0">
                <a:solidFill>
                  <a:srgbClr val="C00000"/>
                </a:solidFill>
              </a:rPr>
              <a:t> Connect &amp; Build on Traditional knowledge</a:t>
            </a:r>
            <a:endParaRPr lang="en-AU" sz="1400" b="1" dirty="0">
              <a:solidFill>
                <a:srgbClr val="C000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5526461" y="4205528"/>
            <a:ext cx="1542000" cy="945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246410" y="3588225"/>
            <a:ext cx="16561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Skills</a:t>
            </a:r>
          </a:p>
          <a:p>
            <a:pPr algn="ctr"/>
            <a:endParaRPr lang="en-AU" b="1" dirty="0"/>
          </a:p>
        </p:txBody>
      </p:sp>
      <p:sp>
        <p:nvSpPr>
          <p:cNvPr id="35" name="Rectangle 34"/>
          <p:cNvSpPr/>
          <p:nvPr/>
        </p:nvSpPr>
        <p:spPr>
          <a:xfrm>
            <a:off x="3684384" y="4346542"/>
            <a:ext cx="248715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AU" sz="1400" b="1" dirty="0" smtClean="0">
                <a:solidFill>
                  <a:srgbClr val="C00000"/>
                </a:solidFill>
              </a:rPr>
              <a:t>Money is a Valued resource, </a:t>
            </a:r>
          </a:p>
          <a:p>
            <a:r>
              <a:rPr lang="en-AU" sz="1400" b="1" dirty="0" smtClean="0">
                <a:solidFill>
                  <a:srgbClr val="C00000"/>
                </a:solidFill>
              </a:rPr>
              <a:t>Enabler to achieve ‘own’ goals</a:t>
            </a:r>
            <a:endParaRPr lang="en-AU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70146" y="3588225"/>
            <a:ext cx="165618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Knowledge &amp; Understanding</a:t>
            </a:r>
            <a:endParaRPr lang="en-AU" b="1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1" grpId="0" animBg="1"/>
      <p:bldP spid="22" grpId="0" animBg="1"/>
      <p:bldP spid="23" grpId="0" animBg="1"/>
      <p:bldP spid="24" grpId="0" animBg="1"/>
      <p:bldP spid="36" grpId="0"/>
      <p:bldP spid="37" grpId="0"/>
      <p:bldP spid="38" grpId="0" animBg="1"/>
      <p:bldP spid="96" grpId="0" animBg="1"/>
      <p:bldP spid="98" grpId="0" animBg="1"/>
      <p:bldP spid="123" grpId="0" animBg="1"/>
      <p:bldP spid="19" grpId="0" animBg="1"/>
      <p:bldP spid="35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414657" y="6313714"/>
            <a:ext cx="280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11</a:t>
            </a:r>
            <a:endParaRPr lang="en-AU" sz="1200" dirty="0">
              <a:solidFill>
                <a:srgbClr val="C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-2675853" y="2842771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Money in Indigenous Australia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401062" y="6231970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401062" y="71250"/>
            <a:ext cx="7632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INDIGENOUS FINANCIAL CAPABILITY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‘Culturally Appropriate’ Design…</a:t>
            </a:r>
            <a:endParaRPr lang="en-AU" sz="2400" dirty="0" smtClean="0">
              <a:latin typeface="Arial Rounded MT Bold" pitchFamily="34" charset="0"/>
            </a:endParaRPr>
          </a:p>
          <a:p>
            <a:endParaRPr lang="en-AU" sz="2400" b="1" dirty="0">
              <a:latin typeface="Arial Rounded MT Bold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0806" y="1230559"/>
            <a:ext cx="18076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 on &amp; connect to traditional knowledge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31818" y="1230559"/>
            <a:ext cx="18076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of Elders in Financial Capability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70095" y="1230559"/>
            <a:ext cx="1645675" cy="646331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Know, Grow &amp; Control Money</a:t>
            </a:r>
          </a:p>
          <a:p>
            <a:pPr algn="ctr"/>
            <a:endParaRPr lang="en-A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49586" y="1230559"/>
            <a:ext cx="180658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Money is for caring – achieve own goals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460581" y="1098040"/>
            <a:ext cx="7547954" cy="88315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ight Arrow 45"/>
          <p:cNvSpPr/>
          <p:nvPr/>
        </p:nvSpPr>
        <p:spPr>
          <a:xfrm rot="5400000">
            <a:off x="5063880" y="1996885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7" name="Straight Connector 46"/>
          <p:cNvCxnSpPr/>
          <p:nvPr/>
        </p:nvCxnSpPr>
        <p:spPr>
          <a:xfrm>
            <a:off x="5265977" y="2989825"/>
            <a:ext cx="26504" cy="17044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12"/>
          <p:cNvSpPr txBox="1"/>
          <p:nvPr/>
        </p:nvSpPr>
        <p:spPr>
          <a:xfrm>
            <a:off x="4194122" y="2341389"/>
            <a:ext cx="2143709" cy="646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Elders are vital,</a:t>
            </a:r>
          </a:p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Role model &amp; support</a:t>
            </a:r>
          </a:p>
          <a:p>
            <a:pPr algn="ctr"/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0" name="TextBox 13"/>
          <p:cNvSpPr txBox="1"/>
          <p:nvPr/>
        </p:nvSpPr>
        <p:spPr>
          <a:xfrm>
            <a:off x="1520805" y="2341389"/>
            <a:ext cx="2083785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Money is a resource, Rights &amp; Obligations</a:t>
            </a:r>
          </a:p>
          <a:p>
            <a:pPr algn="ctr"/>
            <a:r>
              <a:rPr lang="en-A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A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"/>
          <p:cNvSpPr txBox="1"/>
          <p:nvPr/>
        </p:nvSpPr>
        <p:spPr>
          <a:xfrm>
            <a:off x="6701722" y="2341389"/>
            <a:ext cx="2016224" cy="646331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Saving is Caring</a:t>
            </a:r>
          </a:p>
          <a:p>
            <a:pPr algn="ctr"/>
            <a:endParaRPr lang="en-A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TextBox 16"/>
          <p:cNvSpPr txBox="1"/>
          <p:nvPr/>
        </p:nvSpPr>
        <p:spPr>
          <a:xfrm>
            <a:off x="2288792" y="3243069"/>
            <a:ext cx="1852322" cy="646331"/>
          </a:xfrm>
          <a:prstGeom prst="rect">
            <a:avLst/>
          </a:prstGeom>
          <a:solidFill>
            <a:srgbClr val="33CCFF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 Obligations, Collective Benefit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7" name="TextBox 19"/>
          <p:cNvSpPr txBox="1"/>
          <p:nvPr/>
        </p:nvSpPr>
        <p:spPr>
          <a:xfrm>
            <a:off x="2302674" y="5001620"/>
            <a:ext cx="1838439" cy="461665"/>
          </a:xfrm>
          <a:prstGeom prst="rect">
            <a:avLst/>
          </a:prstGeom>
          <a:solidFill>
            <a:srgbClr val="33CCFF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Collective support to achieve goals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8" name="TextBox 20"/>
          <p:cNvSpPr txBox="1"/>
          <p:nvPr/>
        </p:nvSpPr>
        <p:spPr>
          <a:xfrm>
            <a:off x="6432924" y="3216696"/>
            <a:ext cx="1693443" cy="64633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Care for Oneself </a:t>
            </a:r>
            <a:r>
              <a:rPr lang="en-A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Care for Others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xtBox 21"/>
          <p:cNvSpPr txBox="1"/>
          <p:nvPr/>
        </p:nvSpPr>
        <p:spPr>
          <a:xfrm>
            <a:off x="6432923" y="4974254"/>
            <a:ext cx="1693444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Goal-oriented Savings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293881" y="2986858"/>
            <a:ext cx="26504" cy="22676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111356" y="4373228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106491" y="3539862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103265" y="4373228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096641" y="3558232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20"/>
          <p:cNvSpPr txBox="1"/>
          <p:nvPr/>
        </p:nvSpPr>
        <p:spPr>
          <a:xfrm>
            <a:off x="4445759" y="3539862"/>
            <a:ext cx="1693443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 elders’ capability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8" name="TextBox 21"/>
          <p:cNvSpPr txBox="1"/>
          <p:nvPr/>
        </p:nvSpPr>
        <p:spPr>
          <a:xfrm>
            <a:off x="4445759" y="4574484"/>
            <a:ext cx="1693444" cy="46166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Practise skills in family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076761" y="3000110"/>
            <a:ext cx="33132" cy="225437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109893" y="5254488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16"/>
          <p:cNvSpPr txBox="1"/>
          <p:nvPr/>
        </p:nvSpPr>
        <p:spPr>
          <a:xfrm>
            <a:off x="2315927" y="4185549"/>
            <a:ext cx="1825187" cy="461665"/>
          </a:xfrm>
          <a:prstGeom prst="rect">
            <a:avLst/>
          </a:prstGeom>
          <a:solidFill>
            <a:srgbClr val="33CCFF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Allocate, Manage &amp; Preserve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4" name="TextBox 21"/>
          <p:cNvSpPr txBox="1"/>
          <p:nvPr/>
        </p:nvSpPr>
        <p:spPr>
          <a:xfrm>
            <a:off x="6413047" y="4106899"/>
            <a:ext cx="1693444" cy="64633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 money</a:t>
            </a:r>
          </a:p>
          <a:p>
            <a:pPr algn="ctr"/>
            <a:r>
              <a:rPr lang="en-A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endParaRPr lang="en-A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Manage Life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8119743" y="5227984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1" grpId="0" animBg="1"/>
      <p:bldP spid="43" grpId="0" animBg="1"/>
      <p:bldP spid="44" grpId="0" animBg="1"/>
      <p:bldP spid="46" grpId="0" animBg="1"/>
      <p:bldP spid="48" grpId="0" animBg="1"/>
      <p:bldP spid="50" grpId="0" animBg="1"/>
      <p:bldP spid="52" grpId="0" animBg="1"/>
      <p:bldP spid="54" grpId="0" animBg="1"/>
      <p:bldP spid="57" grpId="0" animBg="1"/>
      <p:bldP spid="58" grpId="0" animBg="1"/>
      <p:bldP spid="60" grpId="0" animBg="1"/>
      <p:bldP spid="67" grpId="0" animBg="1"/>
      <p:bldP spid="68" grpId="0" animBg="1"/>
      <p:bldP spid="73" grpId="0" animBg="1"/>
      <p:bldP spid="7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 rot="16200000">
            <a:off x="-2479908" y="2764393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Financial Inclusion &amp; Indigenous Australia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3118" y="3299877"/>
            <a:ext cx="45884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  <a:hlinkClick r:id="rId3"/>
              </a:rPr>
              <a:t>Vinita.Godinho@rmit.edu.au</a:t>
            </a:r>
            <a:endParaRPr lang="en-AU" sz="2400" b="1" dirty="0" smtClean="0">
              <a:latin typeface="Arial Rounded MT Bold" pitchFamily="34" charset="0"/>
            </a:endParaRPr>
          </a:p>
          <a:p>
            <a:r>
              <a:rPr lang="en-AU" sz="2400" dirty="0" smtClean="0">
                <a:latin typeface="Arial Rounded MT Bold" pitchFamily="34" charset="0"/>
              </a:rPr>
              <a:t>+61395709393</a:t>
            </a:r>
            <a:endParaRPr lang="en-AU" sz="2400" dirty="0">
              <a:latin typeface="Arial Rounded MT Bold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2348" y="816706"/>
            <a:ext cx="3256618" cy="248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0807" y="3648079"/>
            <a:ext cx="772387" cy="57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121435" y="4914647"/>
            <a:ext cx="702256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300" dirty="0" smtClean="0">
              <a:latin typeface="Arial Rounded MT Bold" pitchFamily="34" charset="0"/>
            </a:endParaRPr>
          </a:p>
          <a:p>
            <a:r>
              <a:rPr lang="en-AU" sz="2300" dirty="0" smtClean="0">
                <a:latin typeface="Arial Rounded MT Bold" pitchFamily="34" charset="0"/>
              </a:rPr>
              <a:t>Age, Language, Location, Employment, Income, </a:t>
            </a:r>
          </a:p>
          <a:p>
            <a:r>
              <a:rPr lang="en-AU" sz="2300" dirty="0" smtClean="0">
                <a:latin typeface="Arial Rounded MT Bold" pitchFamily="34" charset="0"/>
              </a:rPr>
              <a:t>Financial </a:t>
            </a:r>
            <a:r>
              <a:rPr lang="en-AU" sz="2300" dirty="0" smtClean="0">
                <a:latin typeface="Arial Rounded MT Bold" pitchFamily="34" charset="0"/>
              </a:rPr>
              <a:t>‘</a:t>
            </a:r>
            <a:r>
              <a:rPr lang="en-AU" sz="2300" dirty="0" smtClean="0">
                <a:solidFill>
                  <a:srgbClr val="0070C0"/>
                </a:solidFill>
                <a:latin typeface="Arial Rounded MT Bold" pitchFamily="34" charset="0"/>
              </a:rPr>
              <a:t>Capability’ </a:t>
            </a:r>
            <a:r>
              <a:rPr lang="en-AU" sz="2300" strike="sngStrike" dirty="0" smtClean="0">
                <a:latin typeface="Arial Rounded MT Bold" pitchFamily="34" charset="0"/>
              </a:rPr>
              <a:t>(</a:t>
            </a:r>
            <a:r>
              <a:rPr lang="en-AU" sz="2300" i="1" strike="sngStrike" dirty="0" smtClean="0">
                <a:latin typeface="Arial Rounded MT Bold" pitchFamily="34" charset="0"/>
              </a:rPr>
              <a:t>Literacy</a:t>
            </a:r>
            <a:r>
              <a:rPr lang="en-AU" sz="2300" strike="sngStrike" dirty="0" smtClean="0">
                <a:latin typeface="Arial Rounded MT Bold" pitchFamily="34" charset="0"/>
              </a:rPr>
              <a:t>)</a:t>
            </a:r>
            <a:r>
              <a:rPr lang="en-AU" sz="2000" dirty="0">
                <a:solidFill>
                  <a:srgbClr val="00B050"/>
                </a:solidFill>
                <a:latin typeface="Arial Rounded MT Bold" pitchFamily="34" charset="0"/>
              </a:rPr>
              <a:t> </a:t>
            </a:r>
            <a:endParaRPr lang="en-AU" sz="2300" strike="sngStrike" dirty="0" smtClean="0">
              <a:latin typeface="Arial Rounded MT Bold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14657" y="6313714"/>
            <a:ext cx="232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1</a:t>
            </a:r>
            <a:endParaRPr lang="en-AU" sz="1200" dirty="0">
              <a:solidFill>
                <a:srgbClr val="C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inEcxlChart2012.png"/>
          <p:cNvPicPr>
            <a:picLocks noChangeAspect="1"/>
          </p:cNvPicPr>
          <p:nvPr/>
        </p:nvPicPr>
        <p:blipFill>
          <a:blip r:embed="rId3" cstate="print"/>
          <a:srcRect r="12712"/>
          <a:stretch>
            <a:fillRect/>
          </a:stretch>
        </p:blipFill>
        <p:spPr>
          <a:xfrm>
            <a:off x="4316426" y="942371"/>
            <a:ext cx="4635117" cy="4343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1857" y="1107831"/>
            <a:ext cx="30295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Arial Rounded MT Bold" pitchFamily="34" charset="0"/>
              </a:rPr>
              <a:t>Lack </a:t>
            </a:r>
            <a:r>
              <a:rPr lang="en-AU" sz="2400" dirty="0" smtClean="0">
                <a:solidFill>
                  <a:srgbClr val="00B050"/>
                </a:solidFill>
                <a:latin typeface="Arial Rounded MT Bold" pitchFamily="34" charset="0"/>
              </a:rPr>
              <a:t>access</a:t>
            </a:r>
            <a:r>
              <a:rPr lang="en-AU" sz="2400" dirty="0" smtClean="0">
                <a:latin typeface="Arial Rounded MT Bold" pitchFamily="34" charset="0"/>
              </a:rPr>
              <a:t> to </a:t>
            </a:r>
            <a:r>
              <a:rPr lang="en-AU" sz="2400" dirty="0" smtClean="0">
                <a:solidFill>
                  <a:srgbClr val="FF0000"/>
                </a:solidFill>
                <a:latin typeface="Arial Rounded MT Bold" pitchFamily="34" charset="0"/>
              </a:rPr>
              <a:t>safe</a:t>
            </a:r>
            <a:r>
              <a:rPr lang="en-AU" sz="2400" dirty="0" smtClean="0">
                <a:latin typeface="Arial Rounded MT Bold" pitchFamily="34" charset="0"/>
              </a:rPr>
              <a:t>, </a:t>
            </a:r>
            <a:r>
              <a:rPr lang="en-AU" sz="2400" dirty="0" smtClean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</a:rPr>
              <a:t>affordable</a:t>
            </a:r>
            <a:r>
              <a:rPr lang="en-AU" sz="2400" dirty="0" smtClean="0">
                <a:latin typeface="Arial Rounded MT Bold" pitchFamily="34" charset="0"/>
              </a:rPr>
              <a:t> </a:t>
            </a:r>
            <a:r>
              <a:rPr lang="en-AU" sz="2400" dirty="0" smtClean="0">
                <a:latin typeface="Arial Rounded MT Bold" pitchFamily="34" charset="0"/>
              </a:rPr>
              <a:t>&amp; </a:t>
            </a:r>
            <a:r>
              <a:rPr lang="en-A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Rounded MT Bold" pitchFamily="34" charset="0"/>
              </a:rPr>
              <a:t>appropriate  </a:t>
            </a:r>
            <a:r>
              <a:rPr lang="en-AU" sz="2400" dirty="0" smtClean="0">
                <a:latin typeface="Arial Rounded MT Bold" pitchFamily="34" charset="0"/>
              </a:rPr>
              <a:t>financial </a:t>
            </a:r>
            <a:r>
              <a:rPr lang="en-AU" sz="2400" dirty="0" smtClean="0">
                <a:latin typeface="Arial Rounded MT Bold" pitchFamily="34" charset="0"/>
              </a:rPr>
              <a:t>services from mainstream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1855" y="3356992"/>
            <a:ext cx="306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0070C0"/>
                </a:solidFill>
                <a:latin typeface="Arial Rounded MT Bold" pitchFamily="34" charset="0"/>
              </a:rPr>
              <a:t>17.7% </a:t>
            </a:r>
            <a:r>
              <a:rPr lang="en-AU" sz="2400" dirty="0" smtClean="0">
                <a:latin typeface="Arial Rounded MT Bold" pitchFamily="34" charset="0"/>
              </a:rPr>
              <a:t>, growing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39973" y="4546615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Curved Connector 16"/>
          <p:cNvCxnSpPr/>
          <p:nvPr/>
        </p:nvCxnSpPr>
        <p:spPr>
          <a:xfrm>
            <a:off x="4151086" y="3808631"/>
            <a:ext cx="829051" cy="64947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95743" y="6313714"/>
            <a:ext cx="46569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>
                <a:latin typeface="Arial Narrow" pitchFamily="34" charset="0"/>
              </a:rPr>
              <a:t>Source: ‘Measuring Financial Exclusion in Australia’  NAB June 2013</a:t>
            </a:r>
            <a:endParaRPr lang="en-AU" sz="1400" dirty="0">
              <a:latin typeface="Arial Narrow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1856" y="3847685"/>
            <a:ext cx="306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solidFill>
                  <a:srgbClr val="FF0000"/>
                </a:solidFill>
                <a:latin typeface="Arial Rounded MT Bold" pitchFamily="34" charset="0"/>
              </a:rPr>
              <a:t>43.2%</a:t>
            </a:r>
            <a:r>
              <a:rPr lang="en-AU" sz="2400" dirty="0" smtClean="0">
                <a:latin typeface="Arial Rounded MT Bold" pitchFamily="34" charset="0"/>
              </a:rPr>
              <a:t> Indigenous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9115" y="5371843"/>
            <a:ext cx="83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 smtClean="0">
                <a:solidFill>
                  <a:prstClr val="black"/>
                </a:solidFill>
                <a:latin typeface="Arial Rounded MT Bold" pitchFamily="34" charset="0"/>
              </a:rPr>
              <a:t>Key:</a:t>
            </a:r>
            <a:endParaRPr lang="en-AU" dirty="0"/>
          </a:p>
        </p:txBody>
      </p:sp>
      <p:sp>
        <p:nvSpPr>
          <p:cNvPr id="22" name="Rectangle 21"/>
          <p:cNvSpPr/>
          <p:nvPr/>
        </p:nvSpPr>
        <p:spPr>
          <a:xfrm>
            <a:off x="1481251" y="4322413"/>
            <a:ext cx="3060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>
                <a:latin typeface="Arial Rounded MT Bold" pitchFamily="34" charset="0"/>
              </a:rPr>
              <a:t>‘</a:t>
            </a:r>
            <a:r>
              <a:rPr lang="en-AU" sz="2400" dirty="0" smtClean="0">
                <a:solidFill>
                  <a:srgbClr val="008000"/>
                </a:solidFill>
                <a:latin typeface="Arial Rounded MT Bold" pitchFamily="34" charset="0"/>
              </a:rPr>
              <a:t>Wicked</a:t>
            </a:r>
            <a:r>
              <a:rPr lang="en-AU" sz="2400" dirty="0" smtClean="0">
                <a:latin typeface="Arial Rounded MT Bold" pitchFamily="34" charset="0"/>
              </a:rPr>
              <a:t>’ problem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 rot="16200000">
            <a:off x="-2479908" y="2764393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Financial Inclusion &amp; Indigenous Australia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88286" y="88540"/>
            <a:ext cx="748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C00000"/>
                </a:solidFill>
                <a:latin typeface="Arial Rounded MT Bold" pitchFamily="34" charset="0"/>
              </a:rPr>
              <a:t>FINANCIAL EXCLUSION </a:t>
            </a:r>
            <a:r>
              <a:rPr lang="en-AU" sz="2400" b="1" dirty="0" smtClean="0">
                <a:latin typeface="Arial Rounded MT Bold" pitchFamily="34" charset="0"/>
              </a:rPr>
              <a:t>IN AUSTRALIA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A growing ‘Under-banked’ population…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41927" y="5804254"/>
            <a:ext cx="1406154" cy="40011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lvl="0"/>
            <a:r>
              <a:rPr lang="en-AU" sz="2000" dirty="0" smtClean="0">
                <a:solidFill>
                  <a:schemeClr val="bg1"/>
                </a:solidFill>
                <a:latin typeface="Arial Rounded MT Bold" pitchFamily="34" charset="0"/>
              </a:rPr>
              <a:t>Wellbeing</a:t>
            </a:r>
            <a:endParaRPr lang="en-AU" sz="2300" strike="sngStrike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 rot="10800000">
            <a:off x="6933494" y="5931288"/>
            <a:ext cx="373081" cy="13308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  <p:bldP spid="16" grpId="0" animBg="1"/>
      <p:bldP spid="20" grpId="0"/>
      <p:bldP spid="19" grpId="0"/>
      <p:bldP spid="22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414657" y="6313714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2</a:t>
            </a:r>
            <a:endParaRPr lang="en-AU" sz="1200" dirty="0">
              <a:solidFill>
                <a:srgbClr val="C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-2675853" y="2842771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Money in Indigenous Australia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01538" y="88540"/>
            <a:ext cx="748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ECONOMICS 101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What is </a:t>
            </a:r>
            <a:r>
              <a:rPr lang="en-AU" sz="2400" b="1" dirty="0" smtClean="0">
                <a:solidFill>
                  <a:srgbClr val="C00000"/>
                </a:solidFill>
                <a:latin typeface="Arial Rounded MT Bold" pitchFamily="34" charset="0"/>
              </a:rPr>
              <a:t>money</a:t>
            </a:r>
            <a:r>
              <a:rPr lang="en-AU" sz="2400" b="1" dirty="0" smtClean="0">
                <a:latin typeface="Arial Rounded MT Bold" pitchFamily="34" charset="0"/>
              </a:rPr>
              <a:t>?</a:t>
            </a:r>
            <a:endParaRPr lang="en-AU" sz="2400" dirty="0">
              <a:latin typeface="Arial Rounded MT Bold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/>
          <a:srcRect b="1666"/>
          <a:stretch>
            <a:fillRect/>
          </a:stretch>
        </p:blipFill>
        <p:spPr bwMode="auto">
          <a:xfrm>
            <a:off x="1520805" y="1045270"/>
            <a:ext cx="3065579" cy="22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/>
          <a:srcRect l="15873" r="6772" b="19803"/>
          <a:stretch>
            <a:fillRect/>
          </a:stretch>
        </p:blipFill>
        <p:spPr bwMode="auto">
          <a:xfrm>
            <a:off x="5829150" y="4063142"/>
            <a:ext cx="2744531" cy="213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5696" y="1197172"/>
            <a:ext cx="3517009" cy="263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/>
          <a:srcRect l="6594" b="16656"/>
          <a:stretch>
            <a:fillRect/>
          </a:stretch>
        </p:blipFill>
        <p:spPr bwMode="auto">
          <a:xfrm>
            <a:off x="1846123" y="3884542"/>
            <a:ext cx="3051525" cy="20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>
          <a:xfrm>
            <a:off x="4757526" y="932789"/>
            <a:ext cx="4228775" cy="2965006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414657" y="6313714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3</a:t>
            </a:r>
            <a:endParaRPr lang="en-AU" sz="1200" dirty="0">
              <a:solidFill>
                <a:srgbClr val="C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-2675853" y="2842771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Money in Indigenous Australia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58729" y="6313714"/>
            <a:ext cx="8017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 smtClean="0">
                <a:latin typeface="Arial Narrow" pitchFamily="34" charset="0"/>
              </a:rPr>
              <a:t>Source: Adapted from “Measuring Financial Capability – an exploratory study”  FSA 2005</a:t>
            </a:r>
            <a:endParaRPr lang="en-AU" sz="1400" dirty="0"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6410" y="2746413"/>
            <a:ext cx="165618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Skills</a:t>
            </a:r>
          </a:p>
          <a:p>
            <a:pPr algn="ctr"/>
            <a:endParaRPr lang="en-A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70146" y="2746413"/>
            <a:ext cx="1656184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Knowledge &amp; Understanding</a:t>
            </a: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0666" y="2746413"/>
            <a:ext cx="165618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b="1" dirty="0" smtClean="0"/>
              <a:t>Confidence &amp; Attitudes</a:t>
            </a:r>
            <a:endParaRPr lang="en-AU" b="1" dirty="0"/>
          </a:p>
        </p:txBody>
      </p:sp>
      <p:sp>
        <p:nvSpPr>
          <p:cNvPr id="22" name="Oval 21"/>
          <p:cNvSpPr/>
          <p:nvPr/>
        </p:nvSpPr>
        <p:spPr>
          <a:xfrm>
            <a:off x="1582114" y="1018221"/>
            <a:ext cx="223224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Experiences &amp; Circumstances</a:t>
            </a:r>
            <a:endParaRPr lang="en-AU" b="1" dirty="0"/>
          </a:p>
        </p:txBody>
      </p:sp>
      <p:sp>
        <p:nvSpPr>
          <p:cNvPr id="23" name="Oval 22"/>
          <p:cNvSpPr/>
          <p:nvPr/>
        </p:nvSpPr>
        <p:spPr>
          <a:xfrm>
            <a:off x="6622674" y="1018221"/>
            <a:ext cx="2232248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/>
              <a:t>Personality</a:t>
            </a:r>
            <a:endParaRPr lang="en-AU" b="1" dirty="0"/>
          </a:p>
        </p:txBody>
      </p:sp>
      <p:sp>
        <p:nvSpPr>
          <p:cNvPr id="24" name="Isosceles Triangle 23"/>
          <p:cNvSpPr/>
          <p:nvPr/>
        </p:nvSpPr>
        <p:spPr>
          <a:xfrm>
            <a:off x="3814362" y="4186573"/>
            <a:ext cx="2304256" cy="129614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tx1"/>
                </a:solidFill>
              </a:rPr>
              <a:t>Behaviour</a:t>
            </a:r>
            <a:endParaRPr lang="en-AU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2" idx="4"/>
            <a:endCxn id="20" idx="0"/>
          </p:cNvCxnSpPr>
          <p:nvPr/>
        </p:nvCxnSpPr>
        <p:spPr>
          <a:xfrm>
            <a:off x="2698238" y="1882317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4"/>
          </p:cNvCxnSpPr>
          <p:nvPr/>
        </p:nvCxnSpPr>
        <p:spPr>
          <a:xfrm>
            <a:off x="2698238" y="1882317"/>
            <a:ext cx="19802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4"/>
            <a:endCxn id="21" idx="0"/>
          </p:cNvCxnSpPr>
          <p:nvPr/>
        </p:nvCxnSpPr>
        <p:spPr>
          <a:xfrm>
            <a:off x="2698238" y="1882317"/>
            <a:ext cx="46805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58778" y="1882317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542554" y="3394485"/>
            <a:ext cx="144016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</p:cNvCxnSpPr>
          <p:nvPr/>
        </p:nvCxnSpPr>
        <p:spPr>
          <a:xfrm flipH="1">
            <a:off x="4966490" y="3392744"/>
            <a:ext cx="108012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2"/>
          </p:cNvCxnSpPr>
          <p:nvPr/>
        </p:nvCxnSpPr>
        <p:spPr>
          <a:xfrm>
            <a:off x="2698238" y="3392744"/>
            <a:ext cx="1692188" cy="1441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762498" y="2098341"/>
            <a:ext cx="8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influence</a:t>
            </a:r>
            <a:endParaRPr lang="en-AU" sz="1400" dirty="0"/>
          </a:p>
        </p:txBody>
      </p:sp>
      <p:sp>
        <p:nvSpPr>
          <p:cNvPr id="33" name="Rectangle 32"/>
          <p:cNvSpPr/>
          <p:nvPr/>
        </p:nvSpPr>
        <p:spPr>
          <a:xfrm>
            <a:off x="2734242" y="2242357"/>
            <a:ext cx="8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influence</a:t>
            </a:r>
            <a:endParaRPr lang="en-AU" sz="1400" dirty="0"/>
          </a:p>
        </p:txBody>
      </p:sp>
      <p:sp>
        <p:nvSpPr>
          <p:cNvPr id="34" name="Rectangle 33"/>
          <p:cNvSpPr/>
          <p:nvPr/>
        </p:nvSpPr>
        <p:spPr>
          <a:xfrm>
            <a:off x="5182514" y="3970549"/>
            <a:ext cx="8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influence</a:t>
            </a:r>
            <a:endParaRPr lang="en-AU" sz="1400" dirty="0"/>
          </a:p>
        </p:txBody>
      </p:sp>
      <p:sp>
        <p:nvSpPr>
          <p:cNvPr id="35" name="Rectangle 34"/>
          <p:cNvSpPr/>
          <p:nvPr/>
        </p:nvSpPr>
        <p:spPr>
          <a:xfrm>
            <a:off x="3958378" y="4042557"/>
            <a:ext cx="860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dirty="0" smtClean="0"/>
              <a:t>influence</a:t>
            </a:r>
            <a:endParaRPr lang="en-AU" sz="1400" dirty="0"/>
          </a:p>
        </p:txBody>
      </p:sp>
      <p:sp>
        <p:nvSpPr>
          <p:cNvPr id="36" name="Rectangle 35"/>
          <p:cNvSpPr/>
          <p:nvPr/>
        </p:nvSpPr>
        <p:spPr>
          <a:xfrm rot="16200000">
            <a:off x="893857" y="2749562"/>
            <a:ext cx="147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/>
              <a:t>3 key elements of financial capability</a:t>
            </a:r>
            <a:endParaRPr lang="en-AU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187442" y="5482717"/>
            <a:ext cx="1350050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1100" b="1" dirty="0" smtClean="0"/>
              <a:t> Managing Money</a:t>
            </a:r>
          </a:p>
          <a:p>
            <a:pPr>
              <a:buFont typeface="Arial" pitchFamily="34" charset="0"/>
              <a:buChar char="•"/>
            </a:pPr>
            <a:r>
              <a:rPr lang="en-AU" sz="1100" b="1" dirty="0" smtClean="0"/>
              <a:t> Planning Ahead</a:t>
            </a:r>
          </a:p>
          <a:p>
            <a:pPr>
              <a:buFont typeface="Arial" pitchFamily="34" charset="0"/>
              <a:buChar char="•"/>
            </a:pPr>
            <a:r>
              <a:rPr lang="en-AU" sz="1100" b="1" dirty="0" smtClean="0"/>
              <a:t> Choosing Products</a:t>
            </a:r>
          </a:p>
          <a:p>
            <a:pPr>
              <a:buFont typeface="Arial" pitchFamily="34" charset="0"/>
              <a:buChar char="•"/>
            </a:pPr>
            <a:r>
              <a:rPr lang="en-AU" sz="1100" b="1" dirty="0" smtClean="0"/>
              <a:t> Staying Informed</a:t>
            </a:r>
          </a:p>
          <a:p>
            <a:endParaRPr lang="en-AU" sz="1100" b="1" dirty="0"/>
          </a:p>
        </p:txBody>
      </p:sp>
      <p:cxnSp>
        <p:nvCxnSpPr>
          <p:cNvPr id="38" name="Straight Connector 37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01538" y="88540"/>
            <a:ext cx="748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C00000"/>
                </a:solidFill>
                <a:latin typeface="Arial Rounded MT Bold" pitchFamily="34" charset="0"/>
              </a:rPr>
              <a:t>FINANCIAL CAPABILITY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Making informed decisions about money…</a:t>
            </a:r>
            <a:endParaRPr lang="en-AU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71371" y="4667215"/>
            <a:ext cx="687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buSzPct val="50000"/>
              <a:buFont typeface="Wingdings" pitchFamily="2" charset="2"/>
              <a:buChar char="v"/>
            </a:pPr>
            <a:r>
              <a:rPr lang="en-AU" sz="2400" b="1" dirty="0" smtClean="0">
                <a:latin typeface="Arial Rounded MT Bold" pitchFamily="34" charset="0"/>
              </a:rPr>
              <a:t> Financial </a:t>
            </a:r>
            <a:r>
              <a:rPr lang="en-AU" sz="2400" b="1" dirty="0" smtClean="0">
                <a:solidFill>
                  <a:srgbClr val="0070C0"/>
                </a:solidFill>
                <a:latin typeface="Arial Rounded MT Bold" pitchFamily="34" charset="0"/>
              </a:rPr>
              <a:t>Capability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AU" sz="2400" b="1" dirty="0" smtClean="0">
                <a:latin typeface="Arial Rounded MT Bold" pitchFamily="34" charset="0"/>
              </a:rPr>
              <a:t> </a:t>
            </a:r>
            <a:r>
              <a:rPr lang="en-AU" sz="2400" b="1" dirty="0" smtClean="0">
                <a:solidFill>
                  <a:srgbClr val="0070C0"/>
                </a:solidFill>
                <a:latin typeface="Arial Rounded MT Bold" pitchFamily="34" charset="0"/>
              </a:rPr>
              <a:t>Design</a:t>
            </a:r>
            <a:r>
              <a:rPr lang="en-AU" sz="2400" b="1" dirty="0" smtClean="0">
                <a:latin typeface="Arial Rounded MT Bold" pitchFamily="34" charset="0"/>
              </a:rPr>
              <a:t> of products &amp; services</a:t>
            </a:r>
          </a:p>
          <a:p>
            <a:pPr lvl="2">
              <a:buSzPct val="50000"/>
              <a:buFont typeface="Wingdings" pitchFamily="2" charset="2"/>
              <a:buChar char="v"/>
            </a:pPr>
            <a:r>
              <a:rPr lang="en-AU" sz="2400" b="1" dirty="0" smtClean="0">
                <a:latin typeface="Arial Rounded MT Bold" pitchFamily="34" charset="0"/>
              </a:rPr>
              <a:t> Consumer </a:t>
            </a:r>
            <a:r>
              <a:rPr lang="en-AU" sz="2400" b="1" dirty="0" smtClean="0">
                <a:solidFill>
                  <a:srgbClr val="0070C0"/>
                </a:solidFill>
                <a:latin typeface="Arial Rounded MT Bold" pitchFamily="34" charset="0"/>
              </a:rPr>
              <a:t>education</a:t>
            </a:r>
            <a:r>
              <a:rPr lang="en-AU" sz="2400" b="1" dirty="0" smtClean="0">
                <a:latin typeface="Arial Rounded MT Bold" pitchFamily="34" charset="0"/>
              </a:rPr>
              <a:t> 	</a:t>
            </a:r>
            <a:endParaRPr lang="en-AU" sz="2400" b="1" dirty="0">
              <a:latin typeface="Arial Rounded MT Bol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-2675853" y="2842771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Money in Indigenous Australia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368918" y="100658"/>
            <a:ext cx="81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>
                <a:solidFill>
                  <a:srgbClr val="C00000"/>
                </a:solidFill>
                <a:latin typeface="Arial Rounded MT Bold" pitchFamily="34" charset="0"/>
              </a:rPr>
              <a:t>INDIGENOUS</a:t>
            </a:r>
            <a:r>
              <a:rPr lang="en-AU" sz="2400" b="1" dirty="0" smtClean="0">
                <a:latin typeface="Arial Rounded MT Bold" pitchFamily="34" charset="0"/>
              </a:rPr>
              <a:t> LENS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What  does </a:t>
            </a:r>
            <a:r>
              <a:rPr lang="en-AU" sz="2400" b="1" dirty="0" smtClean="0">
                <a:solidFill>
                  <a:srgbClr val="C00000"/>
                </a:solidFill>
                <a:latin typeface="Arial Rounded MT Bold" pitchFamily="34" charset="0"/>
              </a:rPr>
              <a:t>Financial Inclusion </a:t>
            </a:r>
            <a:r>
              <a:rPr lang="en-AU" sz="2400" b="1" dirty="0" smtClean="0">
                <a:latin typeface="Arial Rounded MT Bold" pitchFamily="34" charset="0"/>
              </a:rPr>
              <a:t>look like?</a:t>
            </a:r>
            <a:endParaRPr lang="en-AU" sz="2400" b="1" dirty="0">
              <a:latin typeface="Arial Rounded MT Bol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330" y="1154733"/>
            <a:ext cx="76541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AU" sz="3200" b="1" dirty="0" smtClean="0">
                <a:latin typeface="Arial Rounded MT Bold" pitchFamily="34" charset="0"/>
              </a:rPr>
              <a:t> Understanding </a:t>
            </a:r>
          </a:p>
          <a:p>
            <a:pPr lvl="1"/>
            <a:r>
              <a:rPr lang="en-AU" sz="3200" b="1" dirty="0" smtClean="0">
                <a:latin typeface="Arial Rounded MT Bold" pitchFamily="34" charset="0"/>
              </a:rPr>
              <a:t>   of </a:t>
            </a:r>
            <a:r>
              <a:rPr lang="en-AU" sz="3200" b="1" dirty="0" smtClean="0">
                <a:solidFill>
                  <a:srgbClr val="0070C0"/>
                </a:solidFill>
                <a:latin typeface="Arial Rounded MT Bold" pitchFamily="34" charset="0"/>
              </a:rPr>
              <a:t>money</a:t>
            </a:r>
            <a:endParaRPr lang="en-AU" sz="3200" b="1" dirty="0" smtClean="0">
              <a:latin typeface="Arial Rounded MT Bol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14657" y="6313714"/>
            <a:ext cx="2519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4</a:t>
            </a:r>
            <a:endParaRPr lang="en-AU" sz="1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0242" y="3930616"/>
            <a:ext cx="3338292" cy="113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25431" y="3930616"/>
            <a:ext cx="74364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AU" sz="3200" b="1" dirty="0" smtClean="0">
                <a:latin typeface="Arial Rounded MT Bold" pitchFamily="34" charset="0"/>
              </a:rPr>
              <a:t> </a:t>
            </a:r>
            <a:r>
              <a:rPr lang="en-AU" sz="3200" b="1" dirty="0" smtClean="0">
                <a:solidFill>
                  <a:srgbClr val="0070C0"/>
                </a:solidFill>
                <a:latin typeface="Arial Rounded MT Bold" pitchFamily="34" charset="0"/>
              </a:rPr>
              <a:t>Policy</a:t>
            </a:r>
            <a:r>
              <a:rPr lang="en-AU" sz="3200" b="1" dirty="0" smtClean="0">
                <a:latin typeface="Arial Rounded MT Bold" pitchFamily="34" charset="0"/>
              </a:rPr>
              <a:t> Implications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5431" y="2586445"/>
            <a:ext cx="9391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AU" sz="3200" b="1" dirty="0" smtClean="0">
                <a:solidFill>
                  <a:prstClr val="black"/>
                </a:solidFill>
                <a:latin typeface="Arial Rounded MT Bold" pitchFamily="34" charset="0"/>
              </a:rPr>
              <a:t> Culture  as </a:t>
            </a:r>
            <a:r>
              <a:rPr lang="en-AU" sz="3200" b="1" dirty="0" smtClean="0">
                <a:solidFill>
                  <a:srgbClr val="0070C0"/>
                </a:solidFill>
                <a:latin typeface="Arial Rounded MT Bold" pitchFamily="34" charset="0"/>
              </a:rPr>
              <a:t>enabler</a:t>
            </a:r>
            <a:r>
              <a:rPr lang="en-AU" sz="3200" b="1" dirty="0" smtClean="0">
                <a:solidFill>
                  <a:prstClr val="black"/>
                </a:solidFill>
                <a:latin typeface="Arial Rounded MT Bold" pitchFamily="34" charset="0"/>
              </a:rPr>
              <a:t>, </a:t>
            </a:r>
            <a:r>
              <a:rPr lang="en-AU" sz="3200" b="1" u="sng" dirty="0" smtClean="0">
                <a:solidFill>
                  <a:prstClr val="black"/>
                </a:solidFill>
                <a:latin typeface="Arial Rounded MT Bold" pitchFamily="34" charset="0"/>
              </a:rPr>
              <a:t>not </a:t>
            </a:r>
            <a:r>
              <a:rPr lang="en-AU" sz="3200" b="1" dirty="0" smtClean="0">
                <a:solidFill>
                  <a:prstClr val="black"/>
                </a:solidFill>
                <a:latin typeface="Arial Rounded MT Bold" pitchFamily="34" charset="0"/>
              </a:rPr>
              <a:t> a</a:t>
            </a:r>
          </a:p>
          <a:p>
            <a:pPr lvl="1"/>
            <a:r>
              <a:rPr lang="en-AU" sz="3200" b="1" dirty="0" smtClean="0">
                <a:solidFill>
                  <a:prstClr val="black"/>
                </a:solidFill>
                <a:latin typeface="Arial Rounded MT Bold" pitchFamily="34" charset="0"/>
              </a:rPr>
              <a:t>   barrier, for inclusion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3182">
            <a:off x="6328271" y="1336494"/>
            <a:ext cx="2279181" cy="15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414657" y="6313714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5</a:t>
            </a:r>
            <a:endParaRPr lang="en-AU" sz="1200" dirty="0">
              <a:solidFill>
                <a:srgbClr val="C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-2479908" y="2764393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Financial Inclusion &amp; Indigenous Australia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5034" y="88540"/>
            <a:ext cx="762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‘INDIGENOUS MONEY’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 Culturally Distinctive vs. mainstream Australia…</a:t>
            </a:r>
            <a:endParaRPr lang="en-AU" sz="2400" dirty="0">
              <a:latin typeface="Arial Rounded MT Bold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7234" y="4596613"/>
            <a:ext cx="1325715" cy="149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4502949" y="4625641"/>
            <a:ext cx="46450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latin typeface="Arial Rounded MT Bold" pitchFamily="34" charset="0"/>
              </a:rPr>
              <a:t>Money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AU" sz="2600" dirty="0" smtClean="0">
                <a:latin typeface="Arial Rounded MT Bold" pitchFamily="34" charset="0"/>
              </a:rPr>
              <a:t>is </a:t>
            </a:r>
            <a:r>
              <a:rPr lang="en-AU" sz="2600" u="sng" dirty="0" smtClean="0">
                <a:latin typeface="Arial Rounded MT Bold" pitchFamily="34" charset="0"/>
              </a:rPr>
              <a:t>not</a:t>
            </a:r>
            <a:r>
              <a:rPr lang="en-AU" sz="2600" dirty="0" smtClean="0">
                <a:latin typeface="Arial Rounded MT Bold" pitchFamily="34" charset="0"/>
              </a:rPr>
              <a:t> top priority,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caring</a:t>
            </a:r>
            <a:r>
              <a:rPr lang="en-AU" sz="2600" dirty="0" smtClean="0">
                <a:latin typeface="Arial Rounded MT Bold" pitchFamily="34" charset="0"/>
              </a:rPr>
              <a:t> for family is..</a:t>
            </a:r>
            <a:endParaRPr lang="en-AU" sz="2600" dirty="0"/>
          </a:p>
        </p:txBody>
      </p:sp>
      <p:sp>
        <p:nvSpPr>
          <p:cNvPr id="30" name="Rectangle 29"/>
          <p:cNvSpPr/>
          <p:nvPr/>
        </p:nvSpPr>
        <p:spPr>
          <a:xfrm>
            <a:off x="3278832" y="1154631"/>
            <a:ext cx="59315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latin typeface="Arial Rounded MT Bold" pitchFamily="34" charset="0"/>
              </a:rPr>
              <a:t>Medium of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relationships</a:t>
            </a:r>
            <a:r>
              <a:rPr lang="en-AU" sz="2600" dirty="0" smtClean="0">
                <a:latin typeface="Arial Rounded MT Bold" pitchFamily="34" charset="0"/>
              </a:rPr>
              <a:t>, </a:t>
            </a:r>
            <a:r>
              <a:rPr lang="en-AU" sz="2600" u="sng" dirty="0" smtClean="0">
                <a:latin typeface="Arial Rounded MT Bold" pitchFamily="34" charset="0"/>
              </a:rPr>
              <a:t>not</a:t>
            </a:r>
            <a:r>
              <a:rPr lang="en-AU" sz="2600" dirty="0" smtClean="0">
                <a:latin typeface="Arial Rounded MT Bold" pitchFamily="34" charset="0"/>
              </a:rPr>
              <a:t> exchange. One of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many</a:t>
            </a:r>
            <a:r>
              <a:rPr lang="en-AU" sz="2600" dirty="0" smtClean="0">
                <a:latin typeface="Arial Rounded MT Bold" pitchFamily="34" charset="0"/>
              </a:rPr>
              <a:t> resources..</a:t>
            </a:r>
            <a:endParaRPr lang="en-AU" sz="2600" dirty="0"/>
          </a:p>
        </p:txBody>
      </p:sp>
      <p:sp>
        <p:nvSpPr>
          <p:cNvPr id="31" name="Rectangle 30"/>
          <p:cNvSpPr/>
          <p:nvPr/>
        </p:nvSpPr>
        <p:spPr>
          <a:xfrm>
            <a:off x="4393936" y="2765213"/>
            <a:ext cx="505918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prstClr val="black"/>
                </a:solidFill>
                <a:latin typeface="Arial Rounded MT Bold" pitchFamily="34" charset="0"/>
              </a:rPr>
              <a:t>Domestic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boundary</a:t>
            </a:r>
            <a:r>
              <a:rPr lang="en-AU" sz="2600" dirty="0" smtClean="0">
                <a:solidFill>
                  <a:prstClr val="black"/>
                </a:solidFill>
                <a:latin typeface="Arial Rounded MT Bold" pitchFamily="34" charset="0"/>
              </a:rPr>
              <a:t>: large &amp; fluid, financial unit is </a:t>
            </a:r>
            <a:r>
              <a:rPr lang="en-AU" sz="2600" u="sng" dirty="0" smtClean="0">
                <a:solidFill>
                  <a:prstClr val="black"/>
                </a:solidFill>
                <a:latin typeface="Arial Rounded MT Bold" pitchFamily="34" charset="0"/>
              </a:rPr>
              <a:t>not</a:t>
            </a:r>
            <a:r>
              <a:rPr lang="en-AU" sz="2600" dirty="0" smtClean="0">
                <a:solidFill>
                  <a:prstClr val="black"/>
                </a:solidFill>
                <a:latin typeface="Arial Rounded MT Bold" pitchFamily="34" charset="0"/>
              </a:rPr>
              <a:t> nuclear household..</a:t>
            </a:r>
            <a:endParaRPr lang="en-AU" dirty="0"/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3944" y="2430523"/>
            <a:ext cx="1960750" cy="19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598508" y="5524842"/>
            <a:ext cx="1340561" cy="677108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  <a:latin typeface="Arial Rounded MT Bold" pitchFamily="34" charset="0"/>
              </a:rPr>
              <a:t>Phase 1: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Arial Rounded MT Bold" pitchFamily="34" charset="0"/>
              </a:rPr>
              <a:t>Remote</a:t>
            </a:r>
            <a:endParaRPr lang="en-AU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1042" y="1154630"/>
            <a:ext cx="1436191" cy="135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8414657" y="6313714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6</a:t>
            </a:r>
            <a:endParaRPr lang="en-AU" sz="1200" dirty="0">
              <a:solidFill>
                <a:srgbClr val="C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 rot="16200000">
            <a:off x="-2479908" y="2764393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Financial Inclusion &amp; Indigenous Australia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88286" y="88540"/>
            <a:ext cx="762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‘INDIGENOUS MONEY’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 Culturally Distinctive vs. mainstream Australia…</a:t>
            </a:r>
            <a:endParaRPr lang="en-AU" sz="2400" dirty="0">
              <a:latin typeface="Arial Rounded MT Bold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858" y="1031581"/>
            <a:ext cx="2407751" cy="15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32978" y="1137597"/>
            <a:ext cx="53448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Imposed</a:t>
            </a:r>
            <a:r>
              <a:rPr lang="en-AU" sz="2600" dirty="0" smtClean="0">
                <a:latin typeface="Arial Rounded MT Bold" pitchFamily="34" charset="0"/>
              </a:rPr>
              <a:t> from </a:t>
            </a:r>
            <a:r>
              <a:rPr lang="en-AU" sz="2600" u="sng" dirty="0" smtClean="0">
                <a:latin typeface="Arial Rounded MT Bold" pitchFamily="34" charset="0"/>
              </a:rPr>
              <a:t>outside</a:t>
            </a:r>
            <a:r>
              <a:rPr lang="en-AU" sz="2600" dirty="0" smtClean="0">
                <a:latin typeface="Arial Rounded MT Bold" pitchFamily="34" charset="0"/>
              </a:rPr>
              <a:t> culture, history, disconnect from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knowledge</a:t>
            </a:r>
            <a:r>
              <a:rPr lang="en-AU" sz="2600" dirty="0" smtClean="0">
                <a:latin typeface="Arial Rounded MT Bold" pitchFamily="34" charset="0"/>
              </a:rPr>
              <a:t> systems (trade)</a:t>
            </a:r>
            <a:endParaRPr lang="en-AU" sz="2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931" y="5137377"/>
            <a:ext cx="1635757" cy="102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056772" y="5268859"/>
            <a:ext cx="40872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latin typeface="Arial Rounded MT Bold" pitchFamily="34" charset="0"/>
              </a:rPr>
              <a:t>Money seen as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problem, </a:t>
            </a:r>
            <a:r>
              <a:rPr lang="en-AU" sz="2600" dirty="0" smtClean="0">
                <a:latin typeface="Arial Rounded MT Bold" pitchFamily="34" charset="0"/>
              </a:rPr>
              <a:t>lacks ‘social legitimacy’</a:t>
            </a:r>
            <a:endParaRPr lang="en-AU" sz="26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3608" y="2729160"/>
            <a:ext cx="3366080" cy="235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998235" y="2729160"/>
            <a:ext cx="40132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AU" sz="2500" dirty="0" smtClean="0">
                <a:latin typeface="Arial Rounded MT Bold" pitchFamily="34" charset="0"/>
              </a:rPr>
              <a:t> Role of </a:t>
            </a:r>
            <a:r>
              <a:rPr lang="en-AU" sz="2500" dirty="0" smtClean="0">
                <a:solidFill>
                  <a:srgbClr val="0070C0"/>
                </a:solidFill>
                <a:latin typeface="Arial Rounded MT Bold" pitchFamily="34" charset="0"/>
              </a:rPr>
              <a:t>elders</a:t>
            </a:r>
            <a:endParaRPr lang="en-AU" sz="25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sz="2500" dirty="0" smtClean="0">
                <a:latin typeface="Arial Rounded MT Bold" pitchFamily="34" charset="0"/>
              </a:rPr>
              <a:t> Learning by </a:t>
            </a:r>
            <a:r>
              <a:rPr lang="en-AU" sz="2500" dirty="0" smtClean="0">
                <a:solidFill>
                  <a:srgbClr val="0070C0"/>
                </a:solidFill>
                <a:latin typeface="Arial Rounded MT Bold" pitchFamily="34" charset="0"/>
              </a:rPr>
              <a:t>doing</a:t>
            </a:r>
          </a:p>
          <a:p>
            <a:pPr>
              <a:buFont typeface="Arial" pitchFamily="34" charset="0"/>
              <a:buChar char="•"/>
            </a:pPr>
            <a:r>
              <a:rPr lang="en-AU" sz="2500" dirty="0" smtClean="0">
                <a:latin typeface="Arial Rounded MT Bold" pitchFamily="34" charset="0"/>
              </a:rPr>
              <a:t> </a:t>
            </a:r>
            <a:r>
              <a:rPr lang="en-AU" sz="2500" dirty="0" smtClean="0">
                <a:solidFill>
                  <a:srgbClr val="0070C0"/>
                </a:solidFill>
                <a:latin typeface="Arial Rounded MT Bold" pitchFamily="34" charset="0"/>
              </a:rPr>
              <a:t>Respect</a:t>
            </a:r>
            <a:r>
              <a:rPr lang="en-AU" sz="2500" dirty="0" smtClean="0">
                <a:latin typeface="Arial Rounded MT Bold" pitchFamily="34" charset="0"/>
              </a:rPr>
              <a:t>, value</a:t>
            </a:r>
          </a:p>
          <a:p>
            <a:pPr>
              <a:buFont typeface="Arial" pitchFamily="34" charset="0"/>
              <a:buChar char="•"/>
            </a:pPr>
            <a:r>
              <a:rPr lang="en-AU" sz="2500" dirty="0" smtClean="0">
                <a:latin typeface="Arial Rounded MT Bold" pitchFamily="34" charset="0"/>
              </a:rPr>
              <a:t> Confidence</a:t>
            </a:r>
          </a:p>
          <a:p>
            <a:pPr>
              <a:buFont typeface="Arial" pitchFamily="34" charset="0"/>
              <a:buChar char="•"/>
            </a:pPr>
            <a:r>
              <a:rPr lang="en-AU" sz="2500" dirty="0" smtClean="0">
                <a:latin typeface="Arial Rounded MT Bold" pitchFamily="34" charset="0"/>
              </a:rPr>
              <a:t> Control vs. Share</a:t>
            </a:r>
          </a:p>
          <a:p>
            <a:pPr>
              <a:buFont typeface="Arial" pitchFamily="34" charset="0"/>
              <a:buChar char="•"/>
            </a:pPr>
            <a:r>
              <a:rPr lang="en-AU" sz="2500" dirty="0" smtClean="0">
                <a:latin typeface="Arial Rounded MT Bold" pitchFamily="34" charset="0"/>
              </a:rPr>
              <a:t> Growing money</a:t>
            </a:r>
            <a:endParaRPr lang="en-AU" sz="2500" dirty="0"/>
          </a:p>
        </p:txBody>
      </p:sp>
      <p:sp>
        <p:nvSpPr>
          <p:cNvPr id="22" name="Rectangle 21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3777"/>
          <a:stretch>
            <a:fillRect/>
          </a:stretch>
        </p:blipFill>
        <p:spPr bwMode="auto">
          <a:xfrm>
            <a:off x="1516794" y="940913"/>
            <a:ext cx="1749669" cy="20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58"/>
          <p:cNvSpPr/>
          <p:nvPr/>
        </p:nvSpPr>
        <p:spPr>
          <a:xfrm>
            <a:off x="8414657" y="6313714"/>
            <a:ext cx="2535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7</a:t>
            </a:r>
            <a:endParaRPr lang="en-AU" sz="1200" dirty="0">
              <a:solidFill>
                <a:srgbClr val="C00000"/>
              </a:solidFill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 rot="16200000">
            <a:off x="-2675853" y="2842771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Money in Indigenous Australia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88286" y="88540"/>
            <a:ext cx="748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‘INDIGECONOMICS’ 101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  What is money?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67972" y="88540"/>
            <a:ext cx="1340561" cy="677108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  <a:latin typeface="Arial Rounded MT Bold" pitchFamily="34" charset="0"/>
              </a:rPr>
              <a:t>Phase 1:</a:t>
            </a:r>
          </a:p>
          <a:p>
            <a:pPr algn="ctr"/>
            <a:r>
              <a:rPr lang="en-AU" sz="2400" b="1" dirty="0" smtClean="0">
                <a:solidFill>
                  <a:schemeClr val="bg1"/>
                </a:solidFill>
                <a:latin typeface="Arial Rounded MT Bold" pitchFamily="34" charset="0"/>
              </a:rPr>
              <a:t>Remote</a:t>
            </a:r>
            <a:endParaRPr lang="en-AU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6904" y="1384277"/>
            <a:ext cx="2502686" cy="148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val 42"/>
          <p:cNvSpPr/>
          <p:nvPr/>
        </p:nvSpPr>
        <p:spPr>
          <a:xfrm>
            <a:off x="6178290" y="1007173"/>
            <a:ext cx="2874271" cy="2241273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2925538" y="1384277"/>
            <a:ext cx="35973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latin typeface="Arial Rounded MT Bold" pitchFamily="34" charset="0"/>
              </a:rPr>
              <a:t>Medium of </a:t>
            </a:r>
            <a:r>
              <a:rPr lang="en-AU" sz="2600" dirty="0" smtClean="0">
                <a:solidFill>
                  <a:srgbClr val="0070C0"/>
                </a:solidFill>
                <a:latin typeface="Arial Rounded MT Bold" pitchFamily="34" charset="0"/>
              </a:rPr>
              <a:t>relationships, </a:t>
            </a:r>
            <a:r>
              <a:rPr lang="en-AU" sz="2600" dirty="0" smtClean="0">
                <a:latin typeface="Arial Rounded MT Bold" pitchFamily="34" charset="0"/>
              </a:rPr>
              <a:t>not just exchange..</a:t>
            </a:r>
            <a:endParaRPr lang="en-AU" sz="2600" dirty="0"/>
          </a:p>
        </p:txBody>
      </p:sp>
      <p:sp>
        <p:nvSpPr>
          <p:cNvPr id="19" name="Rectangle 18"/>
          <p:cNvSpPr/>
          <p:nvPr/>
        </p:nvSpPr>
        <p:spPr>
          <a:xfrm>
            <a:off x="1866072" y="4943061"/>
            <a:ext cx="30340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srgbClr val="008000"/>
                </a:solidFill>
                <a:latin typeface="Arial Rounded MT Bold" pitchFamily="34" charset="0"/>
              </a:rPr>
              <a:t>Family</a:t>
            </a:r>
            <a:r>
              <a:rPr lang="en-AU" sz="2600" dirty="0" smtClean="0">
                <a:latin typeface="Arial Rounded MT Bold" pitchFamily="34" charset="0"/>
              </a:rPr>
              <a:t> is store of value..</a:t>
            </a:r>
            <a:endParaRPr lang="en-AU" sz="2600" dirty="0"/>
          </a:p>
        </p:txBody>
      </p:sp>
      <p:sp>
        <p:nvSpPr>
          <p:cNvPr id="20" name="Rectangle 19"/>
          <p:cNvSpPr/>
          <p:nvPr/>
        </p:nvSpPr>
        <p:spPr>
          <a:xfrm>
            <a:off x="5415501" y="3445565"/>
            <a:ext cx="32527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 smtClean="0">
                <a:solidFill>
                  <a:srgbClr val="C00000"/>
                </a:solidFill>
                <a:latin typeface="Arial Rounded MT Bold" pitchFamily="34" charset="0"/>
              </a:rPr>
              <a:t>Caring</a:t>
            </a:r>
            <a:r>
              <a:rPr lang="en-AU" sz="2600" dirty="0" smtClean="0">
                <a:latin typeface="Arial Rounded MT Bold" pitchFamily="34" charset="0"/>
              </a:rPr>
              <a:t> is the unit of account..</a:t>
            </a:r>
            <a:endParaRPr lang="en-AU" sz="2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6072" y="3248446"/>
            <a:ext cx="3552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3261" y="4534321"/>
            <a:ext cx="27051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5212969" y="3162101"/>
            <a:ext cx="26504" cy="17044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414657" y="6313714"/>
            <a:ext cx="2568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  <a:latin typeface="Chiller" pitchFamily="82" charset="0"/>
              </a:rPr>
              <a:t>8</a:t>
            </a:r>
            <a:endParaRPr lang="en-AU" sz="1200" dirty="0">
              <a:solidFill>
                <a:srgbClr val="C0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1358729" y="6313714"/>
            <a:ext cx="764980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0806" y="1230559"/>
            <a:ext cx="18076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Domestic financial unit = Household cluster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1818" y="1230559"/>
            <a:ext cx="180765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Money is for caring, one of many resources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0095" y="1230559"/>
            <a:ext cx="1645675" cy="646331"/>
          </a:xfrm>
          <a:prstGeom prst="rect">
            <a:avLst/>
          </a:prstGeom>
          <a:solidFill>
            <a:srgbClr val="99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Disconnect from </a:t>
            </a:r>
            <a:r>
              <a:rPr lang="en-AU" sz="11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, </a:t>
            </a:r>
            <a:r>
              <a:rPr lang="en-A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role of elders</a:t>
            </a:r>
            <a:endParaRPr lang="en-A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9586" y="1230559"/>
            <a:ext cx="180658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 vs. share, Respect, value, confidence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 rot="16200000">
            <a:off x="-2479908" y="2764393"/>
            <a:ext cx="6676567" cy="132486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hiller" pitchFamily="82" charset="0"/>
                <a:ea typeface="+mj-ea"/>
                <a:cs typeface="Helvetica"/>
              </a:rPr>
              <a:t>Financial Inclusion &amp; Indigenous Australia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hiller" pitchFamily="82" charset="0"/>
              <a:ea typeface="+mj-ea"/>
              <a:cs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58729" y="919537"/>
            <a:ext cx="77852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20806" y="88540"/>
            <a:ext cx="762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Arial Rounded MT Bold" pitchFamily="34" charset="0"/>
              </a:rPr>
              <a:t>‘INDIGENOUS BANKING’</a:t>
            </a:r>
          </a:p>
          <a:p>
            <a:r>
              <a:rPr lang="en-AU" sz="2400" b="1" dirty="0" smtClean="0">
                <a:latin typeface="Arial Rounded MT Bold" pitchFamily="34" charset="0"/>
              </a:rPr>
              <a:t>Distinctive Pattern vs. mainstream Australia…</a:t>
            </a:r>
            <a:endParaRPr lang="en-AU" sz="2400" dirty="0">
              <a:latin typeface="Arial Rounded MT Bold" pitchFamily="34" charset="0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4049350" y="2354641"/>
            <a:ext cx="2304256" cy="830997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Confusion about the ‘money story’, lower respect and value for money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28800" y="2354641"/>
            <a:ext cx="1851618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Passwords &amp; user IDs are routinely shared amongst family &amp; kin</a:t>
            </a:r>
            <a:endParaRPr lang="en-A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6623174" y="2346747"/>
            <a:ext cx="2016224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 to control own money whilst maintaining relationships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2288793" y="3508109"/>
            <a:ext cx="1607336" cy="646331"/>
          </a:xfrm>
          <a:prstGeom prst="rect">
            <a:avLst/>
          </a:prstGeom>
          <a:solidFill>
            <a:srgbClr val="33CCFF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Repeated Balance Enquiries 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2315927" y="4380549"/>
            <a:ext cx="1566950" cy="646331"/>
          </a:xfrm>
          <a:prstGeom prst="rect">
            <a:avLst/>
          </a:prstGeom>
          <a:solidFill>
            <a:srgbClr val="33CCFF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Privacy &amp; security concerns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329179" y="5251733"/>
            <a:ext cx="1566950" cy="646331"/>
          </a:xfrm>
          <a:prstGeom prst="rect">
            <a:avLst/>
          </a:prstGeom>
          <a:solidFill>
            <a:srgbClr val="33CCFF">
              <a:alpha val="38000"/>
            </a:srgb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All money is removed from account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TextBox 20"/>
          <p:cNvSpPr txBox="1"/>
          <p:nvPr/>
        </p:nvSpPr>
        <p:spPr>
          <a:xfrm>
            <a:off x="6459622" y="3439935"/>
            <a:ext cx="1693443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Pre-allocate money to regular expenses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1"/>
          <p:cNvSpPr txBox="1"/>
          <p:nvPr/>
        </p:nvSpPr>
        <p:spPr>
          <a:xfrm>
            <a:off x="6459622" y="4474557"/>
            <a:ext cx="1693444" cy="64633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Maintain Multiple Bank Accounts to ‘hide’ money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293881" y="3172386"/>
            <a:ext cx="26504" cy="17044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26367" y="4866519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106491" y="3786483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460581" y="1098040"/>
            <a:ext cx="7547954" cy="883159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Right Arrow 38"/>
          <p:cNvSpPr/>
          <p:nvPr/>
        </p:nvSpPr>
        <p:spPr>
          <a:xfrm rot="5400000">
            <a:off x="5184030" y="1983634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0" name="Straight Connector 39"/>
          <p:cNvCxnSpPr/>
          <p:nvPr/>
        </p:nvCxnSpPr>
        <p:spPr>
          <a:xfrm>
            <a:off x="2076761" y="3185638"/>
            <a:ext cx="33132" cy="23736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03265" y="4678024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096641" y="3863028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109893" y="5559284"/>
            <a:ext cx="1839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0"/>
          <p:cNvSpPr txBox="1"/>
          <p:nvPr/>
        </p:nvSpPr>
        <p:spPr>
          <a:xfrm>
            <a:off x="4392751" y="3539862"/>
            <a:ext cx="1693443" cy="64633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Incur higher fees (</a:t>
            </a:r>
            <a:r>
              <a:rPr lang="en-AU" sz="1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eg</a:t>
            </a:r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ATM fees, interest rates)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1"/>
          <p:cNvSpPr txBox="1"/>
          <p:nvPr/>
        </p:nvSpPr>
        <p:spPr>
          <a:xfrm>
            <a:off x="4392751" y="4574484"/>
            <a:ext cx="1693444" cy="64633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Difficult to ‘know, grow &amp; control’ money</a:t>
            </a:r>
            <a:endParaRPr lang="en-AU" sz="1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rot="2004514">
            <a:off x="6234846" y="5439135"/>
            <a:ext cx="351185" cy="240301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Cloud 44"/>
          <p:cNvSpPr/>
          <p:nvPr/>
        </p:nvSpPr>
        <p:spPr>
          <a:xfrm>
            <a:off x="6785114" y="5280561"/>
            <a:ext cx="1932832" cy="951409"/>
          </a:xfrm>
          <a:prstGeom prst="cloud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‘Chuck-in’ style</a:t>
            </a:r>
            <a:endParaRPr lang="en-AU" sz="1400" dirty="0"/>
          </a:p>
        </p:txBody>
      </p:sp>
      <p:sp>
        <p:nvSpPr>
          <p:cNvPr id="47" name="Rectangle 46"/>
          <p:cNvSpPr/>
          <p:nvPr/>
        </p:nvSpPr>
        <p:spPr>
          <a:xfrm>
            <a:off x="1365989" y="6315097"/>
            <a:ext cx="690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prstClr val="black"/>
                </a:solidFill>
                <a:latin typeface="Arial Narrow" pitchFamily="34" charset="0"/>
              </a:rPr>
              <a:t>Source: Vinita Godinho PhD, ASIC Conference Alice Springs 23 October 2013</a:t>
            </a:r>
            <a:endParaRPr lang="en-AU" sz="1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3" grpId="1" animBg="1"/>
      <p:bldP spid="12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8" grpId="0" animBg="1"/>
      <p:bldP spid="39" grpId="0" animBg="1"/>
      <p:bldP spid="29" grpId="0" animBg="1"/>
      <p:bldP spid="30" grpId="0" animBg="1"/>
      <p:bldP spid="35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22704</TotalTime>
  <Words>1707</Words>
  <Application>Microsoft Office PowerPoint</Application>
  <PresentationFormat>On-screen Show (4:3)</PresentationFormat>
  <Paragraphs>258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Financial Wellb &amp; Indigenous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annie@89degreeeast.com.au</Manager>
  <Company>Red Bean Republic (www.redbeanrepublic.com)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 Presentation to Expert Panel</dc:title>
  <dc:subject>RA Presentation to Expert Panel</dc:subject>
  <dc:creator>brian@redbeanrepublic.com</dc:creator>
  <cp:lastModifiedBy>steve</cp:lastModifiedBy>
  <cp:revision>910</cp:revision>
  <cp:lastPrinted>2011-05-30T00:11:31Z</cp:lastPrinted>
  <dcterms:created xsi:type="dcterms:W3CDTF">2011-01-31T02:10:55Z</dcterms:created>
  <dcterms:modified xsi:type="dcterms:W3CDTF">2014-03-26T22:22:44Z</dcterms:modified>
</cp:coreProperties>
</file>