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10"/>
  </p:notesMasterIdLst>
  <p:handoutMasterIdLst>
    <p:handoutMasterId r:id="rId11"/>
  </p:handoutMasterIdLst>
  <p:sldIdLst>
    <p:sldId id="261" r:id="rId2"/>
    <p:sldId id="333" r:id="rId3"/>
    <p:sldId id="317" r:id="rId4"/>
    <p:sldId id="331" r:id="rId5"/>
    <p:sldId id="332" r:id="rId6"/>
    <p:sldId id="323" r:id="rId7"/>
    <p:sldId id="316" r:id="rId8"/>
    <p:sldId id="330" r:id="rId9"/>
  </p:sldIdLst>
  <p:sldSz cx="9144000" cy="6858000" type="screen4x3"/>
  <p:notesSz cx="6797675" cy="9926638"/>
  <p:defaultTex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B1B1B1"/>
    <a:srgbClr val="1035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46" autoAdjust="0"/>
    <p:restoredTop sz="89640" autoAdjust="0"/>
  </p:normalViewPr>
  <p:slideViewPr>
    <p:cSldViewPr>
      <p:cViewPr>
        <p:scale>
          <a:sx n="100" d="100"/>
          <a:sy n="100" d="100"/>
        </p:scale>
        <p:origin x="-2304" y="-4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447" cy="496253"/>
          </a:xfrm>
          <a:prstGeom prst="rect">
            <a:avLst/>
          </a:prstGeom>
        </p:spPr>
        <p:txBody>
          <a:bodyPr vert="horz" lIns="91303" tIns="45651" rIns="91303" bIns="45651" rtlCol="0"/>
          <a:lstStyle>
            <a:lvl1pPr algn="l">
              <a:defRPr sz="1200"/>
            </a:lvl1pPr>
          </a:lstStyle>
          <a:p>
            <a:endParaRPr lang="en-US"/>
          </a:p>
        </p:txBody>
      </p:sp>
      <p:sp>
        <p:nvSpPr>
          <p:cNvPr id="3" name="Date Placeholder 2"/>
          <p:cNvSpPr>
            <a:spLocks noGrp="1"/>
          </p:cNvSpPr>
          <p:nvPr>
            <p:ph type="dt" sz="quarter" idx="1"/>
          </p:nvPr>
        </p:nvSpPr>
        <p:spPr>
          <a:xfrm>
            <a:off x="3850644" y="0"/>
            <a:ext cx="2945447" cy="496253"/>
          </a:xfrm>
          <a:prstGeom prst="rect">
            <a:avLst/>
          </a:prstGeom>
        </p:spPr>
        <p:txBody>
          <a:bodyPr vert="horz" lIns="91303" tIns="45651" rIns="91303" bIns="45651" rtlCol="0"/>
          <a:lstStyle>
            <a:lvl1pPr algn="r">
              <a:defRPr sz="1200"/>
            </a:lvl1pPr>
          </a:lstStyle>
          <a:p>
            <a:fld id="{AA4BEE52-5773-814B-8AA4-B25F2E29C016}" type="datetimeFigureOut">
              <a:rPr lang="en-US" smtClean="0"/>
              <a:pPr/>
              <a:t>3/26/2014</a:t>
            </a:fld>
            <a:endParaRPr lang="en-US"/>
          </a:p>
        </p:txBody>
      </p:sp>
      <p:sp>
        <p:nvSpPr>
          <p:cNvPr id="4" name="Footer Placeholder 3"/>
          <p:cNvSpPr>
            <a:spLocks noGrp="1"/>
          </p:cNvSpPr>
          <p:nvPr>
            <p:ph type="ftr" sz="quarter" idx="2"/>
          </p:nvPr>
        </p:nvSpPr>
        <p:spPr>
          <a:xfrm>
            <a:off x="1" y="9428801"/>
            <a:ext cx="2945447" cy="496252"/>
          </a:xfrm>
          <a:prstGeom prst="rect">
            <a:avLst/>
          </a:prstGeom>
        </p:spPr>
        <p:txBody>
          <a:bodyPr vert="horz" lIns="91303" tIns="45651" rIns="91303" bIns="45651" rtlCol="0" anchor="b"/>
          <a:lstStyle>
            <a:lvl1pPr algn="l">
              <a:defRPr sz="1200"/>
            </a:lvl1pPr>
          </a:lstStyle>
          <a:p>
            <a:endParaRPr lang="en-US"/>
          </a:p>
        </p:txBody>
      </p:sp>
      <p:sp>
        <p:nvSpPr>
          <p:cNvPr id="5" name="Slide Number Placeholder 4"/>
          <p:cNvSpPr>
            <a:spLocks noGrp="1"/>
          </p:cNvSpPr>
          <p:nvPr>
            <p:ph type="sldNum" sz="quarter" idx="3"/>
          </p:nvPr>
        </p:nvSpPr>
        <p:spPr>
          <a:xfrm>
            <a:off x="3850644" y="9428801"/>
            <a:ext cx="2945447" cy="496252"/>
          </a:xfrm>
          <a:prstGeom prst="rect">
            <a:avLst/>
          </a:prstGeom>
        </p:spPr>
        <p:txBody>
          <a:bodyPr vert="horz" lIns="91303" tIns="45651" rIns="91303" bIns="45651" rtlCol="0" anchor="b"/>
          <a:lstStyle>
            <a:lvl1pPr algn="r">
              <a:defRPr sz="1200"/>
            </a:lvl1pPr>
          </a:lstStyle>
          <a:p>
            <a:fld id="{40BEB9F8-BE42-1345-9F1A-7BC50C6EDD3E}" type="slidenum">
              <a:rPr lang="en-US" smtClean="0"/>
              <a:pPr/>
              <a:t>‹#›</a:t>
            </a:fld>
            <a:endParaRPr lang="en-US"/>
          </a:p>
        </p:txBody>
      </p:sp>
    </p:spTree>
    <p:extLst>
      <p:ext uri="{BB962C8B-B14F-4D97-AF65-F5344CB8AC3E}">
        <p14:creationId xmlns:p14="http://schemas.microsoft.com/office/powerpoint/2010/main" val="3288018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447" cy="496253"/>
          </a:xfrm>
          <a:prstGeom prst="rect">
            <a:avLst/>
          </a:prstGeom>
        </p:spPr>
        <p:txBody>
          <a:bodyPr vert="horz" lIns="91303" tIns="45651" rIns="91303" bIns="45651" rtlCol="0"/>
          <a:lstStyle>
            <a:lvl1pPr algn="l">
              <a:defRPr sz="1200"/>
            </a:lvl1pPr>
          </a:lstStyle>
          <a:p>
            <a:pPr>
              <a:defRPr/>
            </a:pPr>
            <a:endParaRPr lang="en-AU"/>
          </a:p>
        </p:txBody>
      </p:sp>
      <p:sp>
        <p:nvSpPr>
          <p:cNvPr id="3" name="Date Placeholder 2"/>
          <p:cNvSpPr>
            <a:spLocks noGrp="1"/>
          </p:cNvSpPr>
          <p:nvPr>
            <p:ph type="dt" idx="1"/>
          </p:nvPr>
        </p:nvSpPr>
        <p:spPr>
          <a:xfrm>
            <a:off x="3850644" y="0"/>
            <a:ext cx="2945447" cy="496253"/>
          </a:xfrm>
          <a:prstGeom prst="rect">
            <a:avLst/>
          </a:prstGeom>
        </p:spPr>
        <p:txBody>
          <a:bodyPr vert="horz" lIns="91303" tIns="45651" rIns="91303" bIns="45651" rtlCol="0"/>
          <a:lstStyle>
            <a:lvl1pPr algn="r">
              <a:defRPr sz="1200"/>
            </a:lvl1pPr>
          </a:lstStyle>
          <a:p>
            <a:pPr>
              <a:defRPr/>
            </a:pPr>
            <a:fld id="{C5A55A0F-F026-4E41-89BF-96EF6A5A4CC8}" type="datetimeFigureOut">
              <a:rPr lang="en-AU"/>
              <a:pPr>
                <a:defRPr/>
              </a:pPr>
              <a:t>26/03/2014</a:t>
            </a:fld>
            <a:endParaRPr lang="en-AU"/>
          </a:p>
        </p:txBody>
      </p:sp>
      <p:sp>
        <p:nvSpPr>
          <p:cNvPr id="4" name="Slide Image Placeholder 3"/>
          <p:cNvSpPr>
            <a:spLocks noGrp="1" noRot="1" noChangeAspect="1"/>
          </p:cNvSpPr>
          <p:nvPr>
            <p:ph type="sldImg" idx="2"/>
          </p:nvPr>
        </p:nvSpPr>
        <p:spPr>
          <a:xfrm>
            <a:off x="919163" y="746125"/>
            <a:ext cx="4959350" cy="3719513"/>
          </a:xfrm>
          <a:prstGeom prst="rect">
            <a:avLst/>
          </a:prstGeom>
          <a:noFill/>
          <a:ln w="12700">
            <a:solidFill>
              <a:prstClr val="black"/>
            </a:solidFill>
          </a:ln>
        </p:spPr>
        <p:txBody>
          <a:bodyPr vert="horz" lIns="91303" tIns="45651" rIns="91303" bIns="45651" rtlCol="0" anchor="ctr"/>
          <a:lstStyle/>
          <a:p>
            <a:pPr lvl="0"/>
            <a:endParaRPr lang="en-AU" noProof="0" smtClean="0"/>
          </a:p>
        </p:txBody>
      </p:sp>
      <p:sp>
        <p:nvSpPr>
          <p:cNvPr id="5" name="Notes Placeholder 4"/>
          <p:cNvSpPr>
            <a:spLocks noGrp="1"/>
          </p:cNvSpPr>
          <p:nvPr>
            <p:ph type="body" sz="quarter" idx="3"/>
          </p:nvPr>
        </p:nvSpPr>
        <p:spPr>
          <a:xfrm>
            <a:off x="680086" y="4715192"/>
            <a:ext cx="5437506" cy="4466274"/>
          </a:xfrm>
          <a:prstGeom prst="rect">
            <a:avLst/>
          </a:prstGeom>
        </p:spPr>
        <p:txBody>
          <a:bodyPr vert="horz" lIns="91303" tIns="45651" rIns="91303" bIns="4565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1" y="9428801"/>
            <a:ext cx="2945447" cy="496252"/>
          </a:xfrm>
          <a:prstGeom prst="rect">
            <a:avLst/>
          </a:prstGeom>
        </p:spPr>
        <p:txBody>
          <a:bodyPr vert="horz" lIns="91303" tIns="45651" rIns="91303" bIns="45651" rtlCol="0" anchor="b"/>
          <a:lstStyle>
            <a:lvl1pPr algn="l">
              <a:defRPr sz="1200"/>
            </a:lvl1pPr>
          </a:lstStyle>
          <a:p>
            <a:pPr>
              <a:defRPr/>
            </a:pPr>
            <a:endParaRPr lang="en-AU"/>
          </a:p>
        </p:txBody>
      </p:sp>
      <p:sp>
        <p:nvSpPr>
          <p:cNvPr id="7" name="Slide Number Placeholder 6"/>
          <p:cNvSpPr>
            <a:spLocks noGrp="1"/>
          </p:cNvSpPr>
          <p:nvPr>
            <p:ph type="sldNum" sz="quarter" idx="5"/>
          </p:nvPr>
        </p:nvSpPr>
        <p:spPr>
          <a:xfrm>
            <a:off x="3850644" y="9428801"/>
            <a:ext cx="2945447" cy="496252"/>
          </a:xfrm>
          <a:prstGeom prst="rect">
            <a:avLst/>
          </a:prstGeom>
        </p:spPr>
        <p:txBody>
          <a:bodyPr vert="horz" lIns="91303" tIns="45651" rIns="91303" bIns="45651" rtlCol="0" anchor="b"/>
          <a:lstStyle>
            <a:lvl1pPr algn="r">
              <a:defRPr sz="1200"/>
            </a:lvl1pPr>
          </a:lstStyle>
          <a:p>
            <a:pPr>
              <a:defRPr/>
            </a:pPr>
            <a:fld id="{4E0F3373-E8F9-49BD-A91A-8663610673F1}" type="slidenum">
              <a:rPr lang="en-AU"/>
              <a:pPr>
                <a:defRPr/>
              </a:pPr>
              <a:t>‹#›</a:t>
            </a:fld>
            <a:endParaRPr lang="en-AU"/>
          </a:p>
        </p:txBody>
      </p:sp>
    </p:spTree>
    <p:extLst>
      <p:ext uri="{BB962C8B-B14F-4D97-AF65-F5344CB8AC3E}">
        <p14:creationId xmlns:p14="http://schemas.microsoft.com/office/powerpoint/2010/main" val="411157733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b="1" baseline="30000" smtClean="0"/>
              <a:t>Acknowledgement of Traditional Owners</a:t>
            </a:r>
          </a:p>
          <a:p>
            <a:pPr eaLnBrk="1" hangingPunct="1">
              <a:spcBef>
                <a:spcPct val="0"/>
              </a:spcBef>
            </a:pPr>
            <a:endParaRPr lang="en-GB" baseline="30000" smtClean="0"/>
          </a:p>
          <a:p>
            <a:pPr eaLnBrk="1" hangingPunct="1">
              <a:spcBef>
                <a:spcPct val="0"/>
              </a:spcBef>
            </a:pPr>
            <a:r>
              <a:rPr lang="en-GB" b="1" baseline="30000" smtClean="0"/>
              <a:t>Short version:</a:t>
            </a:r>
          </a:p>
          <a:p>
            <a:pPr eaLnBrk="1" hangingPunct="1">
              <a:spcBef>
                <a:spcPct val="0"/>
              </a:spcBef>
            </a:pPr>
            <a:r>
              <a:rPr lang="en-AU" baseline="30000" smtClean="0"/>
              <a:t>I acknowledge the Traditional Owners of the lands where QUT now stands, pay respect to their Elders - past, present and emerging – </a:t>
            </a:r>
          </a:p>
          <a:p>
            <a:pPr eaLnBrk="1" hangingPunct="1">
              <a:spcBef>
                <a:spcPct val="0"/>
              </a:spcBef>
            </a:pPr>
            <a:r>
              <a:rPr lang="en-AU" baseline="30000" smtClean="0"/>
              <a:t>and acknowledge the important role Aboriginal and Torres Strait Islander people continue to play within the QUT community.</a:t>
            </a:r>
          </a:p>
          <a:p>
            <a:pPr eaLnBrk="1" hangingPunct="1">
              <a:spcBef>
                <a:spcPct val="0"/>
              </a:spcBef>
            </a:pPr>
            <a:endParaRPr lang="en-GB" baseline="30000" smtClean="0"/>
          </a:p>
          <a:p>
            <a:pPr eaLnBrk="1" hangingPunct="1">
              <a:spcBef>
                <a:spcPct val="0"/>
              </a:spcBef>
            </a:pPr>
            <a:r>
              <a:rPr lang="en-GB" b="1" baseline="30000" smtClean="0"/>
              <a:t>Long version:</a:t>
            </a:r>
          </a:p>
          <a:p>
            <a:pPr eaLnBrk="1" hangingPunct="1">
              <a:spcBef>
                <a:spcPct val="0"/>
              </a:spcBef>
            </a:pPr>
            <a:r>
              <a:rPr lang="en-AU" baseline="30000" smtClean="0"/>
              <a:t>In keeping with the spirit of Reconciliation, I acknowledge the Turrbal, Jagera/Yuggera, Kabi Kabi and Jinibara Peoples as the Traditional Owners </a:t>
            </a:r>
          </a:p>
          <a:p>
            <a:pPr eaLnBrk="1" hangingPunct="1">
              <a:spcBef>
                <a:spcPct val="0"/>
              </a:spcBef>
            </a:pPr>
            <a:r>
              <a:rPr lang="en-AU" baseline="30000" smtClean="0"/>
              <a:t>of the lands where QUT now stands – and recognise that these have always been places of teaching and learning.</a:t>
            </a:r>
          </a:p>
          <a:p>
            <a:pPr eaLnBrk="1" hangingPunct="1">
              <a:spcBef>
                <a:spcPct val="0"/>
              </a:spcBef>
            </a:pPr>
            <a:endParaRPr lang="en-GB" baseline="30000" smtClean="0"/>
          </a:p>
          <a:p>
            <a:pPr eaLnBrk="1" hangingPunct="1">
              <a:spcBef>
                <a:spcPct val="0"/>
              </a:spcBef>
            </a:pPr>
            <a:r>
              <a:rPr lang="en-AU" baseline="30000" smtClean="0"/>
              <a:t>I wish to pay respect to their Elders - past, present and emerging – and acknowledge the important role Aboriginal and Torres Strait Islander people continue to play within the QUT community.</a:t>
            </a:r>
          </a:p>
          <a:p>
            <a:pPr eaLnBrk="1" hangingPunct="1">
              <a:spcBef>
                <a:spcPct val="0"/>
              </a:spcBef>
            </a:pPr>
            <a:endParaRPr lang="en-AU"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6F8A00-5FA1-46EC-90B7-94C39AF422DB}" type="slidenum">
              <a:rPr lang="en-AU" smtClean="0"/>
              <a:pPr/>
              <a:t>1</a:t>
            </a:fld>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1628800"/>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801416" y="33845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Tree>
    <p:extLst>
      <p:ext uri="{BB962C8B-B14F-4D97-AF65-F5344CB8AC3E}">
        <p14:creationId xmlns:p14="http://schemas.microsoft.com/office/powerpoint/2010/main" val="429093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200"/>
            </a:lvl1pPr>
          </a:lstStyle>
          <a:p>
            <a:r>
              <a:rPr lang="en-AU"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2555604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pic>
        <p:nvPicPr>
          <p:cNvPr id="2" name="Picture 11" descr="art for acknowledgement.jpg"/>
          <p:cNvPicPr>
            <a:picLocks noChangeAspect="1"/>
          </p:cNvPicPr>
          <p:nvPr userDrawn="1"/>
        </p:nvPicPr>
        <p:blipFill>
          <a:blip r:embed="rId2" cstate="print"/>
          <a:srcRect b="7098"/>
          <a:stretch>
            <a:fillRect/>
          </a:stretch>
        </p:blipFill>
        <p:spPr bwMode="auto">
          <a:xfrm>
            <a:off x="0" y="0"/>
            <a:ext cx="9144000" cy="6858000"/>
          </a:xfrm>
          <a:prstGeom prst="rect">
            <a:avLst/>
          </a:prstGeom>
          <a:noFill/>
          <a:ln w="9525">
            <a:noFill/>
            <a:miter lim="800000"/>
            <a:headEnd/>
            <a:tailEnd/>
          </a:ln>
        </p:spPr>
      </p:pic>
      <p:sp>
        <p:nvSpPr>
          <p:cNvPr id="22" name="Rectangle 21"/>
          <p:cNvSpPr/>
          <p:nvPr userDrawn="1"/>
        </p:nvSpPr>
        <p:spPr>
          <a:xfrm>
            <a:off x="827584" y="692696"/>
            <a:ext cx="8316416" cy="532859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3"/>
          <p:cNvSpPr>
            <a:spLocks noGrp="1" noChangeArrowheads="1"/>
          </p:cNvSpPr>
          <p:nvPr>
            <p:ph idx="1"/>
          </p:nvPr>
        </p:nvSpPr>
        <p:spPr bwMode="auto">
          <a:xfrm>
            <a:off x="1043608" y="1772816"/>
            <a:ext cx="7848872" cy="41044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a:defRPr sz="1500">
                <a:solidFill>
                  <a:schemeClr val="tx1"/>
                </a:solidFill>
              </a:defRPr>
            </a:lvl1pPr>
            <a:lvl2pPr>
              <a:defRPr sz="1500">
                <a:solidFill>
                  <a:schemeClr val="tx1"/>
                </a:solidFill>
              </a:defRPr>
            </a:lvl2pPr>
            <a:lvl3pPr>
              <a:defRPr sz="1500">
                <a:solidFill>
                  <a:schemeClr val="tx1"/>
                </a:solidFill>
              </a:defRPr>
            </a:lvl3pPr>
            <a:lvl4pPr>
              <a:defRPr sz="1500">
                <a:solidFill>
                  <a:schemeClr val="tx1"/>
                </a:solidFill>
              </a:defRPr>
            </a:lvl4pPr>
            <a:lvl5pPr>
              <a:defRPr sz="1500">
                <a:solidFill>
                  <a:schemeClr val="tx1"/>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p>
        </p:txBody>
      </p:sp>
      <p:sp>
        <p:nvSpPr>
          <p:cNvPr id="7" name="Rectangle 2"/>
          <p:cNvSpPr>
            <a:spLocks noGrp="1" noChangeArrowheads="1"/>
          </p:cNvSpPr>
          <p:nvPr>
            <p:ph type="title"/>
          </p:nvPr>
        </p:nvSpPr>
        <p:spPr bwMode="auto">
          <a:xfrm>
            <a:off x="1043608" y="903858"/>
            <a:ext cx="7848872" cy="65293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defRPr sz="4000">
                <a:solidFill>
                  <a:srgbClr val="000000"/>
                </a:solidFill>
              </a:defRPr>
            </a:lvl1pPr>
          </a:lstStyle>
          <a:p>
            <a:pPr lvl="0"/>
            <a:r>
              <a:rPr lang="en-AU" dirty="0" smtClean="0"/>
              <a:t>Click to edit Master title style</a:t>
            </a:r>
          </a:p>
        </p:txBody>
      </p:sp>
      <p:sp>
        <p:nvSpPr>
          <p:cNvPr id="9" name="Rectangle 16"/>
          <p:cNvSpPr>
            <a:spLocks noChangeArrowheads="1"/>
          </p:cNvSpPr>
          <p:nvPr userDrawn="1"/>
        </p:nvSpPr>
        <p:spPr bwMode="auto">
          <a:xfrm>
            <a:off x="0" y="6022975"/>
            <a:ext cx="9144000" cy="835025"/>
          </a:xfrm>
          <a:prstGeom prst="rect">
            <a:avLst/>
          </a:prstGeom>
          <a:solidFill>
            <a:schemeClr val="tx1"/>
          </a:solidFill>
          <a:ln w="9525">
            <a:noFill/>
            <a:miter lim="800000"/>
            <a:headEnd/>
            <a:tailEnd/>
          </a:ln>
          <a:effectLst/>
        </p:spPr>
        <p:txBody>
          <a:bodyPr wrap="none" anchor="ctr"/>
          <a:lstStyle/>
          <a:p>
            <a:pPr>
              <a:defRPr/>
            </a:pPr>
            <a:endParaRPr lang="en-AU"/>
          </a:p>
        </p:txBody>
      </p:sp>
      <p:pic>
        <p:nvPicPr>
          <p:cNvPr id="13" name="Picture 12" descr="Carbon_Identity_2012_CMYK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9261" y="5589240"/>
            <a:ext cx="2539919" cy="1794835"/>
          </a:xfrm>
          <a:prstGeom prst="rect">
            <a:avLst/>
          </a:prstGeom>
        </p:spPr>
      </p:pic>
      <p:pic>
        <p:nvPicPr>
          <p:cNvPr id="14" name="Picture 13" descr="Oodgeroo-Unit[1]reversed.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504" y="6166614"/>
            <a:ext cx="1512168" cy="439016"/>
          </a:xfrm>
          <a:prstGeom prst="rect">
            <a:avLst/>
          </a:prstGeom>
        </p:spPr>
      </p:pic>
      <p:pic>
        <p:nvPicPr>
          <p:cNvPr id="15" name="Picture 14" descr="dept-education.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372200" y="6031213"/>
            <a:ext cx="2699792" cy="826786"/>
          </a:xfrm>
          <a:prstGeom prst="rect">
            <a:avLst/>
          </a:prstGeom>
        </p:spPr>
      </p:pic>
      <p:sp>
        <p:nvSpPr>
          <p:cNvPr id="16" name="TextBox 15"/>
          <p:cNvSpPr txBox="1"/>
          <p:nvPr userDrawn="1"/>
        </p:nvSpPr>
        <p:spPr>
          <a:xfrm>
            <a:off x="35496" y="6597352"/>
            <a:ext cx="7632848" cy="215444"/>
          </a:xfrm>
          <a:prstGeom prst="rect">
            <a:avLst/>
          </a:prstGeom>
          <a:noFill/>
        </p:spPr>
        <p:txBody>
          <a:bodyPr wrap="square" rtlCol="0">
            <a:spAutoFit/>
          </a:bodyPr>
          <a:lstStyle/>
          <a:p>
            <a:r>
              <a:rPr lang="en-US" sz="800" kern="1200" dirty="0" smtClean="0">
                <a:solidFill>
                  <a:schemeClr val="bg1"/>
                </a:solidFill>
                <a:latin typeface="+mj-lt"/>
                <a:ea typeface="+mn-ea"/>
                <a:cs typeface="+mn-cs"/>
              </a:rPr>
              <a:t>Artwork by RJ </a:t>
            </a:r>
            <a:r>
              <a:rPr lang="en-US" sz="800" kern="1200" dirty="0" err="1" smtClean="0">
                <a:solidFill>
                  <a:schemeClr val="bg1"/>
                </a:solidFill>
                <a:latin typeface="+mj-lt"/>
                <a:ea typeface="+mn-ea"/>
                <a:cs typeface="+mn-cs"/>
              </a:rPr>
              <a:t>Stuurman</a:t>
            </a:r>
            <a:r>
              <a:rPr lang="en-US" sz="800" kern="1200" dirty="0" smtClean="0">
                <a:solidFill>
                  <a:schemeClr val="bg1"/>
                </a:solidFill>
                <a:latin typeface="+mj-lt"/>
                <a:ea typeface="+mn-ea"/>
                <a:cs typeface="+mn-cs"/>
              </a:rPr>
              <a:t>, used with permission provided to QUT’s </a:t>
            </a:r>
            <a:r>
              <a:rPr lang="en-US" sz="800" kern="1200" dirty="0" err="1" smtClean="0">
                <a:solidFill>
                  <a:schemeClr val="bg1"/>
                </a:solidFill>
                <a:latin typeface="+mj-lt"/>
                <a:ea typeface="+mn-ea"/>
                <a:cs typeface="+mn-cs"/>
              </a:rPr>
              <a:t>Oodgeroo</a:t>
            </a:r>
            <a:r>
              <a:rPr lang="en-US" sz="800" kern="1200" dirty="0" smtClean="0">
                <a:solidFill>
                  <a:schemeClr val="bg1"/>
                </a:solidFill>
                <a:latin typeface="+mj-lt"/>
                <a:ea typeface="+mn-ea"/>
                <a:cs typeface="+mn-cs"/>
              </a:rPr>
              <a:t> Unit</a:t>
            </a:r>
            <a:endParaRPr lang="en-US" sz="800" dirty="0">
              <a:solidFill>
                <a:schemeClr val="bg1"/>
              </a:solidFill>
              <a:latin typeface="+mj-l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1" descr="art for acknowledgement.jpg"/>
          <p:cNvPicPr>
            <a:picLocks noChangeAspect="1"/>
          </p:cNvPicPr>
          <p:nvPr userDrawn="1"/>
        </p:nvPicPr>
        <p:blipFill>
          <a:blip r:embed="rId5" cstate="print"/>
          <a:srcRect b="7098"/>
          <a:stretch>
            <a:fillRect/>
          </a:stretch>
        </p:blipFill>
        <p:spPr bwMode="auto">
          <a:xfrm>
            <a:off x="0" y="0"/>
            <a:ext cx="9144000" cy="6858000"/>
          </a:xfrm>
          <a:prstGeom prst="rect">
            <a:avLst/>
          </a:prstGeom>
          <a:noFill/>
          <a:ln w="9525">
            <a:noFill/>
            <a:miter lim="800000"/>
            <a:headEnd/>
            <a:tailEnd/>
          </a:ln>
        </p:spPr>
      </p:pic>
      <p:sp>
        <p:nvSpPr>
          <p:cNvPr id="8" name="Rectangle 7"/>
          <p:cNvSpPr/>
          <p:nvPr userDrawn="1"/>
        </p:nvSpPr>
        <p:spPr>
          <a:xfrm>
            <a:off x="827584" y="692696"/>
            <a:ext cx="8316416" cy="532859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16"/>
          <p:cNvSpPr>
            <a:spLocks noChangeArrowheads="1"/>
          </p:cNvSpPr>
          <p:nvPr userDrawn="1"/>
        </p:nvSpPr>
        <p:spPr bwMode="auto">
          <a:xfrm>
            <a:off x="0" y="6022975"/>
            <a:ext cx="9144000" cy="835025"/>
          </a:xfrm>
          <a:prstGeom prst="rect">
            <a:avLst/>
          </a:prstGeom>
          <a:solidFill>
            <a:schemeClr val="tx1"/>
          </a:solidFill>
          <a:ln w="9525">
            <a:noFill/>
            <a:miter lim="800000"/>
            <a:headEnd/>
            <a:tailEnd/>
          </a:ln>
          <a:effectLst/>
        </p:spPr>
        <p:txBody>
          <a:bodyPr wrap="none" anchor="ctr"/>
          <a:lstStyle/>
          <a:p>
            <a:pPr>
              <a:defRPr/>
            </a:pPr>
            <a:endParaRPr lang="en-AU"/>
          </a:p>
        </p:txBody>
      </p:sp>
      <p:pic>
        <p:nvPicPr>
          <p:cNvPr id="15" name="Picture 14" descr="Carbon_Identity_2012_CMYK_white.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89261" y="5589240"/>
            <a:ext cx="2539919" cy="1794835"/>
          </a:xfrm>
          <a:prstGeom prst="rect">
            <a:avLst/>
          </a:prstGeom>
        </p:spPr>
      </p:pic>
      <p:sp>
        <p:nvSpPr>
          <p:cNvPr id="2" name="Title Placeholder 1"/>
          <p:cNvSpPr>
            <a:spLocks noGrp="1"/>
          </p:cNvSpPr>
          <p:nvPr>
            <p:ph type="title"/>
          </p:nvPr>
        </p:nvSpPr>
        <p:spPr>
          <a:xfrm>
            <a:off x="1043608" y="980728"/>
            <a:ext cx="7848872" cy="576064"/>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1043608" y="1700809"/>
            <a:ext cx="7848872" cy="4104456"/>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16" name="Rectangle 15"/>
          <p:cNvSpPr/>
          <p:nvPr userDrawn="1"/>
        </p:nvSpPr>
        <p:spPr>
          <a:xfrm>
            <a:off x="0" y="0"/>
            <a:ext cx="9144000" cy="69269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6" name="Picture 5" descr="Oodgeroo-Unit[1]reversed.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504" y="6166614"/>
            <a:ext cx="1512168" cy="439016"/>
          </a:xfrm>
          <a:prstGeom prst="rect">
            <a:avLst/>
          </a:prstGeom>
        </p:spPr>
      </p:pic>
      <p:pic>
        <p:nvPicPr>
          <p:cNvPr id="10" name="Picture 9" descr="dept-education.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372200" y="6031213"/>
            <a:ext cx="2699792" cy="826786"/>
          </a:xfrm>
          <a:prstGeom prst="rect">
            <a:avLst/>
          </a:prstGeom>
        </p:spPr>
      </p:pic>
      <p:sp>
        <p:nvSpPr>
          <p:cNvPr id="4" name="TextBox 3"/>
          <p:cNvSpPr txBox="1"/>
          <p:nvPr userDrawn="1"/>
        </p:nvSpPr>
        <p:spPr>
          <a:xfrm>
            <a:off x="35496" y="6597352"/>
            <a:ext cx="7632848" cy="215444"/>
          </a:xfrm>
          <a:prstGeom prst="rect">
            <a:avLst/>
          </a:prstGeom>
          <a:noFill/>
        </p:spPr>
        <p:txBody>
          <a:bodyPr wrap="square" rtlCol="0">
            <a:spAutoFit/>
          </a:bodyPr>
          <a:lstStyle/>
          <a:p>
            <a:r>
              <a:rPr lang="en-US" sz="800" kern="1200" dirty="0" smtClean="0">
                <a:solidFill>
                  <a:schemeClr val="bg1"/>
                </a:solidFill>
                <a:latin typeface="+mj-lt"/>
                <a:ea typeface="+mn-ea"/>
                <a:cs typeface="+mn-cs"/>
              </a:rPr>
              <a:t>Artwork by RJ </a:t>
            </a:r>
            <a:r>
              <a:rPr lang="en-US" sz="800" kern="1200" dirty="0" err="1" smtClean="0">
                <a:solidFill>
                  <a:schemeClr val="bg1"/>
                </a:solidFill>
                <a:latin typeface="+mj-lt"/>
                <a:ea typeface="+mn-ea"/>
                <a:cs typeface="+mn-cs"/>
              </a:rPr>
              <a:t>Stuurman</a:t>
            </a:r>
            <a:r>
              <a:rPr lang="en-US" sz="800" kern="1200" dirty="0" smtClean="0">
                <a:solidFill>
                  <a:schemeClr val="bg1"/>
                </a:solidFill>
                <a:latin typeface="+mj-lt"/>
                <a:ea typeface="+mn-ea"/>
                <a:cs typeface="+mn-cs"/>
              </a:rPr>
              <a:t>, used with permission provided to QUT’s </a:t>
            </a:r>
            <a:r>
              <a:rPr lang="en-US" sz="800" kern="1200" dirty="0" err="1" smtClean="0">
                <a:solidFill>
                  <a:schemeClr val="bg1"/>
                </a:solidFill>
                <a:latin typeface="+mj-lt"/>
                <a:ea typeface="+mn-ea"/>
                <a:cs typeface="+mn-cs"/>
              </a:rPr>
              <a:t>Oodgeroo</a:t>
            </a:r>
            <a:r>
              <a:rPr lang="en-US" sz="800" kern="1200" dirty="0" smtClean="0">
                <a:solidFill>
                  <a:schemeClr val="bg1"/>
                </a:solidFill>
                <a:latin typeface="+mj-lt"/>
                <a:ea typeface="+mn-ea"/>
                <a:cs typeface="+mn-cs"/>
              </a:rPr>
              <a:t> Unit</a:t>
            </a:r>
            <a:endParaRPr lang="en-US" sz="800" dirty="0">
              <a:solidFill>
                <a:schemeClr val="bg1"/>
              </a:solidFill>
              <a:latin typeface="+mj-lt"/>
            </a:endParaRPr>
          </a:p>
        </p:txBody>
      </p:sp>
    </p:spTree>
    <p:extLst>
      <p:ext uri="{BB962C8B-B14F-4D97-AF65-F5344CB8AC3E}">
        <p14:creationId xmlns:p14="http://schemas.microsoft.com/office/powerpoint/2010/main" val="3024263673"/>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7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mailto:anita.leehong@qut.edu.au" TargetMode="External"/><Relationship Id="rId2" Type="http://schemas.openxmlformats.org/officeDocument/2006/relationships/hyperlink" Target="mailto:lone.pearce@qut.edu.a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2348880"/>
            <a:ext cx="7992888" cy="3528392"/>
          </a:xfrm>
        </p:spPr>
        <p:txBody>
          <a:bodyPr>
            <a:normAutofit/>
          </a:bodyPr>
          <a:lstStyle/>
          <a:p>
            <a:pPr marL="0" indent="0">
              <a:buNone/>
            </a:pPr>
            <a:r>
              <a:rPr lang="en-AU" sz="1600" dirty="0"/>
              <a:t>In keeping with the spirit of </a:t>
            </a:r>
            <a:r>
              <a:rPr lang="en-AU" sz="1600" dirty="0" smtClean="0"/>
              <a:t>Reconciliation </a:t>
            </a:r>
            <a:r>
              <a:rPr lang="en-AU" sz="1600" dirty="0"/>
              <a:t/>
            </a:r>
            <a:br>
              <a:rPr lang="en-AU" sz="1600" dirty="0"/>
            </a:br>
            <a:endParaRPr lang="en-AU" sz="1600" dirty="0" smtClean="0"/>
          </a:p>
          <a:p>
            <a:pPr marL="0" indent="0">
              <a:buNone/>
            </a:pPr>
            <a:r>
              <a:rPr lang="en-AU" sz="1600" dirty="0" smtClean="0"/>
              <a:t>We </a:t>
            </a:r>
            <a:r>
              <a:rPr lang="en-AU" sz="1600" dirty="0"/>
              <a:t>acknowledge the </a:t>
            </a:r>
            <a:r>
              <a:rPr lang="en-AU" sz="1600" dirty="0" err="1" smtClean="0"/>
              <a:t>Ngunnawal</a:t>
            </a:r>
            <a:r>
              <a:rPr lang="en-AU" sz="1600" dirty="0" smtClean="0"/>
              <a:t> people as </a:t>
            </a:r>
            <a:r>
              <a:rPr lang="en-AU" sz="1600" dirty="0"/>
              <a:t>the Traditional Owners of the lands where </a:t>
            </a:r>
            <a:r>
              <a:rPr lang="en-AU" sz="1600" dirty="0" smtClean="0"/>
              <a:t>Canberra </a:t>
            </a:r>
            <a:r>
              <a:rPr lang="en-AU" sz="1600" dirty="0"/>
              <a:t>now stands – and recognise that these have always been places of teaching and learning</a:t>
            </a:r>
            <a:r>
              <a:rPr lang="en-AU" sz="1600" dirty="0" smtClean="0"/>
              <a:t>.</a:t>
            </a:r>
          </a:p>
          <a:p>
            <a:pPr marL="0" indent="0">
              <a:buNone/>
            </a:pPr>
            <a:endParaRPr lang="en-AU" sz="1600" dirty="0" smtClean="0"/>
          </a:p>
          <a:p>
            <a:pPr marL="0" indent="0">
              <a:buNone/>
            </a:pPr>
            <a:r>
              <a:rPr lang="en-AU" sz="1600" dirty="0" smtClean="0"/>
              <a:t>We </a:t>
            </a:r>
            <a:r>
              <a:rPr lang="en-AU" sz="1600" dirty="0"/>
              <a:t>pay our respect to their Elders – past, present and emerging – and acknowledge the important role Aboriginal and Torres Strait Islander people continue to play within the </a:t>
            </a:r>
            <a:r>
              <a:rPr lang="en-AU" sz="1600" dirty="0" smtClean="0"/>
              <a:t>Canberra community.</a:t>
            </a:r>
          </a:p>
          <a:p>
            <a:pPr marL="0" indent="0">
              <a:buNone/>
            </a:pPr>
            <a:endParaRPr lang="en-AU" sz="1600" dirty="0"/>
          </a:p>
          <a:p>
            <a:pPr marL="0" indent="0">
              <a:buNone/>
            </a:pPr>
            <a:r>
              <a:rPr lang="en-AU" sz="1600" dirty="0" smtClean="0"/>
              <a:t>We extend this respect to </a:t>
            </a:r>
            <a:r>
              <a:rPr lang="en-AU" sz="1600" dirty="0"/>
              <a:t>all Aboriginal and Torres Strait Islander people </a:t>
            </a:r>
            <a:r>
              <a:rPr lang="en-AU" sz="1600" dirty="0" smtClean="0"/>
              <a:t> in attendance today.</a:t>
            </a:r>
            <a:endParaRPr lang="en-AU" sz="1600" dirty="0"/>
          </a:p>
        </p:txBody>
      </p:sp>
      <p:sp>
        <p:nvSpPr>
          <p:cNvPr id="2" name="Title 1"/>
          <p:cNvSpPr>
            <a:spLocks noGrp="1"/>
          </p:cNvSpPr>
          <p:nvPr>
            <p:ph type="title"/>
          </p:nvPr>
        </p:nvSpPr>
        <p:spPr>
          <a:xfrm>
            <a:off x="1043608" y="1052736"/>
            <a:ext cx="7848872" cy="652934"/>
          </a:xfrm>
        </p:spPr>
        <p:txBody>
          <a:bodyPr>
            <a:normAutofit/>
          </a:bodyPr>
          <a:lstStyle/>
          <a:p>
            <a:r>
              <a:rPr lang="en-US" sz="3400" dirty="0" smtClean="0"/>
              <a:t>Acknowledgement of Traditional Owners</a:t>
            </a:r>
            <a:endParaRPr lang="en-US" sz="3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903858"/>
            <a:ext cx="7776864" cy="4397350"/>
          </a:xfrm>
        </p:spPr>
        <p:txBody>
          <a:bodyPr anchor="t">
            <a:normAutofit fontScale="90000"/>
          </a:bodyPr>
          <a:lstStyle/>
          <a:p>
            <a:r>
              <a:rPr lang="en-AU" sz="3600" dirty="0" smtClean="0">
                <a:cs typeface="Futura"/>
              </a:rPr>
              <a:t/>
            </a:r>
            <a:br>
              <a:rPr lang="en-AU" sz="3600" dirty="0" smtClean="0">
                <a:cs typeface="Futura"/>
              </a:rPr>
            </a:br>
            <a:r>
              <a:rPr lang="en-AU" sz="3600" dirty="0" smtClean="0">
                <a:cs typeface="Futura"/>
              </a:rPr>
              <a:t/>
            </a:r>
            <a:br>
              <a:rPr lang="en-AU" sz="3600" dirty="0" smtClean="0">
                <a:cs typeface="Futura"/>
              </a:rPr>
            </a:br>
            <a:r>
              <a:rPr lang="en-AU" sz="3600" dirty="0">
                <a:cs typeface="Futura"/>
              </a:rPr>
              <a:t/>
            </a:r>
            <a:br>
              <a:rPr lang="en-AU" sz="3600" dirty="0">
                <a:cs typeface="Futura"/>
              </a:rPr>
            </a:br>
            <a:r>
              <a:rPr lang="en-AU" sz="2000" dirty="0" smtClean="0">
                <a:cs typeface="Futura"/>
              </a:rPr>
              <a:t>Professor Anita Lee Hong, Ms Larissa Melanie, Dr Deb Duthie and Dr Odette Best</a:t>
            </a:r>
            <a:r>
              <a:rPr lang="en-AU" dirty="0" smtClean="0">
                <a:cs typeface="Futura"/>
              </a:rPr>
              <a:t/>
            </a:r>
            <a:br>
              <a:rPr lang="en-AU" dirty="0" smtClean="0">
                <a:cs typeface="Futura"/>
              </a:rPr>
            </a:br>
            <a:r>
              <a:rPr lang="en-AU" dirty="0" smtClean="0">
                <a:cs typeface="Futura"/>
              </a:rPr>
              <a:t/>
            </a:r>
            <a:br>
              <a:rPr lang="en-AU" dirty="0" smtClean="0">
                <a:cs typeface="Futura"/>
              </a:rPr>
            </a:br>
            <a:r>
              <a:rPr lang="en-AU" sz="2000" dirty="0" smtClean="0">
                <a:cs typeface="Futura"/>
              </a:rPr>
              <a:t>Aboriginal and Torres Strait Islander </a:t>
            </a:r>
            <a:br>
              <a:rPr lang="en-AU" sz="2000" dirty="0" smtClean="0">
                <a:cs typeface="Futura"/>
              </a:rPr>
            </a:br>
            <a:r>
              <a:rPr lang="en-AU" sz="2000" dirty="0" smtClean="0">
                <a:cs typeface="Futura"/>
              </a:rPr>
              <a:t>Higher Education </a:t>
            </a:r>
            <a:br>
              <a:rPr lang="en-AU" sz="2000" dirty="0" smtClean="0">
                <a:cs typeface="Futura"/>
              </a:rPr>
            </a:br>
            <a:r>
              <a:rPr lang="en-AU" sz="2000" dirty="0" smtClean="0">
                <a:cs typeface="Futura"/>
              </a:rPr>
              <a:t>Social Marketing Strategy </a:t>
            </a:r>
            <a:r>
              <a:rPr lang="en-AU" sz="2000" b="1" dirty="0" smtClean="0">
                <a:solidFill>
                  <a:schemeClr val="accent3">
                    <a:lumMod val="50000"/>
                  </a:schemeClr>
                </a:solidFill>
                <a:cs typeface="Futura"/>
              </a:rPr>
              <a:t>(Strategy)</a:t>
            </a:r>
            <a:br>
              <a:rPr lang="en-AU" sz="2000" b="1" dirty="0" smtClean="0">
                <a:solidFill>
                  <a:schemeClr val="accent3">
                    <a:lumMod val="50000"/>
                  </a:schemeClr>
                </a:solidFill>
                <a:cs typeface="Futura"/>
              </a:rPr>
            </a:br>
            <a:r>
              <a:rPr lang="en-AU" sz="2000" dirty="0" smtClean="0">
                <a:cs typeface="Futura"/>
              </a:rPr>
              <a:t/>
            </a:r>
            <a:br>
              <a:rPr lang="en-AU" sz="2000" dirty="0" smtClean="0">
                <a:cs typeface="Futura"/>
              </a:rPr>
            </a:br>
            <a:r>
              <a:rPr lang="en-AU" sz="2000" dirty="0" smtClean="0">
                <a:cs typeface="Futura"/>
              </a:rPr>
              <a:t>Aboriginal and Torres Strait Islander </a:t>
            </a:r>
            <a:br>
              <a:rPr lang="en-AU" sz="2000" dirty="0" smtClean="0">
                <a:cs typeface="Futura"/>
              </a:rPr>
            </a:br>
            <a:r>
              <a:rPr lang="en-AU" sz="2000" dirty="0" smtClean="0">
                <a:cs typeface="Futura"/>
              </a:rPr>
              <a:t>Higher Education </a:t>
            </a:r>
            <a:br>
              <a:rPr lang="en-AU" sz="2000" dirty="0" smtClean="0">
                <a:cs typeface="Futura"/>
              </a:rPr>
            </a:br>
            <a:r>
              <a:rPr lang="en-AU" sz="2000" dirty="0" smtClean="0">
                <a:cs typeface="Futura"/>
              </a:rPr>
              <a:t>Portal Project </a:t>
            </a:r>
            <a:r>
              <a:rPr lang="en-AU" sz="2000" b="1" dirty="0" smtClean="0">
                <a:solidFill>
                  <a:schemeClr val="accent4"/>
                </a:solidFill>
                <a:cs typeface="Futura"/>
              </a:rPr>
              <a:t>(Portal) </a:t>
            </a:r>
            <a:br>
              <a:rPr lang="en-AU" sz="2000" b="1" dirty="0" smtClean="0">
                <a:solidFill>
                  <a:schemeClr val="accent4"/>
                </a:solidFill>
                <a:cs typeface="Futura"/>
              </a:rPr>
            </a:br>
            <a:r>
              <a:rPr lang="en-AU" sz="2000" b="1" dirty="0" smtClean="0">
                <a:solidFill>
                  <a:schemeClr val="accent4"/>
                </a:solidFill>
                <a:cs typeface="Futura"/>
              </a:rPr>
              <a:t/>
            </a:r>
            <a:br>
              <a:rPr lang="en-AU" sz="2000" b="1" dirty="0" smtClean="0">
                <a:solidFill>
                  <a:schemeClr val="accent4"/>
                </a:solidFill>
                <a:cs typeface="Futura"/>
              </a:rPr>
            </a:br>
            <a:r>
              <a:rPr lang="en-AU" sz="1300" dirty="0" smtClean="0"/>
              <a:t>28 </a:t>
            </a:r>
            <a:r>
              <a:rPr lang="en-AU" sz="1300" dirty="0"/>
              <a:t>March 2014, Sutherland Theatrette, National Convention Centre, Canberra </a:t>
            </a:r>
            <a:br>
              <a:rPr lang="en-AU" sz="1300" dirty="0"/>
            </a:br>
            <a:r>
              <a:rPr lang="en-AU" sz="1300" b="1" dirty="0"/>
              <a:t>2014 AIATSIS National Indigenous Studies Conference</a:t>
            </a:r>
            <a:r>
              <a:rPr lang="en-AU" sz="1300" dirty="0"/>
              <a:t/>
            </a:r>
            <a:br>
              <a:rPr lang="en-AU" sz="1300" dirty="0"/>
            </a:br>
            <a:r>
              <a:rPr lang="en-AU" sz="1300" i="1" dirty="0"/>
              <a:t>Breaking Barriers in Indigenous Research and Thinking: 50 Years On</a:t>
            </a:r>
            <a:r>
              <a:rPr lang="en-AU" sz="1300" dirty="0">
                <a:solidFill>
                  <a:schemeClr val="accent4"/>
                </a:solidFill>
                <a:cs typeface="Futura"/>
              </a:rPr>
              <a:t/>
            </a:r>
            <a:br>
              <a:rPr lang="en-AU" sz="1300" dirty="0">
                <a:solidFill>
                  <a:schemeClr val="accent4"/>
                </a:solidFill>
                <a:cs typeface="Futura"/>
              </a:rPr>
            </a:br>
            <a:endParaRPr lang="en-US" sz="1300" dirty="0">
              <a:solidFill>
                <a:schemeClr val="accent3"/>
              </a:solidFill>
            </a:endParaRPr>
          </a:p>
        </p:txBody>
      </p:sp>
      <p:cxnSp>
        <p:nvCxnSpPr>
          <p:cNvPr id="6" name="Straight Connector 5"/>
          <p:cNvCxnSpPr/>
          <p:nvPr/>
        </p:nvCxnSpPr>
        <p:spPr>
          <a:xfrm>
            <a:off x="1311501" y="2852936"/>
            <a:ext cx="7321865" cy="0"/>
          </a:xfrm>
          <a:prstGeom prst="line">
            <a:avLst/>
          </a:prstGeom>
          <a:ln/>
        </p:spPr>
        <p:style>
          <a:lnRef idx="1">
            <a:schemeClr val="dk1"/>
          </a:lnRef>
          <a:fillRef idx="0">
            <a:schemeClr val="dk1"/>
          </a:fillRef>
          <a:effectRef idx="0">
            <a:schemeClr val="dk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1862707824"/>
              </p:ext>
            </p:extLst>
          </p:nvPr>
        </p:nvGraphicFramePr>
        <p:xfrm>
          <a:off x="1918180" y="980728"/>
          <a:ext cx="6096000" cy="1127760"/>
        </p:xfrm>
        <a:graphic>
          <a:graphicData uri="http://schemas.openxmlformats.org/drawingml/2006/table">
            <a:tbl>
              <a:tblPr firstRow="1" bandRow="1">
                <a:tableStyleId>{5C22544A-7EE6-4342-B048-85BDC9FD1C3A}</a:tableStyleId>
              </a:tblPr>
              <a:tblGrid>
                <a:gridCol w="6096000"/>
              </a:tblGrid>
              <a:tr h="370840">
                <a:tc>
                  <a:txBody>
                    <a:bodyPr/>
                    <a:lstStyle/>
                    <a:p>
                      <a:pPr lvl="0" algn="ctr"/>
                      <a:r>
                        <a:rPr lang="en-AU" sz="3400" dirty="0" smtClean="0">
                          <a:solidFill>
                            <a:schemeClr val="tx1"/>
                          </a:solidFill>
                          <a:cs typeface="Futura"/>
                        </a:rPr>
                        <a:t>‘Means to ends’ integration for stakeholder engagement</a:t>
                      </a:r>
                      <a:endParaRPr lang="en-AU" sz="3400" dirty="0">
                        <a:solidFill>
                          <a:schemeClr val="tx1"/>
                        </a:solidFill>
                      </a:endParaRPr>
                    </a:p>
                  </a:txBody>
                  <a:tcPr anchor="ctr">
                    <a:noFill/>
                  </a:tcPr>
                </a:tc>
              </a:tr>
            </a:tbl>
          </a:graphicData>
        </a:graphic>
      </p:graphicFrame>
    </p:spTree>
    <p:extLst>
      <p:ext uri="{BB962C8B-B14F-4D97-AF65-F5344CB8AC3E}">
        <p14:creationId xmlns:p14="http://schemas.microsoft.com/office/powerpoint/2010/main" val="3629811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defRPr/>
            </a:pPr>
            <a:r>
              <a:rPr lang="en-AU" sz="1600" dirty="0" smtClean="0"/>
              <a:t>To produce the </a:t>
            </a:r>
            <a:r>
              <a:rPr lang="en-AU" sz="1600" dirty="0" smtClean="0">
                <a:solidFill>
                  <a:srgbClr val="E2751D"/>
                </a:solidFill>
              </a:rPr>
              <a:t>Aboriginal and Torres Strait Islander Higher Education Social Marketing </a:t>
            </a:r>
            <a:r>
              <a:rPr lang="en-AU" sz="1600" b="1" dirty="0" smtClean="0">
                <a:solidFill>
                  <a:srgbClr val="E2751D"/>
                </a:solidFill>
              </a:rPr>
              <a:t>Strategy</a:t>
            </a:r>
            <a:r>
              <a:rPr lang="en-AU" sz="1600" i="1" dirty="0" smtClean="0">
                <a:solidFill>
                  <a:srgbClr val="E2751D"/>
                </a:solidFill>
              </a:rPr>
              <a:t> </a:t>
            </a:r>
            <a:r>
              <a:rPr lang="en-AU" sz="1600" dirty="0" smtClean="0"/>
              <a:t>(Strategy) and create </a:t>
            </a:r>
            <a:r>
              <a:rPr lang="en-AU" sz="1600" dirty="0"/>
              <a:t>and maintain the </a:t>
            </a:r>
            <a:r>
              <a:rPr lang="en-AU" sz="1600" dirty="0">
                <a:solidFill>
                  <a:schemeClr val="accent4"/>
                </a:solidFill>
              </a:rPr>
              <a:t>Aboriginal and Torres Strait Islander Higher Education </a:t>
            </a:r>
            <a:r>
              <a:rPr lang="en-AU" sz="1600" b="1" dirty="0">
                <a:solidFill>
                  <a:schemeClr val="accent4"/>
                </a:solidFill>
              </a:rPr>
              <a:t>Portal</a:t>
            </a:r>
            <a:r>
              <a:rPr lang="en-AU" sz="1600" dirty="0">
                <a:solidFill>
                  <a:srgbClr val="333399"/>
                </a:solidFill>
              </a:rPr>
              <a:t> </a:t>
            </a:r>
            <a:r>
              <a:rPr lang="en-AU" sz="1600" dirty="0"/>
              <a:t>(Portal</a:t>
            </a:r>
            <a:r>
              <a:rPr lang="en-AU" sz="1600" dirty="0" smtClean="0"/>
              <a:t>)</a:t>
            </a:r>
            <a:endParaRPr lang="en-AU" sz="1600" dirty="0"/>
          </a:p>
          <a:p>
            <a:pPr marL="914400" lvl="1" indent="-457200">
              <a:buFont typeface="Wingdings" pitchFamily="2" charset="2"/>
              <a:buChar char="§"/>
              <a:defRPr/>
            </a:pPr>
            <a:r>
              <a:rPr lang="en-AU" sz="1600" dirty="0" smtClean="0"/>
              <a:t>Strategy - $1m over one year</a:t>
            </a:r>
          </a:p>
          <a:p>
            <a:pPr marL="914400" lvl="1" indent="-457200">
              <a:buFont typeface="Wingdings" pitchFamily="2" charset="2"/>
              <a:buChar char="§"/>
              <a:defRPr/>
            </a:pPr>
            <a:r>
              <a:rPr lang="en-AU" sz="1600" dirty="0" smtClean="0"/>
              <a:t>Portal </a:t>
            </a:r>
            <a:r>
              <a:rPr lang="en-AU" sz="1600" dirty="0"/>
              <a:t>- $1.5m over four </a:t>
            </a:r>
            <a:r>
              <a:rPr lang="en-AU" sz="1600" dirty="0" smtClean="0"/>
              <a:t>years</a:t>
            </a:r>
            <a:endParaRPr lang="en-AU" sz="1600" dirty="0"/>
          </a:p>
          <a:p>
            <a:pPr marL="0" indent="0">
              <a:buNone/>
              <a:defRPr/>
            </a:pPr>
            <a:r>
              <a:rPr lang="en-AU" sz="1600" b="1" dirty="0" smtClean="0">
                <a:solidFill>
                  <a:schemeClr val="accent6">
                    <a:lumMod val="60000"/>
                    <a:lumOff val="40000"/>
                  </a:schemeClr>
                </a:solidFill>
              </a:rPr>
              <a:t/>
            </a:r>
            <a:br>
              <a:rPr lang="en-AU" sz="1600" b="1" dirty="0" smtClean="0">
                <a:solidFill>
                  <a:schemeClr val="accent6">
                    <a:lumMod val="60000"/>
                    <a:lumOff val="40000"/>
                  </a:schemeClr>
                </a:solidFill>
              </a:rPr>
            </a:br>
            <a:r>
              <a:rPr lang="en-AU" sz="1600" b="1" dirty="0" err="1" smtClean="0">
                <a:solidFill>
                  <a:schemeClr val="accent2"/>
                </a:solidFill>
              </a:rPr>
              <a:t>Behrendt</a:t>
            </a:r>
            <a:r>
              <a:rPr lang="en-AU" sz="1600" b="1" dirty="0" smtClean="0">
                <a:solidFill>
                  <a:schemeClr val="accent2"/>
                </a:solidFill>
              </a:rPr>
              <a:t> </a:t>
            </a:r>
            <a:r>
              <a:rPr lang="en-AU" sz="1600" b="1" dirty="0">
                <a:solidFill>
                  <a:schemeClr val="accent2"/>
                </a:solidFill>
              </a:rPr>
              <a:t>Review</a:t>
            </a:r>
            <a:r>
              <a:rPr lang="en-AU" sz="1600" b="1" dirty="0" smtClean="0">
                <a:solidFill>
                  <a:schemeClr val="accent2"/>
                </a:solidFill>
              </a:rPr>
              <a:t>:</a:t>
            </a:r>
            <a:endParaRPr lang="en-AU" sz="1600" dirty="0">
              <a:solidFill>
                <a:schemeClr val="accent2"/>
              </a:solidFill>
            </a:endParaRPr>
          </a:p>
          <a:p>
            <a:pPr marL="0" indent="0">
              <a:buNone/>
              <a:defRPr/>
            </a:pPr>
            <a:r>
              <a:rPr lang="en-AU" sz="1600" dirty="0"/>
              <a:t>To contribute to a number of priorities arising from the </a:t>
            </a:r>
            <a:r>
              <a:rPr lang="en-AU" sz="1600" dirty="0" err="1"/>
              <a:t>Behrendt</a:t>
            </a:r>
            <a:r>
              <a:rPr lang="en-AU" sz="1600" dirty="0"/>
              <a:t> Review:</a:t>
            </a:r>
          </a:p>
          <a:p>
            <a:pPr marL="914400" lvl="1" indent="-457200">
              <a:buFont typeface="Wingdings" pitchFamily="2" charset="2"/>
              <a:buChar char="§"/>
              <a:defRPr/>
            </a:pPr>
            <a:r>
              <a:rPr lang="en-AU" sz="1600" dirty="0" smtClean="0"/>
              <a:t>Build aspiration and address barriers</a:t>
            </a:r>
            <a:endParaRPr lang="en-AU" sz="1600" b="1" dirty="0" smtClean="0">
              <a:solidFill>
                <a:schemeClr val="accent6">
                  <a:lumMod val="60000"/>
                  <a:lumOff val="40000"/>
                </a:schemeClr>
              </a:solidFill>
            </a:endParaRPr>
          </a:p>
          <a:p>
            <a:pPr marL="914400" lvl="1" indent="-457200">
              <a:buFont typeface="Wingdings" pitchFamily="2" charset="2"/>
              <a:buChar char="§"/>
              <a:defRPr/>
            </a:pPr>
            <a:r>
              <a:rPr lang="en-AU" sz="1600" dirty="0" smtClean="0"/>
              <a:t>Increase </a:t>
            </a:r>
            <a:r>
              <a:rPr lang="en-AU" sz="1600" dirty="0"/>
              <a:t>flow of accurate and current higher education </a:t>
            </a:r>
            <a:r>
              <a:rPr lang="en-AU" sz="1600" dirty="0" smtClean="0"/>
              <a:t>information</a:t>
            </a:r>
            <a:endParaRPr lang="en-AU" sz="1600" dirty="0"/>
          </a:p>
        </p:txBody>
      </p:sp>
      <p:sp>
        <p:nvSpPr>
          <p:cNvPr id="2" name="Title 1"/>
          <p:cNvSpPr>
            <a:spLocks noGrp="1"/>
          </p:cNvSpPr>
          <p:nvPr>
            <p:ph type="title"/>
          </p:nvPr>
        </p:nvSpPr>
        <p:spPr/>
        <p:txBody>
          <a:bodyPr>
            <a:normAutofit/>
          </a:bodyPr>
          <a:lstStyle/>
          <a:p>
            <a:r>
              <a:rPr lang="en-US" sz="3400" dirty="0" smtClean="0"/>
              <a:t>Overview</a:t>
            </a:r>
            <a:endParaRPr lang="en-US" sz="3400" dirty="0"/>
          </a:p>
        </p:txBody>
      </p:sp>
    </p:spTree>
    <p:extLst>
      <p:ext uri="{BB962C8B-B14F-4D97-AF65-F5344CB8AC3E}">
        <p14:creationId xmlns:p14="http://schemas.microsoft.com/office/powerpoint/2010/main" val="3995323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Stakeholder Engagement &amp; PM Relevance</a:t>
            </a:r>
            <a:endParaRPr lang="en-US" sz="3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2988" y="1484784"/>
            <a:ext cx="7850187" cy="4392488"/>
          </a:xfrm>
          <a:prstGeom prst="rect">
            <a:avLst/>
          </a:prstGeom>
        </p:spPr>
      </p:pic>
    </p:spTree>
    <p:extLst>
      <p:ext uri="{BB962C8B-B14F-4D97-AF65-F5344CB8AC3E}">
        <p14:creationId xmlns:p14="http://schemas.microsoft.com/office/powerpoint/2010/main" val="1668804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Integrating Comparative Principles</a:t>
            </a:r>
            <a:endParaRPr lang="en-US" sz="3400" dirty="0"/>
          </a:p>
        </p:txBody>
      </p:sp>
      <p:graphicFrame>
        <p:nvGraphicFramePr>
          <p:cNvPr id="5" name="Table 4"/>
          <p:cNvGraphicFramePr>
            <a:graphicFrameLocks noGrp="1"/>
          </p:cNvGraphicFramePr>
          <p:nvPr>
            <p:extLst>
              <p:ext uri="{D42A27DB-BD31-4B8C-83A1-F6EECF244321}">
                <p14:modId xmlns:p14="http://schemas.microsoft.com/office/powerpoint/2010/main" val="453681213"/>
              </p:ext>
            </p:extLst>
          </p:nvPr>
        </p:nvGraphicFramePr>
        <p:xfrm>
          <a:off x="1043607" y="1587255"/>
          <a:ext cx="7920880" cy="4290017"/>
        </p:xfrm>
        <a:graphic>
          <a:graphicData uri="http://schemas.openxmlformats.org/drawingml/2006/table">
            <a:tbl>
              <a:tblPr firstRow="1" firstCol="1" bandRow="1">
                <a:tableStyleId>{5C22544A-7EE6-4342-B048-85BDC9FD1C3A}</a:tableStyleId>
              </a:tblPr>
              <a:tblGrid>
                <a:gridCol w="1080121"/>
                <a:gridCol w="1008112"/>
                <a:gridCol w="1008112"/>
                <a:gridCol w="1194278"/>
                <a:gridCol w="3630257"/>
              </a:tblGrid>
              <a:tr h="480126">
                <a:tc gridSpan="5">
                  <a:txBody>
                    <a:bodyPr/>
                    <a:lstStyle/>
                    <a:p>
                      <a:pPr algn="ctr">
                        <a:spcAft>
                          <a:spcPts val="0"/>
                        </a:spcAft>
                      </a:pPr>
                      <a:r>
                        <a:rPr lang="en-US" sz="1600" dirty="0">
                          <a:effectLst/>
                        </a:rPr>
                        <a:t>‘Means to Ends’ - Comparative Principles: Sustainability, Project Management and </a:t>
                      </a:r>
                      <a:r>
                        <a:rPr lang="en-US" sz="1600" dirty="0" smtClean="0">
                          <a:effectLst/>
                        </a:rPr>
                        <a:t>*Aboriginal </a:t>
                      </a:r>
                      <a:r>
                        <a:rPr lang="en-US" sz="1600" dirty="0">
                          <a:effectLst/>
                        </a:rPr>
                        <a:t>and Torres Strait Islander Pillars</a:t>
                      </a:r>
                      <a:endParaRPr lang="en-AU" sz="1600" dirty="0">
                        <a:effectLst/>
                        <a:latin typeface="Arial"/>
                        <a:ea typeface="Times New Roman"/>
                        <a:cs typeface="Times New Roman"/>
                      </a:endParaRPr>
                    </a:p>
                  </a:txBody>
                  <a:tcPr marL="39247" marR="39247" marT="0" marB="0">
                    <a:solidFill>
                      <a:schemeClr val="accent3">
                        <a:lumMod val="60000"/>
                        <a:lumOff val="40000"/>
                      </a:schemeClr>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647330">
                <a:tc>
                  <a:txBody>
                    <a:bodyPr/>
                    <a:lstStyle/>
                    <a:p>
                      <a:pPr marL="457200" algn="ctr">
                        <a:spcAft>
                          <a:spcPts val="0"/>
                        </a:spcAft>
                      </a:pPr>
                      <a:r>
                        <a:rPr lang="en-US" sz="1000">
                          <a:effectLst/>
                        </a:rPr>
                        <a:t> </a:t>
                      </a:r>
                      <a:endParaRPr lang="en-AU" sz="1000">
                        <a:effectLst/>
                        <a:latin typeface="Arial"/>
                        <a:ea typeface="Times New Roman"/>
                        <a:cs typeface="Times New Roman"/>
                      </a:endParaRPr>
                    </a:p>
                  </a:txBody>
                  <a:tcPr marL="39247" marR="39247" marT="0" marB="0">
                    <a:solidFill>
                      <a:schemeClr val="accent3">
                        <a:lumMod val="60000"/>
                        <a:lumOff val="40000"/>
                      </a:schemeClr>
                    </a:solidFill>
                  </a:tcPr>
                </a:tc>
                <a:tc>
                  <a:txBody>
                    <a:bodyPr/>
                    <a:lstStyle/>
                    <a:p>
                      <a:pPr marL="0" algn="l" defTabSz="457200" rtl="0" eaLnBrk="1" latinLnBrk="0" hangingPunct="1">
                        <a:spcAft>
                          <a:spcPts val="0"/>
                        </a:spcAft>
                      </a:pPr>
                      <a:r>
                        <a:rPr lang="en-US" sz="1300" b="1" kern="1200" dirty="0">
                          <a:solidFill>
                            <a:schemeClr val="tx1">
                              <a:lumMod val="75000"/>
                              <a:lumOff val="25000"/>
                            </a:schemeClr>
                          </a:solidFill>
                          <a:effectLst/>
                          <a:latin typeface="+mn-lt"/>
                          <a:ea typeface="+mn-ea"/>
                          <a:cs typeface="+mn-cs"/>
                        </a:rPr>
                        <a:t>Sustainability Pillars</a:t>
                      </a:r>
                      <a:endParaRPr lang="en-AU" sz="1300" b="1" kern="1200" dirty="0">
                        <a:solidFill>
                          <a:schemeClr val="tx1">
                            <a:lumMod val="75000"/>
                            <a:lumOff val="25000"/>
                          </a:schemeClr>
                        </a:solidFill>
                        <a:effectLst/>
                        <a:latin typeface="+mn-lt"/>
                        <a:ea typeface="+mn-ea"/>
                        <a:cs typeface="+mn-cs"/>
                      </a:endParaRPr>
                    </a:p>
                  </a:txBody>
                  <a:tcPr marL="39247" marR="39247" marT="0" marB="0">
                    <a:solidFill>
                      <a:schemeClr val="accent3">
                        <a:lumMod val="60000"/>
                        <a:lumOff val="40000"/>
                      </a:schemeClr>
                    </a:solidFill>
                  </a:tcPr>
                </a:tc>
                <a:tc>
                  <a:txBody>
                    <a:bodyPr/>
                    <a:lstStyle/>
                    <a:p>
                      <a:pPr>
                        <a:spcAft>
                          <a:spcPts val="0"/>
                        </a:spcAft>
                      </a:pPr>
                      <a:r>
                        <a:rPr lang="en-US" sz="1300" b="1" dirty="0">
                          <a:solidFill>
                            <a:schemeClr val="tx1">
                              <a:lumMod val="75000"/>
                              <a:lumOff val="25000"/>
                            </a:schemeClr>
                          </a:solidFill>
                          <a:effectLst/>
                        </a:rPr>
                        <a:t>Project Management Pillars</a:t>
                      </a:r>
                      <a:endParaRPr lang="en-AU" sz="1300" b="1" dirty="0">
                        <a:solidFill>
                          <a:schemeClr val="tx1">
                            <a:lumMod val="75000"/>
                            <a:lumOff val="25000"/>
                          </a:schemeClr>
                        </a:solidFill>
                        <a:effectLst/>
                        <a:latin typeface="Arial"/>
                        <a:ea typeface="Times New Roman"/>
                        <a:cs typeface="Times New Roman"/>
                      </a:endParaRPr>
                    </a:p>
                  </a:txBody>
                  <a:tcPr marL="39247" marR="39247" marT="0" marB="0">
                    <a:solidFill>
                      <a:schemeClr val="accent3">
                        <a:lumMod val="60000"/>
                        <a:lumOff val="40000"/>
                      </a:schemeClr>
                    </a:solidFill>
                  </a:tcPr>
                </a:tc>
                <a:tc>
                  <a:txBody>
                    <a:bodyPr/>
                    <a:lstStyle/>
                    <a:p>
                      <a:pPr>
                        <a:spcAft>
                          <a:spcPts val="0"/>
                        </a:spcAft>
                      </a:pPr>
                      <a:r>
                        <a:rPr lang="en-US" sz="1300" b="1" dirty="0">
                          <a:solidFill>
                            <a:schemeClr val="tx1">
                              <a:lumMod val="75000"/>
                              <a:lumOff val="25000"/>
                            </a:schemeClr>
                          </a:solidFill>
                          <a:effectLst/>
                        </a:rPr>
                        <a:t>*Aboriginal and Torres Strait Islander Pillars</a:t>
                      </a:r>
                      <a:endParaRPr lang="en-AU" sz="1300" b="1" dirty="0">
                        <a:solidFill>
                          <a:schemeClr val="tx1">
                            <a:lumMod val="75000"/>
                            <a:lumOff val="25000"/>
                          </a:schemeClr>
                        </a:solidFill>
                        <a:effectLst/>
                        <a:latin typeface="Arial"/>
                        <a:ea typeface="Times New Roman"/>
                        <a:cs typeface="Times New Roman"/>
                      </a:endParaRPr>
                    </a:p>
                  </a:txBody>
                  <a:tcPr marL="39247" marR="39247" marT="0" marB="0">
                    <a:solidFill>
                      <a:schemeClr val="accent3">
                        <a:lumMod val="60000"/>
                        <a:lumOff val="40000"/>
                      </a:schemeClr>
                    </a:solidFill>
                  </a:tcPr>
                </a:tc>
                <a:tc>
                  <a:txBody>
                    <a:bodyPr/>
                    <a:lstStyle/>
                    <a:p>
                      <a:pPr>
                        <a:spcAft>
                          <a:spcPts val="0"/>
                        </a:spcAft>
                      </a:pPr>
                      <a:r>
                        <a:rPr lang="en-US" sz="1300" b="1" dirty="0">
                          <a:solidFill>
                            <a:schemeClr val="tx1">
                              <a:lumMod val="75000"/>
                              <a:lumOff val="25000"/>
                            </a:schemeClr>
                          </a:solidFill>
                          <a:effectLst/>
                        </a:rPr>
                        <a:t>Integrating Project Management into Sustainability, with Aboriginal and Torres Strait Islander Values</a:t>
                      </a:r>
                      <a:endParaRPr lang="en-AU" sz="1300" b="1" dirty="0">
                        <a:solidFill>
                          <a:schemeClr val="tx1">
                            <a:lumMod val="75000"/>
                            <a:lumOff val="25000"/>
                          </a:schemeClr>
                        </a:solidFill>
                        <a:effectLst/>
                        <a:latin typeface="Arial"/>
                        <a:ea typeface="Times New Roman"/>
                        <a:cs typeface="Times New Roman"/>
                      </a:endParaRPr>
                    </a:p>
                  </a:txBody>
                  <a:tcPr marL="39247" marR="39247" marT="0" marB="0">
                    <a:solidFill>
                      <a:schemeClr val="accent3">
                        <a:lumMod val="60000"/>
                        <a:lumOff val="40000"/>
                      </a:schemeClr>
                    </a:solidFill>
                  </a:tcPr>
                </a:tc>
              </a:tr>
              <a:tr h="1080284">
                <a:tc>
                  <a:txBody>
                    <a:bodyPr/>
                    <a:lstStyle/>
                    <a:p>
                      <a:pPr marL="0" algn="l" defTabSz="457200" rtl="0" eaLnBrk="1" latinLnBrk="0" hangingPunct="1">
                        <a:spcAft>
                          <a:spcPts val="0"/>
                        </a:spcAft>
                      </a:pPr>
                      <a:r>
                        <a:rPr lang="en-US" sz="1300" kern="1200" dirty="0">
                          <a:solidFill>
                            <a:schemeClr val="tx1">
                              <a:lumMod val="75000"/>
                              <a:lumOff val="25000"/>
                            </a:schemeClr>
                          </a:solidFill>
                          <a:effectLst/>
                          <a:latin typeface="+mn-lt"/>
                          <a:ea typeface="+mn-ea"/>
                          <a:cs typeface="+mn-cs"/>
                        </a:rPr>
                        <a:t>Ultimate Ends</a:t>
                      </a:r>
                      <a:endParaRPr lang="en-AU" sz="1300" kern="1200" dirty="0">
                        <a:solidFill>
                          <a:schemeClr val="tx1">
                            <a:lumMod val="75000"/>
                            <a:lumOff val="25000"/>
                          </a:schemeClr>
                        </a:solidFill>
                        <a:effectLst/>
                        <a:latin typeface="+mn-lt"/>
                        <a:ea typeface="+mn-ea"/>
                        <a:cs typeface="+mn-cs"/>
                      </a:endParaRPr>
                    </a:p>
                  </a:txBody>
                  <a:tcPr marL="39247" marR="39247" marT="0" marB="0">
                    <a:solidFill>
                      <a:schemeClr val="accent3">
                        <a:lumMod val="60000"/>
                        <a:lumOff val="40000"/>
                      </a:schemeClr>
                    </a:solidFill>
                  </a:tcPr>
                </a:tc>
                <a:tc>
                  <a:txBody>
                    <a:bodyPr/>
                    <a:lstStyle/>
                    <a:p>
                      <a:pPr marL="0" algn="l" defTabSz="457200" rtl="0" eaLnBrk="1" latinLnBrk="0" hangingPunct="1">
                        <a:spcAft>
                          <a:spcPts val="0"/>
                        </a:spcAft>
                      </a:pPr>
                      <a:r>
                        <a:rPr lang="en-US" sz="1300" b="0" kern="1200" dirty="0">
                          <a:solidFill>
                            <a:schemeClr val="tx1">
                              <a:lumMod val="75000"/>
                              <a:lumOff val="25000"/>
                            </a:schemeClr>
                          </a:solidFill>
                          <a:effectLst/>
                          <a:latin typeface="+mn-lt"/>
                          <a:ea typeface="+mn-ea"/>
                          <a:cs typeface="+mn-cs"/>
                        </a:rPr>
                        <a:t>A. Social</a:t>
                      </a:r>
                      <a:endParaRPr lang="en-AU" sz="1300" b="0" kern="1200" dirty="0">
                        <a:solidFill>
                          <a:schemeClr val="tx1">
                            <a:lumMod val="75000"/>
                            <a:lumOff val="25000"/>
                          </a:schemeClr>
                        </a:solidFill>
                        <a:effectLst/>
                        <a:latin typeface="+mn-lt"/>
                        <a:ea typeface="+mn-ea"/>
                        <a:cs typeface="+mn-cs"/>
                      </a:endParaRPr>
                    </a:p>
                  </a:txBody>
                  <a:tcPr marL="39247" marR="39247" marT="0" marB="0">
                    <a:solidFill>
                      <a:schemeClr val="accent3">
                        <a:lumMod val="40000"/>
                        <a:lumOff val="60000"/>
                      </a:schemeClr>
                    </a:solidFill>
                  </a:tcPr>
                </a:tc>
                <a:tc>
                  <a:txBody>
                    <a:bodyPr/>
                    <a:lstStyle/>
                    <a:p>
                      <a:pPr marL="0" algn="l" defTabSz="457200" rtl="0" eaLnBrk="1" latinLnBrk="0" hangingPunct="1">
                        <a:spcAft>
                          <a:spcPts val="0"/>
                        </a:spcAft>
                      </a:pPr>
                      <a:r>
                        <a:rPr lang="en-US" sz="1300" b="0" kern="1200" dirty="0">
                          <a:solidFill>
                            <a:schemeClr val="tx1">
                              <a:lumMod val="75000"/>
                              <a:lumOff val="25000"/>
                            </a:schemeClr>
                          </a:solidFill>
                          <a:effectLst/>
                          <a:latin typeface="+mn-lt"/>
                          <a:ea typeface="+mn-ea"/>
                          <a:cs typeface="+mn-cs"/>
                        </a:rPr>
                        <a:t>1. Discovery</a:t>
                      </a:r>
                      <a:endParaRPr lang="en-AU" sz="1300" b="0" kern="1200" dirty="0">
                        <a:solidFill>
                          <a:schemeClr val="tx1">
                            <a:lumMod val="75000"/>
                            <a:lumOff val="25000"/>
                          </a:schemeClr>
                        </a:solidFill>
                        <a:effectLst/>
                        <a:latin typeface="+mn-lt"/>
                        <a:ea typeface="+mn-ea"/>
                        <a:cs typeface="+mn-cs"/>
                      </a:endParaRPr>
                    </a:p>
                  </a:txBody>
                  <a:tcPr marL="39247" marR="39247" marT="0" marB="0">
                    <a:solidFill>
                      <a:schemeClr val="accent3">
                        <a:lumMod val="40000"/>
                        <a:lumOff val="60000"/>
                      </a:schemeClr>
                    </a:solidFill>
                  </a:tcPr>
                </a:tc>
                <a:tc>
                  <a:txBody>
                    <a:bodyPr/>
                    <a:lstStyle/>
                    <a:p>
                      <a:pPr marL="0" algn="l" defTabSz="457200" rtl="0" eaLnBrk="1" latinLnBrk="0" hangingPunct="1">
                        <a:spcAft>
                          <a:spcPts val="0"/>
                        </a:spcAft>
                      </a:pPr>
                      <a:r>
                        <a:rPr lang="en-US" sz="1300" b="0" kern="1200" dirty="0" err="1">
                          <a:solidFill>
                            <a:schemeClr val="tx1">
                              <a:lumMod val="75000"/>
                              <a:lumOff val="25000"/>
                            </a:schemeClr>
                          </a:solidFill>
                          <a:effectLst/>
                          <a:latin typeface="+mn-lt"/>
                          <a:ea typeface="+mn-ea"/>
                          <a:cs typeface="+mn-cs"/>
                        </a:rPr>
                        <a:t>i</a:t>
                      </a:r>
                      <a:r>
                        <a:rPr lang="en-US" sz="1300" b="0" kern="1200" dirty="0">
                          <a:solidFill>
                            <a:schemeClr val="tx1">
                              <a:lumMod val="75000"/>
                              <a:lumOff val="25000"/>
                            </a:schemeClr>
                          </a:solidFill>
                          <a:effectLst/>
                          <a:latin typeface="+mn-lt"/>
                          <a:ea typeface="+mn-ea"/>
                          <a:cs typeface="+mn-cs"/>
                        </a:rPr>
                        <a:t>. Cultural Safety</a:t>
                      </a:r>
                      <a:endParaRPr lang="en-AU" sz="1300" b="0" kern="1200" dirty="0">
                        <a:solidFill>
                          <a:schemeClr val="tx1">
                            <a:lumMod val="75000"/>
                            <a:lumOff val="25000"/>
                          </a:schemeClr>
                        </a:solidFill>
                        <a:effectLst/>
                        <a:latin typeface="+mn-lt"/>
                        <a:ea typeface="+mn-ea"/>
                        <a:cs typeface="+mn-cs"/>
                      </a:endParaRPr>
                    </a:p>
                  </a:txBody>
                  <a:tcPr marL="39247" marR="39247" marT="0" marB="0">
                    <a:solidFill>
                      <a:schemeClr val="accent3">
                        <a:lumMod val="40000"/>
                        <a:lumOff val="60000"/>
                      </a:schemeClr>
                    </a:solidFill>
                  </a:tcPr>
                </a:tc>
                <a:tc>
                  <a:txBody>
                    <a:bodyPr/>
                    <a:lstStyle/>
                    <a:p>
                      <a:pPr marL="19050" algn="l"/>
                      <a:r>
                        <a:rPr lang="en-US" sz="1200" dirty="0" smtClean="0">
                          <a:solidFill>
                            <a:schemeClr val="tx1">
                              <a:lumMod val="75000"/>
                              <a:lumOff val="25000"/>
                            </a:schemeClr>
                          </a:solidFill>
                          <a:effectLst/>
                        </a:rPr>
                        <a:t>Through </a:t>
                      </a:r>
                      <a:r>
                        <a:rPr lang="en-US" sz="1200" dirty="0">
                          <a:solidFill>
                            <a:schemeClr val="tx1">
                              <a:lumMod val="75000"/>
                              <a:lumOff val="25000"/>
                            </a:schemeClr>
                          </a:solidFill>
                          <a:effectLst/>
                        </a:rPr>
                        <a:t>user-led projects and considering human well-being, equity, inspiration, spirituality, self-</a:t>
                      </a:r>
                      <a:r>
                        <a:rPr lang="en-US" sz="1200" dirty="0" err="1">
                          <a:solidFill>
                            <a:schemeClr val="tx1">
                              <a:lumMod val="75000"/>
                              <a:lumOff val="25000"/>
                            </a:schemeClr>
                          </a:solidFill>
                          <a:effectLst/>
                        </a:rPr>
                        <a:t>actualisation</a:t>
                      </a:r>
                      <a:r>
                        <a:rPr lang="en-US" sz="1200" dirty="0">
                          <a:solidFill>
                            <a:schemeClr val="tx1">
                              <a:lumMod val="75000"/>
                              <a:lumOff val="25000"/>
                            </a:schemeClr>
                          </a:solidFill>
                          <a:effectLst/>
                        </a:rPr>
                        <a:t> and aspirations, esteem, thoughts, passions, visions, mission, spirit &amp; integrity, and equality through stakeholder engagement to inform the project objectives.</a:t>
                      </a:r>
                      <a:endParaRPr lang="en-AU" sz="1200" dirty="0">
                        <a:solidFill>
                          <a:schemeClr val="tx1">
                            <a:lumMod val="75000"/>
                            <a:lumOff val="25000"/>
                          </a:schemeClr>
                        </a:solidFill>
                        <a:effectLst/>
                        <a:latin typeface="Times New Roman"/>
                        <a:ea typeface="Times New Roman"/>
                      </a:endParaRPr>
                    </a:p>
                  </a:txBody>
                  <a:tcPr marL="39247" marR="39247" marT="0" marB="0">
                    <a:solidFill>
                      <a:schemeClr val="accent3">
                        <a:lumMod val="40000"/>
                        <a:lumOff val="60000"/>
                      </a:schemeClr>
                    </a:solidFill>
                  </a:tcPr>
                </a:tc>
              </a:tr>
              <a:tr h="960447">
                <a:tc>
                  <a:txBody>
                    <a:bodyPr/>
                    <a:lstStyle/>
                    <a:p>
                      <a:pPr marL="0" algn="l" defTabSz="457200" rtl="0" eaLnBrk="1" latinLnBrk="0" hangingPunct="1">
                        <a:spcAft>
                          <a:spcPts val="0"/>
                        </a:spcAft>
                      </a:pPr>
                      <a:r>
                        <a:rPr lang="en-US" sz="1300" b="1" kern="1200" dirty="0">
                          <a:solidFill>
                            <a:schemeClr val="tx1">
                              <a:lumMod val="75000"/>
                              <a:lumOff val="25000"/>
                            </a:schemeClr>
                          </a:solidFill>
                          <a:effectLst/>
                          <a:latin typeface="+mn-lt"/>
                          <a:ea typeface="+mn-ea"/>
                          <a:cs typeface="+mn-cs"/>
                        </a:rPr>
                        <a:t>Intermediate Means</a:t>
                      </a:r>
                      <a:endParaRPr lang="en-AU" sz="1300" b="1" kern="1200" dirty="0">
                        <a:solidFill>
                          <a:schemeClr val="tx1">
                            <a:lumMod val="75000"/>
                            <a:lumOff val="25000"/>
                          </a:schemeClr>
                        </a:solidFill>
                        <a:effectLst/>
                        <a:latin typeface="+mn-lt"/>
                        <a:ea typeface="+mn-ea"/>
                        <a:cs typeface="+mn-cs"/>
                      </a:endParaRPr>
                    </a:p>
                  </a:txBody>
                  <a:tcPr marL="39247" marR="39247" marT="0" marB="0">
                    <a:solidFill>
                      <a:schemeClr val="accent3">
                        <a:lumMod val="60000"/>
                        <a:lumOff val="40000"/>
                      </a:schemeClr>
                    </a:solidFill>
                  </a:tcPr>
                </a:tc>
                <a:tc>
                  <a:txBody>
                    <a:bodyPr/>
                    <a:lstStyle/>
                    <a:p>
                      <a:pPr marL="0" algn="l" defTabSz="457200" rtl="0" eaLnBrk="1" latinLnBrk="0" hangingPunct="1">
                        <a:spcAft>
                          <a:spcPts val="0"/>
                        </a:spcAft>
                      </a:pPr>
                      <a:r>
                        <a:rPr lang="en-US" sz="1300" b="0" kern="1200" dirty="0">
                          <a:solidFill>
                            <a:schemeClr val="tx1">
                              <a:lumMod val="75000"/>
                              <a:lumOff val="25000"/>
                            </a:schemeClr>
                          </a:solidFill>
                          <a:effectLst/>
                          <a:latin typeface="+mn-lt"/>
                          <a:ea typeface="+mn-ea"/>
                          <a:cs typeface="+mn-cs"/>
                        </a:rPr>
                        <a:t>B. Economy</a:t>
                      </a:r>
                      <a:endParaRPr lang="en-AU" sz="1300" b="0" kern="1200" dirty="0">
                        <a:solidFill>
                          <a:schemeClr val="tx1">
                            <a:lumMod val="75000"/>
                            <a:lumOff val="25000"/>
                          </a:schemeClr>
                        </a:solidFill>
                        <a:effectLst/>
                        <a:latin typeface="+mn-lt"/>
                        <a:ea typeface="+mn-ea"/>
                        <a:cs typeface="+mn-cs"/>
                      </a:endParaRPr>
                    </a:p>
                  </a:txBody>
                  <a:tcPr marL="39247" marR="39247" marT="0" marB="0">
                    <a:solidFill>
                      <a:schemeClr val="accent3">
                        <a:lumMod val="40000"/>
                        <a:lumOff val="60000"/>
                      </a:schemeClr>
                    </a:solidFill>
                  </a:tcPr>
                </a:tc>
                <a:tc>
                  <a:txBody>
                    <a:bodyPr/>
                    <a:lstStyle/>
                    <a:p>
                      <a:pPr marL="0" algn="l" defTabSz="457200" rtl="0" eaLnBrk="1" latinLnBrk="0" hangingPunct="1">
                        <a:spcAft>
                          <a:spcPts val="0"/>
                        </a:spcAft>
                      </a:pPr>
                      <a:r>
                        <a:rPr lang="en-US" sz="1300" b="0" kern="1200" dirty="0">
                          <a:solidFill>
                            <a:schemeClr val="tx1">
                              <a:lumMod val="75000"/>
                              <a:lumOff val="25000"/>
                            </a:schemeClr>
                          </a:solidFill>
                          <a:effectLst/>
                          <a:latin typeface="+mn-lt"/>
                          <a:ea typeface="+mn-ea"/>
                          <a:cs typeface="+mn-cs"/>
                        </a:rPr>
                        <a:t>2. Design</a:t>
                      </a:r>
                      <a:endParaRPr lang="en-AU" sz="1300" b="0" kern="1200" dirty="0">
                        <a:solidFill>
                          <a:schemeClr val="tx1">
                            <a:lumMod val="75000"/>
                            <a:lumOff val="25000"/>
                          </a:schemeClr>
                        </a:solidFill>
                        <a:effectLst/>
                        <a:latin typeface="+mn-lt"/>
                        <a:ea typeface="+mn-ea"/>
                        <a:cs typeface="+mn-cs"/>
                      </a:endParaRPr>
                    </a:p>
                  </a:txBody>
                  <a:tcPr marL="39247" marR="39247" marT="0" marB="0">
                    <a:solidFill>
                      <a:schemeClr val="accent3">
                        <a:lumMod val="40000"/>
                        <a:lumOff val="60000"/>
                      </a:schemeClr>
                    </a:solidFill>
                  </a:tcPr>
                </a:tc>
                <a:tc>
                  <a:txBody>
                    <a:bodyPr/>
                    <a:lstStyle/>
                    <a:p>
                      <a:pPr marL="0" algn="l" defTabSz="457200" rtl="0" eaLnBrk="1" latinLnBrk="0" hangingPunct="1">
                        <a:spcAft>
                          <a:spcPts val="0"/>
                        </a:spcAft>
                      </a:pPr>
                      <a:r>
                        <a:rPr lang="en-US" sz="1300" b="0" kern="1200" dirty="0">
                          <a:solidFill>
                            <a:schemeClr val="tx1">
                              <a:lumMod val="75000"/>
                              <a:lumOff val="25000"/>
                            </a:schemeClr>
                          </a:solidFill>
                          <a:effectLst/>
                          <a:latin typeface="+mn-lt"/>
                          <a:ea typeface="+mn-ea"/>
                          <a:cs typeface="+mn-cs"/>
                        </a:rPr>
                        <a:t>ii. Self-determination</a:t>
                      </a:r>
                      <a:endParaRPr lang="en-AU" sz="1300" b="0" kern="1200" dirty="0">
                        <a:solidFill>
                          <a:schemeClr val="tx1">
                            <a:lumMod val="75000"/>
                            <a:lumOff val="25000"/>
                          </a:schemeClr>
                        </a:solidFill>
                        <a:effectLst/>
                        <a:latin typeface="+mn-lt"/>
                        <a:ea typeface="+mn-ea"/>
                        <a:cs typeface="+mn-cs"/>
                      </a:endParaRPr>
                    </a:p>
                  </a:txBody>
                  <a:tcPr marL="39247" marR="39247" marT="0" marB="0">
                    <a:solidFill>
                      <a:schemeClr val="accent3">
                        <a:lumMod val="40000"/>
                        <a:lumOff val="60000"/>
                      </a:schemeClr>
                    </a:solidFill>
                  </a:tcPr>
                </a:tc>
                <a:tc>
                  <a:txBody>
                    <a:bodyPr/>
                    <a:lstStyle/>
                    <a:p>
                      <a:pPr marL="19050" algn="l"/>
                      <a:r>
                        <a:rPr lang="en-US" sz="1200" dirty="0" smtClean="0">
                          <a:solidFill>
                            <a:schemeClr val="tx1">
                              <a:lumMod val="75000"/>
                              <a:lumOff val="25000"/>
                            </a:schemeClr>
                          </a:solidFill>
                          <a:effectLst/>
                        </a:rPr>
                        <a:t>Through </a:t>
                      </a:r>
                      <a:r>
                        <a:rPr lang="en-US" sz="1200" dirty="0">
                          <a:solidFill>
                            <a:schemeClr val="tx1">
                              <a:lumMod val="75000"/>
                              <a:lumOff val="25000"/>
                            </a:schemeClr>
                          </a:solidFill>
                          <a:effectLst/>
                        </a:rPr>
                        <a:t>the filters of realities and restrictions stemming from budgets, technology, politics, ethics, positional stature, esteem, love/belonging, safety, passions, fears, mission, </a:t>
                      </a:r>
                      <a:r>
                        <a:rPr lang="en-US" sz="1200" dirty="0" err="1" smtClean="0">
                          <a:solidFill>
                            <a:schemeClr val="tx1">
                              <a:lumMod val="75000"/>
                              <a:lumOff val="25000"/>
                            </a:schemeClr>
                          </a:solidFill>
                          <a:effectLst/>
                        </a:rPr>
                        <a:t>organisational</a:t>
                      </a:r>
                      <a:r>
                        <a:rPr lang="en-US" sz="1200" dirty="0" smtClean="0">
                          <a:solidFill>
                            <a:schemeClr val="tx1">
                              <a:lumMod val="75000"/>
                              <a:lumOff val="25000"/>
                            </a:schemeClr>
                          </a:solidFill>
                          <a:effectLst/>
                        </a:rPr>
                        <a:t> </a:t>
                      </a:r>
                      <a:r>
                        <a:rPr lang="en-US" sz="1200" dirty="0">
                          <a:solidFill>
                            <a:schemeClr val="tx1">
                              <a:lumMod val="75000"/>
                              <a:lumOff val="25000"/>
                            </a:schemeClr>
                          </a:solidFill>
                          <a:effectLst/>
                        </a:rPr>
                        <a:t>strategy and objectives, respect and reciprocity to plan and design project activities.</a:t>
                      </a:r>
                      <a:endParaRPr lang="en-AU" sz="1200" dirty="0">
                        <a:solidFill>
                          <a:schemeClr val="tx1">
                            <a:lumMod val="75000"/>
                            <a:lumOff val="25000"/>
                          </a:schemeClr>
                        </a:solidFill>
                        <a:effectLst/>
                        <a:latin typeface="Times New Roman"/>
                        <a:ea typeface="Times New Roman"/>
                      </a:endParaRPr>
                    </a:p>
                  </a:txBody>
                  <a:tcPr marL="39247" marR="39247" marT="0" marB="0">
                    <a:solidFill>
                      <a:schemeClr val="accent3">
                        <a:lumMod val="40000"/>
                        <a:lumOff val="60000"/>
                      </a:schemeClr>
                    </a:solidFill>
                  </a:tcPr>
                </a:tc>
              </a:tr>
              <a:tr h="1080284">
                <a:tc>
                  <a:txBody>
                    <a:bodyPr/>
                    <a:lstStyle/>
                    <a:p>
                      <a:pPr marL="0" algn="l" defTabSz="457200" rtl="0" eaLnBrk="1" latinLnBrk="0" hangingPunct="1">
                        <a:spcAft>
                          <a:spcPts val="0"/>
                        </a:spcAft>
                      </a:pPr>
                      <a:r>
                        <a:rPr lang="en-US" sz="1300" b="1" kern="1200" dirty="0">
                          <a:solidFill>
                            <a:schemeClr val="tx1">
                              <a:lumMod val="75000"/>
                              <a:lumOff val="25000"/>
                            </a:schemeClr>
                          </a:solidFill>
                          <a:effectLst/>
                          <a:latin typeface="+mn-lt"/>
                          <a:ea typeface="+mn-ea"/>
                          <a:cs typeface="+mn-cs"/>
                        </a:rPr>
                        <a:t>Ultimate Means</a:t>
                      </a:r>
                      <a:endParaRPr lang="en-AU" sz="1300" b="1" kern="1200" dirty="0">
                        <a:solidFill>
                          <a:schemeClr val="tx1">
                            <a:lumMod val="75000"/>
                            <a:lumOff val="25000"/>
                          </a:schemeClr>
                        </a:solidFill>
                        <a:effectLst/>
                        <a:latin typeface="+mn-lt"/>
                        <a:ea typeface="+mn-ea"/>
                        <a:cs typeface="+mn-cs"/>
                      </a:endParaRPr>
                    </a:p>
                  </a:txBody>
                  <a:tcPr marL="39247" marR="39247" marT="0" marB="0">
                    <a:solidFill>
                      <a:schemeClr val="accent3">
                        <a:lumMod val="60000"/>
                        <a:lumOff val="40000"/>
                      </a:schemeClr>
                    </a:solidFill>
                  </a:tcPr>
                </a:tc>
                <a:tc>
                  <a:txBody>
                    <a:bodyPr/>
                    <a:lstStyle/>
                    <a:p>
                      <a:pPr marL="0" algn="l" defTabSz="457200" rtl="0" eaLnBrk="1" latinLnBrk="0" hangingPunct="1">
                        <a:spcAft>
                          <a:spcPts val="0"/>
                        </a:spcAft>
                      </a:pPr>
                      <a:r>
                        <a:rPr lang="en-US" sz="1300" b="0" kern="1200" dirty="0">
                          <a:solidFill>
                            <a:schemeClr val="tx1">
                              <a:lumMod val="75000"/>
                              <a:lumOff val="25000"/>
                            </a:schemeClr>
                          </a:solidFill>
                          <a:effectLst/>
                          <a:latin typeface="+mn-lt"/>
                          <a:ea typeface="+mn-ea"/>
                          <a:cs typeface="+mn-cs"/>
                        </a:rPr>
                        <a:t>C. Environment</a:t>
                      </a:r>
                      <a:endParaRPr lang="en-AU" sz="1300" b="0" kern="1200" dirty="0">
                        <a:solidFill>
                          <a:schemeClr val="tx1">
                            <a:lumMod val="75000"/>
                            <a:lumOff val="25000"/>
                          </a:schemeClr>
                        </a:solidFill>
                        <a:effectLst/>
                        <a:latin typeface="+mn-lt"/>
                        <a:ea typeface="+mn-ea"/>
                        <a:cs typeface="+mn-cs"/>
                      </a:endParaRPr>
                    </a:p>
                  </a:txBody>
                  <a:tcPr marL="39247" marR="39247" marT="0" marB="0">
                    <a:solidFill>
                      <a:schemeClr val="accent3">
                        <a:lumMod val="40000"/>
                        <a:lumOff val="60000"/>
                      </a:schemeClr>
                    </a:solidFill>
                  </a:tcPr>
                </a:tc>
                <a:tc>
                  <a:txBody>
                    <a:bodyPr/>
                    <a:lstStyle/>
                    <a:p>
                      <a:pPr marL="0" algn="l" defTabSz="457200" rtl="0" eaLnBrk="1" latinLnBrk="0" hangingPunct="1">
                        <a:spcAft>
                          <a:spcPts val="0"/>
                        </a:spcAft>
                      </a:pPr>
                      <a:r>
                        <a:rPr lang="en-US" sz="1300" b="0" kern="1200" dirty="0">
                          <a:solidFill>
                            <a:schemeClr val="tx1">
                              <a:lumMod val="75000"/>
                              <a:lumOff val="25000"/>
                            </a:schemeClr>
                          </a:solidFill>
                          <a:effectLst/>
                          <a:latin typeface="+mn-lt"/>
                          <a:ea typeface="+mn-ea"/>
                          <a:cs typeface="+mn-cs"/>
                        </a:rPr>
                        <a:t>3. Delivery</a:t>
                      </a:r>
                      <a:endParaRPr lang="en-AU" sz="1300" b="0" kern="1200" dirty="0">
                        <a:solidFill>
                          <a:schemeClr val="tx1">
                            <a:lumMod val="75000"/>
                            <a:lumOff val="25000"/>
                          </a:schemeClr>
                        </a:solidFill>
                        <a:effectLst/>
                        <a:latin typeface="+mn-lt"/>
                        <a:ea typeface="+mn-ea"/>
                        <a:cs typeface="+mn-cs"/>
                      </a:endParaRPr>
                    </a:p>
                  </a:txBody>
                  <a:tcPr marL="39247" marR="39247" marT="0" marB="0">
                    <a:solidFill>
                      <a:schemeClr val="accent3">
                        <a:lumMod val="40000"/>
                        <a:lumOff val="60000"/>
                      </a:schemeClr>
                    </a:solidFill>
                  </a:tcPr>
                </a:tc>
                <a:tc>
                  <a:txBody>
                    <a:bodyPr/>
                    <a:lstStyle/>
                    <a:p>
                      <a:pPr marL="0" algn="l" defTabSz="457200" rtl="0" eaLnBrk="1" latinLnBrk="0" hangingPunct="1">
                        <a:spcAft>
                          <a:spcPts val="0"/>
                        </a:spcAft>
                      </a:pPr>
                      <a:r>
                        <a:rPr lang="en-US" sz="1300" b="0" kern="1200" dirty="0">
                          <a:solidFill>
                            <a:schemeClr val="tx1">
                              <a:lumMod val="75000"/>
                              <a:lumOff val="25000"/>
                            </a:schemeClr>
                          </a:solidFill>
                          <a:effectLst/>
                          <a:latin typeface="+mn-lt"/>
                          <a:ea typeface="+mn-ea"/>
                          <a:cs typeface="+mn-cs"/>
                        </a:rPr>
                        <a:t>iii. Sovereignty</a:t>
                      </a:r>
                      <a:endParaRPr lang="en-AU" sz="1300" b="0" kern="1200" dirty="0">
                        <a:solidFill>
                          <a:schemeClr val="tx1">
                            <a:lumMod val="75000"/>
                            <a:lumOff val="25000"/>
                          </a:schemeClr>
                        </a:solidFill>
                        <a:effectLst/>
                        <a:latin typeface="+mn-lt"/>
                        <a:ea typeface="+mn-ea"/>
                        <a:cs typeface="+mn-cs"/>
                      </a:endParaRPr>
                    </a:p>
                  </a:txBody>
                  <a:tcPr marL="39247" marR="39247" marT="0" marB="0">
                    <a:solidFill>
                      <a:schemeClr val="accent3">
                        <a:lumMod val="40000"/>
                        <a:lumOff val="60000"/>
                      </a:schemeClr>
                    </a:solidFill>
                  </a:tcPr>
                </a:tc>
                <a:tc>
                  <a:txBody>
                    <a:bodyPr/>
                    <a:lstStyle/>
                    <a:p>
                      <a:pPr marL="19050" algn="l"/>
                      <a:r>
                        <a:rPr lang="en-US" sz="1200" dirty="0" smtClean="0">
                          <a:solidFill>
                            <a:schemeClr val="tx1">
                              <a:lumMod val="75000"/>
                              <a:lumOff val="25000"/>
                            </a:schemeClr>
                          </a:solidFill>
                          <a:effectLst/>
                        </a:rPr>
                        <a:t>Through </a:t>
                      </a:r>
                      <a:r>
                        <a:rPr lang="en-US" sz="1200" dirty="0">
                          <a:solidFill>
                            <a:schemeClr val="tx1">
                              <a:lumMod val="75000"/>
                              <a:lumOff val="25000"/>
                            </a:schemeClr>
                          </a:solidFill>
                          <a:effectLst/>
                        </a:rPr>
                        <a:t>awareness and sensitivity to natural capital, function, safety, physiological needs, population growth, fears, </a:t>
                      </a:r>
                      <a:r>
                        <a:rPr lang="en-US" sz="1200" dirty="0" err="1" smtClean="0">
                          <a:solidFill>
                            <a:schemeClr val="tx1">
                              <a:lumMod val="75000"/>
                              <a:lumOff val="25000"/>
                            </a:schemeClr>
                          </a:solidFill>
                          <a:effectLst/>
                        </a:rPr>
                        <a:t>organisational</a:t>
                      </a:r>
                      <a:r>
                        <a:rPr lang="en-US" sz="1200" dirty="0" smtClean="0">
                          <a:solidFill>
                            <a:schemeClr val="tx1">
                              <a:lumMod val="75000"/>
                              <a:lumOff val="25000"/>
                            </a:schemeClr>
                          </a:solidFill>
                          <a:effectLst/>
                        </a:rPr>
                        <a:t> </a:t>
                      </a:r>
                      <a:r>
                        <a:rPr lang="en-US" sz="1200" dirty="0">
                          <a:solidFill>
                            <a:schemeClr val="tx1">
                              <a:lumMod val="75000"/>
                              <a:lumOff val="25000"/>
                            </a:schemeClr>
                          </a:solidFill>
                          <a:effectLst/>
                        </a:rPr>
                        <a:t>strategy and objectives, and relationships with portfolios, programs and projects, responsibility and survival &amp; protection to deliver and embed sustainable project outcomes.</a:t>
                      </a:r>
                      <a:endParaRPr lang="en-AU" sz="1200" dirty="0">
                        <a:solidFill>
                          <a:schemeClr val="tx1">
                            <a:lumMod val="75000"/>
                            <a:lumOff val="25000"/>
                          </a:schemeClr>
                        </a:solidFill>
                        <a:effectLst/>
                        <a:latin typeface="Times New Roman"/>
                        <a:ea typeface="Times New Roman"/>
                      </a:endParaRPr>
                    </a:p>
                  </a:txBody>
                  <a:tcPr marL="39247" marR="39247" marT="0" marB="0">
                    <a:solidFill>
                      <a:schemeClr val="accent3">
                        <a:lumMod val="40000"/>
                        <a:lumOff val="60000"/>
                      </a:schemeClr>
                    </a:solidFill>
                  </a:tcPr>
                </a:tc>
              </a:tr>
            </a:tbl>
          </a:graphicData>
        </a:graphic>
      </p:graphicFrame>
    </p:spTree>
    <p:extLst>
      <p:ext uri="{BB962C8B-B14F-4D97-AF65-F5344CB8AC3E}">
        <p14:creationId xmlns:p14="http://schemas.microsoft.com/office/powerpoint/2010/main" val="2412239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24518" y="1388772"/>
            <a:ext cx="4727012" cy="456050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a:spLocks noGrp="1"/>
          </p:cNvSpPr>
          <p:nvPr>
            <p:ph type="title"/>
          </p:nvPr>
        </p:nvSpPr>
        <p:spPr>
          <a:xfrm>
            <a:off x="1043608" y="836712"/>
            <a:ext cx="7848872" cy="652934"/>
          </a:xfrm>
        </p:spPr>
        <p:txBody>
          <a:bodyPr>
            <a:noAutofit/>
          </a:bodyPr>
          <a:lstStyle/>
          <a:p>
            <a:r>
              <a:rPr lang="en-US" sz="3400" dirty="0" smtClean="0"/>
              <a:t>Project Life Cycle</a:t>
            </a:r>
            <a:endParaRPr lang="en-US" sz="3400" dirty="0"/>
          </a:p>
        </p:txBody>
      </p:sp>
    </p:spTree>
    <p:extLst>
      <p:ext uri="{BB962C8B-B14F-4D97-AF65-F5344CB8AC3E}">
        <p14:creationId xmlns:p14="http://schemas.microsoft.com/office/powerpoint/2010/main" val="1150229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1043608" y="1556792"/>
            <a:ext cx="7848872" cy="4320480"/>
          </a:xfrm>
        </p:spPr>
        <p:txBody>
          <a:bodyPr>
            <a:normAutofit/>
          </a:bodyPr>
          <a:lstStyle/>
          <a:p>
            <a:pPr lvl="0">
              <a:spcBef>
                <a:spcPts val="1800"/>
              </a:spcBef>
              <a:spcAft>
                <a:spcPts val="1800"/>
              </a:spcAft>
            </a:pPr>
            <a:r>
              <a:rPr lang="en-AU" sz="1600" dirty="0" smtClean="0"/>
              <a:t>Queensland </a:t>
            </a:r>
            <a:r>
              <a:rPr lang="en-AU" sz="1600" dirty="0"/>
              <a:t>– </a:t>
            </a:r>
            <a:r>
              <a:rPr lang="en-AU" sz="1600" dirty="0" smtClean="0"/>
              <a:t>Monday </a:t>
            </a:r>
            <a:r>
              <a:rPr lang="en-AU" sz="1600" dirty="0"/>
              <a:t>17</a:t>
            </a:r>
            <a:r>
              <a:rPr lang="en-AU" sz="1600" baseline="30000" dirty="0"/>
              <a:t>th</a:t>
            </a:r>
            <a:r>
              <a:rPr lang="en-AU" sz="1600" dirty="0"/>
              <a:t> </a:t>
            </a:r>
            <a:r>
              <a:rPr lang="en-AU" sz="1600" dirty="0" smtClean="0"/>
              <a:t>March, Queensland University of Technology</a:t>
            </a:r>
            <a:endParaRPr lang="en-AU" sz="1600" dirty="0"/>
          </a:p>
          <a:p>
            <a:pPr>
              <a:spcBef>
                <a:spcPts val="1800"/>
              </a:spcBef>
              <a:spcAft>
                <a:spcPts val="1800"/>
              </a:spcAft>
            </a:pPr>
            <a:r>
              <a:rPr lang="en-AU" sz="1600" dirty="0"/>
              <a:t> </a:t>
            </a:r>
            <a:r>
              <a:rPr lang="en-AU" sz="1600" dirty="0" smtClean="0"/>
              <a:t>Western Australia – </a:t>
            </a:r>
            <a:r>
              <a:rPr lang="en-US" sz="1600" dirty="0" smtClean="0"/>
              <a:t>20</a:t>
            </a:r>
            <a:r>
              <a:rPr lang="en-US" sz="1600" baseline="30000" dirty="0" smtClean="0"/>
              <a:t>th</a:t>
            </a:r>
            <a:r>
              <a:rPr lang="en-US" sz="1600" dirty="0" smtClean="0"/>
              <a:t> March, Curtin University of Technology</a:t>
            </a:r>
            <a:endParaRPr lang="en-AU" sz="1600" dirty="0"/>
          </a:p>
          <a:p>
            <a:pPr>
              <a:spcBef>
                <a:spcPts val="1800"/>
              </a:spcBef>
              <a:spcAft>
                <a:spcPts val="1800"/>
              </a:spcAft>
            </a:pPr>
            <a:r>
              <a:rPr lang="en-AU" sz="1600" dirty="0"/>
              <a:t> </a:t>
            </a:r>
            <a:r>
              <a:rPr lang="en-AU" sz="1600" dirty="0" smtClean="0"/>
              <a:t>South Australia/Northern Territory – 8</a:t>
            </a:r>
            <a:r>
              <a:rPr lang="en-AU" sz="1600" baseline="30000" dirty="0" smtClean="0"/>
              <a:t>th</a:t>
            </a:r>
            <a:r>
              <a:rPr lang="en-AU" sz="1600" dirty="0" smtClean="0"/>
              <a:t> </a:t>
            </a:r>
            <a:r>
              <a:rPr lang="en-AU" sz="1600" dirty="0"/>
              <a:t>April 2014, </a:t>
            </a:r>
            <a:r>
              <a:rPr lang="en-AU" sz="1600" dirty="0" smtClean="0"/>
              <a:t>National Wine Centre of Australia</a:t>
            </a:r>
          </a:p>
          <a:p>
            <a:pPr>
              <a:spcBef>
                <a:spcPts val="1800"/>
              </a:spcBef>
              <a:spcAft>
                <a:spcPts val="1800"/>
              </a:spcAft>
            </a:pPr>
            <a:r>
              <a:rPr lang="en-AU" sz="1600" dirty="0"/>
              <a:t> </a:t>
            </a:r>
            <a:r>
              <a:rPr lang="en-AU" sz="1600" dirty="0" smtClean="0"/>
              <a:t>Victoria/Tasmania – 9</a:t>
            </a:r>
            <a:r>
              <a:rPr lang="en-AU" sz="1600" baseline="30000" dirty="0" smtClean="0"/>
              <a:t>th</a:t>
            </a:r>
            <a:r>
              <a:rPr lang="en-AU" sz="1600" dirty="0" smtClean="0"/>
              <a:t> April, La Trobe </a:t>
            </a:r>
            <a:r>
              <a:rPr lang="en-US" sz="1600" dirty="0"/>
              <a:t>University</a:t>
            </a:r>
            <a:endParaRPr lang="en-AU" sz="1600" dirty="0"/>
          </a:p>
          <a:p>
            <a:pPr>
              <a:spcBef>
                <a:spcPts val="1800"/>
              </a:spcBef>
              <a:spcAft>
                <a:spcPts val="1800"/>
              </a:spcAft>
            </a:pPr>
            <a:r>
              <a:rPr lang="en-AU" sz="1600" dirty="0"/>
              <a:t> </a:t>
            </a:r>
            <a:r>
              <a:rPr lang="en-AU" sz="1600" dirty="0" smtClean="0"/>
              <a:t>New South Wales/Australian Capital Territory – 10</a:t>
            </a:r>
            <a:r>
              <a:rPr lang="en-AU" sz="1600" baseline="30000" dirty="0" smtClean="0"/>
              <a:t>th</a:t>
            </a:r>
            <a:r>
              <a:rPr lang="en-AU" sz="1600" dirty="0" smtClean="0"/>
              <a:t> April, </a:t>
            </a:r>
            <a:r>
              <a:rPr lang="en-AU" sz="1600" dirty="0" err="1" smtClean="0"/>
              <a:t>Novotel</a:t>
            </a:r>
            <a:r>
              <a:rPr lang="en-AU" sz="1600" dirty="0" smtClean="0"/>
              <a:t> Sydney Central.</a:t>
            </a:r>
          </a:p>
          <a:p>
            <a:pPr>
              <a:spcBef>
                <a:spcPts val="1800"/>
              </a:spcBef>
              <a:spcAft>
                <a:spcPts val="1800"/>
              </a:spcAft>
            </a:pPr>
            <a:r>
              <a:rPr lang="en-AU" sz="1600" dirty="0" smtClean="0"/>
              <a:t>Colleagues that are unable to the Workshops will still have the opportunity to contribute to the Projects in the form of an online survey. </a:t>
            </a:r>
            <a:endParaRPr lang="en-AU" sz="1600" dirty="0"/>
          </a:p>
        </p:txBody>
      </p:sp>
      <p:sp>
        <p:nvSpPr>
          <p:cNvPr id="10" name="Title 9"/>
          <p:cNvSpPr>
            <a:spLocks noGrp="1"/>
          </p:cNvSpPr>
          <p:nvPr>
            <p:ph type="title"/>
          </p:nvPr>
        </p:nvSpPr>
        <p:spPr/>
        <p:txBody>
          <a:bodyPr>
            <a:normAutofit fontScale="90000"/>
          </a:bodyPr>
          <a:lstStyle/>
          <a:p>
            <a:r>
              <a:rPr lang="en-US" sz="3800" dirty="0" smtClean="0"/>
              <a:t>State/Territory Workshop Dates</a:t>
            </a:r>
            <a:r>
              <a:rPr lang="en-US" dirty="0" smtClean="0"/>
              <a:t>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400" dirty="0" smtClean="0"/>
              <a:t>Contacts</a:t>
            </a:r>
            <a:endParaRPr lang="en-AU" sz="3400" dirty="0"/>
          </a:p>
        </p:txBody>
      </p:sp>
      <p:sp>
        <p:nvSpPr>
          <p:cNvPr id="3" name="Content Placeholder 2"/>
          <p:cNvSpPr>
            <a:spLocks noGrp="1"/>
          </p:cNvSpPr>
          <p:nvPr>
            <p:ph idx="1"/>
          </p:nvPr>
        </p:nvSpPr>
        <p:spPr/>
        <p:txBody>
          <a:bodyPr>
            <a:normAutofit fontScale="77500" lnSpcReduction="20000"/>
          </a:bodyPr>
          <a:lstStyle/>
          <a:p>
            <a:pPr marL="0" indent="0">
              <a:buNone/>
            </a:pPr>
            <a:endParaRPr lang="en-US" sz="1500" dirty="0" smtClean="0"/>
          </a:p>
          <a:p>
            <a:pPr marL="0" indent="0">
              <a:buNone/>
            </a:pPr>
            <a:endParaRPr lang="en-US" sz="1500" dirty="0"/>
          </a:p>
          <a:p>
            <a:pPr marL="0" indent="0">
              <a:buNone/>
            </a:pPr>
            <a:endParaRPr lang="en-US" sz="1500" dirty="0" smtClean="0"/>
          </a:p>
          <a:p>
            <a:pPr marL="0" indent="0">
              <a:buNone/>
            </a:pPr>
            <a:r>
              <a:rPr lang="en-US" sz="1900" dirty="0" err="1" smtClean="0"/>
              <a:t>Mr</a:t>
            </a:r>
            <a:r>
              <a:rPr lang="en-US" sz="1900" dirty="0" smtClean="0"/>
              <a:t> </a:t>
            </a:r>
            <a:r>
              <a:rPr lang="en-US" sz="1900" dirty="0"/>
              <a:t>Lone Pearce, </a:t>
            </a:r>
          </a:p>
          <a:p>
            <a:pPr marL="0" indent="0">
              <a:buNone/>
            </a:pPr>
            <a:r>
              <a:rPr lang="en-US" sz="1900" dirty="0"/>
              <a:t>Project Officer, </a:t>
            </a:r>
            <a:r>
              <a:rPr lang="en-US" sz="1900" dirty="0" err="1"/>
              <a:t>Oodgeroo</a:t>
            </a:r>
            <a:r>
              <a:rPr lang="en-US" sz="1900" dirty="0"/>
              <a:t> Unit, </a:t>
            </a:r>
          </a:p>
          <a:p>
            <a:pPr marL="0" indent="0">
              <a:buNone/>
            </a:pPr>
            <a:r>
              <a:rPr lang="en-US" sz="1900" dirty="0"/>
              <a:t>Queensland University of Technology </a:t>
            </a:r>
          </a:p>
          <a:p>
            <a:pPr marL="0" indent="0">
              <a:buNone/>
            </a:pPr>
            <a:r>
              <a:rPr lang="en-US" sz="1900" dirty="0" err="1"/>
              <a:t>Ph</a:t>
            </a:r>
            <a:r>
              <a:rPr lang="en-US" sz="1900" dirty="0"/>
              <a:t>: 07 3138 4719  Email: </a:t>
            </a:r>
            <a:r>
              <a:rPr lang="en-US" sz="1900" u="sng" dirty="0">
                <a:hlinkClick r:id="rId2"/>
              </a:rPr>
              <a:t>lone.pearce@qut.edu.au</a:t>
            </a:r>
            <a:r>
              <a:rPr lang="en-US" sz="1900" dirty="0"/>
              <a:t>                                                  </a:t>
            </a:r>
          </a:p>
          <a:p>
            <a:pPr marL="0" indent="0">
              <a:buNone/>
            </a:pPr>
            <a:endParaRPr lang="en-US" sz="1900" dirty="0" smtClean="0"/>
          </a:p>
          <a:p>
            <a:pPr marL="0" indent="0">
              <a:buNone/>
            </a:pPr>
            <a:endParaRPr lang="en-US" sz="1900" dirty="0"/>
          </a:p>
          <a:p>
            <a:pPr marL="0" indent="0">
              <a:buNone/>
            </a:pPr>
            <a:r>
              <a:rPr lang="en-US" sz="1900" dirty="0" smtClean="0"/>
              <a:t>Professor </a:t>
            </a:r>
            <a:r>
              <a:rPr lang="en-US" sz="1900" dirty="0"/>
              <a:t>Anita Lee Hong, </a:t>
            </a:r>
            <a:endParaRPr lang="en-US" sz="1900" dirty="0" smtClean="0"/>
          </a:p>
          <a:p>
            <a:pPr marL="0" indent="0">
              <a:buNone/>
            </a:pPr>
            <a:r>
              <a:rPr lang="en-US" sz="1900" dirty="0" smtClean="0"/>
              <a:t>Director</a:t>
            </a:r>
            <a:r>
              <a:rPr lang="en-US" sz="1900" dirty="0"/>
              <a:t> </a:t>
            </a:r>
            <a:r>
              <a:rPr lang="en-US" sz="1900" dirty="0" err="1"/>
              <a:t>Oodgeroo</a:t>
            </a:r>
            <a:r>
              <a:rPr lang="en-US" sz="1900" dirty="0"/>
              <a:t> Unit</a:t>
            </a:r>
            <a:r>
              <a:rPr lang="en-US" sz="1900" dirty="0" smtClean="0"/>
              <a:t>,</a:t>
            </a:r>
          </a:p>
          <a:p>
            <a:pPr marL="0" indent="0">
              <a:buNone/>
            </a:pPr>
            <a:r>
              <a:rPr lang="en-US" sz="1900" dirty="0" smtClean="0"/>
              <a:t>Queensland </a:t>
            </a:r>
            <a:r>
              <a:rPr lang="en-US" sz="1900" dirty="0"/>
              <a:t>University of Technology </a:t>
            </a:r>
          </a:p>
          <a:p>
            <a:pPr marL="0" indent="0">
              <a:buNone/>
            </a:pPr>
            <a:r>
              <a:rPr lang="en-US" sz="1900" dirty="0" err="1"/>
              <a:t>Ph</a:t>
            </a:r>
            <a:r>
              <a:rPr lang="en-US" sz="1900" dirty="0"/>
              <a:t>: 07 3138 3721 Email: </a:t>
            </a:r>
            <a:r>
              <a:rPr lang="en-US" sz="1900" u="sng" dirty="0">
                <a:hlinkClick r:id="rId3"/>
              </a:rPr>
              <a:t>anita.leehong@qut.edu.au</a:t>
            </a:r>
            <a:r>
              <a:rPr lang="en-US" sz="1900" dirty="0"/>
              <a:t> </a:t>
            </a:r>
          </a:p>
          <a:p>
            <a:pPr marL="0" indent="0">
              <a:buNone/>
            </a:pPr>
            <a:r>
              <a:rPr lang="en-US" sz="1900" dirty="0"/>
              <a:t> </a:t>
            </a:r>
          </a:p>
          <a:p>
            <a:pPr marL="0" indent="0">
              <a:buNone/>
            </a:pPr>
            <a:r>
              <a:rPr lang="en-US" dirty="0"/>
              <a:t> </a:t>
            </a:r>
          </a:p>
          <a:p>
            <a:pPr marL="0" indent="0">
              <a:buNone/>
            </a:pPr>
            <a:r>
              <a:rPr lang="en-US" dirty="0"/>
              <a:t> </a:t>
            </a:r>
          </a:p>
          <a:p>
            <a:pPr marL="0" indent="0">
              <a:buNone/>
            </a:pPr>
            <a:r>
              <a:rPr lang="en-US" dirty="0"/>
              <a:t> </a:t>
            </a:r>
            <a:endParaRPr lang="en-AU" dirty="0"/>
          </a:p>
        </p:txBody>
      </p:sp>
    </p:spTree>
    <p:extLst>
      <p:ext uri="{BB962C8B-B14F-4D97-AF65-F5344CB8AC3E}">
        <p14:creationId xmlns:p14="http://schemas.microsoft.com/office/powerpoint/2010/main" val="1550175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6452</TotalTime>
  <Words>457</Words>
  <Application>Microsoft Office PowerPoint</Application>
  <PresentationFormat>On-screen Show (4:3)</PresentationFormat>
  <Paragraphs>78</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Custom Design</vt:lpstr>
      <vt:lpstr>Acknowledgement of Traditional Owners</vt:lpstr>
      <vt:lpstr>   Professor Anita Lee Hong, Ms Larissa Melanie, Dr Deb Duthie and Dr Odette Best  Aboriginal and Torres Strait Islander  Higher Education  Social Marketing Strategy (Strategy)  Aboriginal and Torres Strait Islander  Higher Education  Portal Project (Portal)   28 March 2014, Sutherland Theatrette, National Convention Centre, Canberra  2014 AIATSIS National Indigenous Studies Conference Breaking Barriers in Indigenous Research and Thinking: 50 Years On </vt:lpstr>
      <vt:lpstr>Overview</vt:lpstr>
      <vt:lpstr>Stakeholder Engagement &amp; PM Relevance</vt:lpstr>
      <vt:lpstr>Integrating Comparative Principles</vt:lpstr>
      <vt:lpstr>Project Life Cycle</vt:lpstr>
      <vt:lpstr>State/Territory Workshop Dates </vt:lpstr>
      <vt:lpstr>Contacts</vt:lpstr>
    </vt:vector>
  </TitlesOfParts>
  <Company>ȩɯ릜</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Publications Unit</dc:creator>
  <cp:lastModifiedBy>l.melanie</cp:lastModifiedBy>
  <cp:revision>194</cp:revision>
  <cp:lastPrinted>2014-03-26T00:45:27Z</cp:lastPrinted>
  <dcterms:created xsi:type="dcterms:W3CDTF">2003-12-23T01:05:20Z</dcterms:created>
  <dcterms:modified xsi:type="dcterms:W3CDTF">2014-03-27T01:05:27Z</dcterms:modified>
</cp:coreProperties>
</file>