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79" r:id="rId3"/>
    <p:sldId id="287" r:id="rId4"/>
    <p:sldId id="288" r:id="rId5"/>
    <p:sldId id="278" r:id="rId6"/>
    <p:sldId id="281" r:id="rId7"/>
    <p:sldId id="292" r:id="rId8"/>
    <p:sldId id="291" r:id="rId9"/>
    <p:sldId id="293" r:id="rId10"/>
    <p:sldId id="29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clrMru>
    <a:srgbClr val="C2CD23"/>
    <a:srgbClr val="DA4D5C"/>
    <a:srgbClr val="ED2B42"/>
    <a:srgbClr val="FCDB95"/>
    <a:srgbClr val="DCDDDE"/>
    <a:srgbClr val="CCCED0"/>
    <a:srgbClr val="FDEDCA"/>
    <a:srgbClr val="C4CFDA"/>
    <a:srgbClr val="88A0B5"/>
    <a:srgbClr val="F3C3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0" autoAdjust="0"/>
    <p:restoredTop sz="86495" autoAdjust="0"/>
  </p:normalViewPr>
  <p:slideViewPr>
    <p:cSldViewPr showGuides="1">
      <p:cViewPr>
        <p:scale>
          <a:sx n="100" d="100"/>
          <a:sy n="100" d="100"/>
        </p:scale>
        <p:origin x="-1224" y="-80"/>
      </p:cViewPr>
      <p:guideLst>
        <p:guide orient="horz" pos="164"/>
        <p:guide orient="horz" pos="1117"/>
        <p:guide orient="horz" pos="4156"/>
        <p:guide orient="horz" pos="4065"/>
        <p:guide orient="horz" pos="602"/>
        <p:guide orient="horz" pos="799"/>
        <p:guide orient="horz" pos="3113"/>
        <p:guide pos="158"/>
        <p:guide pos="5615"/>
        <p:guide pos="49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93" d="100"/>
          <a:sy n="93" d="100"/>
        </p:scale>
        <p:origin x="-3504" y="-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C1D222-6BC4-9F43-9A3A-680F50685A90}" type="datetimeFigureOut">
              <a:rPr lang="en-US" smtClean="0"/>
              <a:t>25/03/14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15C481-0BB6-764D-9365-10AED6E75A86}" type="slidenum">
              <a:rPr lang="en-US" smtClean="0"/>
              <a:t>‹#›</a:t>
            </a:fld>
            <a:endParaRPr lang="en-US"/>
          </a:p>
        </p:txBody>
      </p:sp>
    </p:spTree>
    <p:extLst>
      <p:ext uri="{BB962C8B-B14F-4D97-AF65-F5344CB8AC3E}">
        <p14:creationId xmlns:p14="http://schemas.microsoft.com/office/powerpoint/2010/main" val="2603629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EEE0E7-875B-472D-82FD-0921116ED9FC}" type="datetimeFigureOut">
              <a:rPr lang="en-US" smtClean="0"/>
              <a:pPr/>
              <a:t>25/03/14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EB80C-3D5D-4036-876C-B3AB82BF204A}" type="slidenum">
              <a:rPr lang="en-AU" smtClean="0"/>
              <a:pPr/>
              <a:t>‹#›</a:t>
            </a:fld>
            <a:endParaRPr lang="en-AU"/>
          </a:p>
        </p:txBody>
      </p:sp>
    </p:spTree>
    <p:extLst>
      <p:ext uri="{BB962C8B-B14F-4D97-AF65-F5344CB8AC3E}">
        <p14:creationId xmlns:p14="http://schemas.microsoft.com/office/powerpoint/2010/main" val="29153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_ENREF_77"/></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100" dirty="0" smtClean="0"/>
              <a:t>Outline research project</a:t>
            </a:r>
            <a:r>
              <a:rPr lang="en-AU" sz="1100" baseline="0" dirty="0" smtClean="0"/>
              <a:t> – improving teaching/learning – demographic, ITL, focus groups, tutor interviews</a:t>
            </a:r>
          </a:p>
          <a:p>
            <a:r>
              <a:rPr lang="en-AU" sz="1100" baseline="0" dirty="0" smtClean="0"/>
              <a:t>Today specifically using focus group data and tutor interviews – quotes to prompt thinking and discussion</a:t>
            </a:r>
            <a:endParaRPr lang="en-AU" sz="1100"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1</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10</a:t>
            </a:fld>
            <a:endParaRPr lang="en-AU"/>
          </a:p>
        </p:txBody>
      </p:sp>
    </p:spTree>
    <p:extLst>
      <p:ext uri="{BB962C8B-B14F-4D97-AF65-F5344CB8AC3E}">
        <p14:creationId xmlns:p14="http://schemas.microsoft.com/office/powerpoint/2010/main" val="266363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ＭＳ Ｐゴシック" charset="0"/>
                <a:cs typeface="ＭＳ Ｐゴシック" charset="0"/>
              </a:rPr>
              <a:t>To what extent does the implementation of pedagogical content knowledge enhance student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ＭＳ Ｐゴシック" charset="0"/>
                <a:cs typeface="ＭＳ Ｐゴシック" charset="0"/>
              </a:rPr>
              <a:t>PCK - the intersection between content and pedagogy</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ea typeface="ＭＳ Ｐゴシック" charset="0"/>
                <a:cs typeface="Arial" charset="0"/>
              </a:defRPr>
            </a:lvl1pPr>
            <a:lvl2pPr marL="35894791" indent="-35462143" eaLnBrk="0" hangingPunct="0">
              <a:defRPr sz="1500">
                <a:solidFill>
                  <a:schemeClr val="tx1"/>
                </a:solidFill>
                <a:latin typeface="Arial" charset="0"/>
                <a:ea typeface="Arial" charset="0"/>
                <a:cs typeface="Arial" charset="0"/>
              </a:defRPr>
            </a:lvl2pPr>
            <a:lvl3pPr eaLnBrk="0" hangingPunct="0">
              <a:defRPr sz="1500">
                <a:solidFill>
                  <a:schemeClr val="tx1"/>
                </a:solidFill>
                <a:latin typeface="Arial" charset="0"/>
                <a:ea typeface="Arial" charset="0"/>
                <a:cs typeface="Arial" charset="0"/>
              </a:defRPr>
            </a:lvl3pPr>
            <a:lvl4pPr eaLnBrk="0" hangingPunct="0">
              <a:defRPr sz="1500">
                <a:solidFill>
                  <a:schemeClr val="tx1"/>
                </a:solidFill>
                <a:latin typeface="Arial" charset="0"/>
                <a:ea typeface="Arial" charset="0"/>
                <a:cs typeface="Arial" charset="0"/>
              </a:defRPr>
            </a:lvl4pPr>
            <a:lvl5pPr eaLnBrk="0" hangingPunct="0">
              <a:defRPr sz="1500">
                <a:solidFill>
                  <a:schemeClr val="tx1"/>
                </a:solidFill>
                <a:latin typeface="Arial" charset="0"/>
                <a:ea typeface="Arial" charset="0"/>
                <a:cs typeface="Arial" charset="0"/>
              </a:defRPr>
            </a:lvl5pPr>
            <a:lvl6pPr marL="432648" eaLnBrk="0" fontAlgn="base" hangingPunct="0">
              <a:spcBef>
                <a:spcPct val="0"/>
              </a:spcBef>
              <a:spcAft>
                <a:spcPct val="0"/>
              </a:spcAft>
              <a:defRPr sz="1500">
                <a:solidFill>
                  <a:schemeClr val="tx1"/>
                </a:solidFill>
                <a:latin typeface="Arial" charset="0"/>
                <a:ea typeface="Arial" charset="0"/>
                <a:cs typeface="Arial" charset="0"/>
              </a:defRPr>
            </a:lvl6pPr>
            <a:lvl7pPr marL="865297" eaLnBrk="0" fontAlgn="base" hangingPunct="0">
              <a:spcBef>
                <a:spcPct val="0"/>
              </a:spcBef>
              <a:spcAft>
                <a:spcPct val="0"/>
              </a:spcAft>
              <a:defRPr sz="1500">
                <a:solidFill>
                  <a:schemeClr val="tx1"/>
                </a:solidFill>
                <a:latin typeface="Arial" charset="0"/>
                <a:ea typeface="Arial" charset="0"/>
                <a:cs typeface="Arial" charset="0"/>
              </a:defRPr>
            </a:lvl7pPr>
            <a:lvl8pPr marL="1297945" eaLnBrk="0" fontAlgn="base" hangingPunct="0">
              <a:spcBef>
                <a:spcPct val="0"/>
              </a:spcBef>
              <a:spcAft>
                <a:spcPct val="0"/>
              </a:spcAft>
              <a:defRPr sz="1500">
                <a:solidFill>
                  <a:schemeClr val="tx1"/>
                </a:solidFill>
                <a:latin typeface="Arial" charset="0"/>
                <a:ea typeface="Arial" charset="0"/>
                <a:cs typeface="Arial" charset="0"/>
              </a:defRPr>
            </a:lvl8pPr>
            <a:lvl9pPr marL="1730593" eaLnBrk="0" fontAlgn="base" hangingPunct="0">
              <a:spcBef>
                <a:spcPct val="0"/>
              </a:spcBef>
              <a:spcAft>
                <a:spcPct val="0"/>
              </a:spcAft>
              <a:defRPr sz="1500">
                <a:solidFill>
                  <a:schemeClr val="tx1"/>
                </a:solidFill>
                <a:latin typeface="Arial" charset="0"/>
                <a:ea typeface="Arial" charset="0"/>
                <a:cs typeface="Arial" charset="0"/>
              </a:defRPr>
            </a:lvl9pPr>
          </a:lstStyle>
          <a:p>
            <a:pPr eaLnBrk="1" hangingPunct="1"/>
            <a:fld id="{E98A0FB2-3AE0-0244-A6CB-4FBAF2F4F00E}" type="slidenum">
              <a:rPr lang="en-AU" sz="1200">
                <a:latin typeface="Calibri" charset="0"/>
              </a:rPr>
              <a:pPr eaLnBrk="1" hangingPunct="1"/>
              <a:t>2</a:t>
            </a:fld>
            <a:endParaRPr lang="en-AU"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i="0" dirty="0" smtClean="0"/>
              <a:t>prescriptive (what we think ought to happen is a situation</a:t>
            </a:r>
          </a:p>
          <a:p>
            <a:pPr marL="0" marR="0" indent="0" algn="l" defTabSz="914400" rtl="0" eaLnBrk="1" fontAlgn="auto" latinLnBrk="0" hangingPunct="1">
              <a:lnSpc>
                <a:spcPct val="100000"/>
              </a:lnSpc>
              <a:spcBef>
                <a:spcPts val="0"/>
              </a:spcBef>
              <a:spcAft>
                <a:spcPts val="0"/>
              </a:spcAft>
              <a:buClrTx/>
              <a:buSzTx/>
              <a:buFontTx/>
              <a:buNone/>
              <a:tabLst/>
              <a:defRPr/>
            </a:pPr>
            <a:r>
              <a:rPr lang="en-AU" sz="1400" i="0" dirty="0" smtClean="0"/>
              <a:t>pragmatic assumptions (the structuring assumptions of our work – e.g. how we categorise learners as deserving, lazy, motivate or not - these are often the most difficult to uncover).</a:t>
            </a:r>
          </a:p>
          <a:p>
            <a:r>
              <a:rPr lang="en-AU" sz="1400" i="0" dirty="0" smtClean="0"/>
              <a:t>causal (the belief that if we do x, the outcome will be y)</a:t>
            </a:r>
          </a:p>
          <a:p>
            <a:endParaRPr lang="en-US" sz="1400" i="0"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3</a:t>
            </a:fld>
            <a:endParaRPr lang="en-AU"/>
          </a:p>
        </p:txBody>
      </p:sp>
    </p:spTree>
    <p:extLst>
      <p:ext uri="{BB962C8B-B14F-4D97-AF65-F5344CB8AC3E}">
        <p14:creationId xmlns:p14="http://schemas.microsoft.com/office/powerpoint/2010/main" val="1492180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457200" indent="-457200">
              <a:buFont typeface="+mj-lt"/>
              <a:buAutoNum type="arabicPeriod"/>
            </a:pPr>
            <a:r>
              <a:rPr lang="en-AU" sz="1000" dirty="0" smtClean="0">
                <a:latin typeface="Calibri"/>
                <a:cs typeface="Calibri"/>
              </a:rPr>
              <a:t>Autobiographical</a:t>
            </a:r>
          </a:p>
          <a:p>
            <a:pPr lvl="1"/>
            <a:r>
              <a:rPr lang="en-AU" sz="1000" dirty="0" smtClean="0">
                <a:latin typeface="Calibri"/>
                <a:cs typeface="Calibri"/>
              </a:rPr>
              <a:t>Our experiences as learners growing up is said to frame our approach to teaching (1995, p. 50). Experience of learning at the cultural interface occurs from Aboriginal and non-Aboriginal standpoints.</a:t>
            </a:r>
          </a:p>
          <a:p>
            <a:pPr marL="457200" indent="-457200">
              <a:buFont typeface="+mj-lt"/>
              <a:buAutoNum type="arabicPeriod"/>
            </a:pPr>
            <a:r>
              <a:rPr lang="en-AU" sz="1000" dirty="0" smtClean="0">
                <a:latin typeface="Calibri"/>
                <a:cs typeface="Calibri"/>
              </a:rPr>
              <a:t>Peer </a:t>
            </a:r>
          </a:p>
          <a:p>
            <a:pPr lvl="1"/>
            <a:r>
              <a:rPr lang="en-AU" sz="1000" dirty="0" smtClean="0">
                <a:latin typeface="Calibri"/>
                <a:cs typeface="Calibri"/>
              </a:rPr>
              <a:t>Challenges us to take the existing collegial goodwill to the next level develop “emotionally sustaining peer learning community” who would be open to holding “critical conversations” to improve teaching (Brookfield, 1995, p. 244) </a:t>
            </a:r>
          </a:p>
          <a:p>
            <a:pPr marL="457200" lvl="1" indent="-457200">
              <a:buFont typeface="+mj-lt"/>
              <a:buAutoNum type="arabicPeriod" startAt="3"/>
            </a:pPr>
            <a:r>
              <a:rPr lang="en-AU" sz="1000" dirty="0" smtClean="0">
                <a:latin typeface="Calibri"/>
                <a:cs typeface="Calibri"/>
              </a:rPr>
              <a:t>Theoretical lens (Brookfield, 1995, p. 186-187) how we </a:t>
            </a:r>
            <a:r>
              <a:rPr lang="en-AU" sz="1000" i="1" dirty="0" smtClean="0">
                <a:latin typeface="Calibri"/>
                <a:cs typeface="Calibri"/>
              </a:rPr>
              <a:t>actually</a:t>
            </a:r>
            <a:r>
              <a:rPr lang="en-AU" sz="1000" dirty="0" smtClean="0">
                <a:latin typeface="Calibri"/>
                <a:cs typeface="Calibri"/>
              </a:rPr>
              <a:t> teach(</a:t>
            </a:r>
            <a:r>
              <a:rPr lang="en-AU" sz="1000" dirty="0" err="1" smtClean="0">
                <a:latin typeface="Calibri"/>
                <a:cs typeface="Calibri"/>
              </a:rPr>
              <a:t>Mackinlay</a:t>
            </a:r>
            <a:r>
              <a:rPr lang="en-AU" sz="1000" dirty="0" smtClean="0">
                <a:latin typeface="Calibri"/>
                <a:cs typeface="Calibri"/>
              </a:rPr>
              <a:t> and Barney, 2012)</a:t>
            </a:r>
          </a:p>
          <a:p>
            <a:pPr marL="187325" lvl="1" indent="0">
              <a:buNone/>
            </a:pPr>
            <a:r>
              <a:rPr lang="en-AU" sz="1000" baseline="0" dirty="0" smtClean="0">
                <a:latin typeface="Calibri"/>
                <a:cs typeface="Calibri"/>
              </a:rPr>
              <a:t>      </a:t>
            </a:r>
            <a:r>
              <a:rPr lang="en-AU" sz="1000" dirty="0" smtClean="0">
                <a:latin typeface="Calibri"/>
                <a:cs typeface="Calibri"/>
              </a:rPr>
              <a:t>Theory helps:</a:t>
            </a:r>
          </a:p>
          <a:p>
            <a:pPr marL="650875" lvl="2" indent="-285750"/>
            <a:r>
              <a:rPr lang="en-AU" sz="1000" dirty="0" smtClean="0">
                <a:latin typeface="Calibri"/>
                <a:cs typeface="Calibri"/>
              </a:rPr>
              <a:t> “name” our practice”, </a:t>
            </a:r>
          </a:p>
          <a:p>
            <a:pPr marL="650875" lvl="2" indent="-285750"/>
            <a:r>
              <a:rPr lang="en-AU" sz="1000" dirty="0" smtClean="0">
                <a:latin typeface="Calibri"/>
                <a:cs typeface="Calibri"/>
              </a:rPr>
              <a:t>“breaks the cycle of familiarity”,  </a:t>
            </a:r>
          </a:p>
          <a:p>
            <a:pPr marL="650875" lvl="2" indent="-285750"/>
            <a:r>
              <a:rPr lang="en-AU" sz="1000" dirty="0" smtClean="0">
                <a:latin typeface="Calibri"/>
                <a:cs typeface="Calibri"/>
              </a:rPr>
              <a:t>“prevents groupthink and improves conversation with colleagues”.</a:t>
            </a:r>
          </a:p>
          <a:p>
            <a:pPr marL="187325" lvl="1" indent="0">
              <a:buNone/>
            </a:pPr>
            <a:r>
              <a:rPr lang="en-AU" sz="1000" dirty="0" smtClean="0">
                <a:latin typeface="Calibri"/>
                <a:cs typeface="Calibri"/>
              </a:rPr>
              <a:t>     Think about how we </a:t>
            </a:r>
            <a:r>
              <a:rPr lang="en-AU" sz="1000" i="1" dirty="0" smtClean="0">
                <a:latin typeface="Calibri"/>
                <a:cs typeface="Calibri"/>
              </a:rPr>
              <a:t>actually</a:t>
            </a:r>
            <a:r>
              <a:rPr lang="en-AU" sz="1000" dirty="0" smtClean="0">
                <a:latin typeface="Calibri"/>
                <a:cs typeface="Calibri"/>
              </a:rPr>
              <a:t> teach (e.g. Norman, 2012; Phillips, 2011)</a:t>
            </a:r>
          </a:p>
          <a:p>
            <a:pPr marL="187325" lvl="1" indent="0">
              <a:buNone/>
            </a:pPr>
            <a:r>
              <a:rPr lang="en-AU" sz="1000" dirty="0" smtClean="0">
                <a:latin typeface="Calibri"/>
                <a:cs typeface="Calibri"/>
              </a:rPr>
              <a:t>     Cultural interface from a theoretical perspective (Nakata, 2006; </a:t>
            </a:r>
            <a:r>
              <a:rPr lang="en-AU" sz="1000" dirty="0" err="1" smtClean="0">
                <a:latin typeface="Calibri"/>
                <a:cs typeface="Calibri"/>
              </a:rPr>
              <a:t>Yunkaporta</a:t>
            </a:r>
            <a:r>
              <a:rPr lang="en-AU" sz="1000" dirty="0" smtClean="0">
                <a:latin typeface="Calibri"/>
                <a:cs typeface="Calibri"/>
              </a:rPr>
              <a:t>, 2009; Carlson, 2011, </a:t>
            </a:r>
            <a:r>
              <a:rPr lang="en-AU" sz="1000" dirty="0" err="1" smtClean="0">
                <a:latin typeface="Calibri"/>
                <a:cs typeface="Calibri"/>
              </a:rPr>
              <a:t>McGloin</a:t>
            </a:r>
            <a:r>
              <a:rPr lang="en-AU" sz="1000" dirty="0" smtClean="0">
                <a:latin typeface="Calibri"/>
                <a:cs typeface="Calibri"/>
              </a:rPr>
              <a:t>, 2009; Hart et al., 2012)</a:t>
            </a:r>
          </a:p>
          <a:p>
            <a:pPr marL="187325" lvl="1" indent="0">
              <a:buNone/>
            </a:pPr>
            <a:r>
              <a:rPr lang="en-AU" sz="1000" dirty="0" smtClean="0">
                <a:latin typeface="Calibri"/>
                <a:cs typeface="Calibri"/>
              </a:rPr>
              <a:t> </a:t>
            </a:r>
          </a:p>
          <a:p>
            <a:pPr marL="0" indent="0">
              <a:buFont typeface="+mj-lt"/>
              <a:buNone/>
            </a:pPr>
            <a:r>
              <a:rPr lang="en-AU" sz="1000" dirty="0" smtClean="0">
                <a:latin typeface="Calibri"/>
                <a:cs typeface="Calibri"/>
              </a:rPr>
              <a:t>4. </a:t>
            </a:r>
            <a:r>
              <a:rPr lang="en-AU" sz="1000" baseline="0" dirty="0" smtClean="0">
                <a:latin typeface="Calibri"/>
                <a:cs typeface="Calibri"/>
              </a:rPr>
              <a:t> </a:t>
            </a:r>
            <a:r>
              <a:rPr lang="en-AU" sz="1000" dirty="0" smtClean="0">
                <a:latin typeface="Calibri"/>
                <a:cs typeface="Calibri"/>
              </a:rPr>
              <a:t>Student lens</a:t>
            </a:r>
          </a:p>
          <a:p>
            <a:pPr marL="473075" lvl="1" indent="-285750"/>
            <a:r>
              <a:rPr lang="en-AU" sz="1000" dirty="0" smtClean="0">
                <a:latin typeface="Calibri"/>
                <a:cs typeface="Calibri"/>
              </a:rPr>
              <a:t>Getting inside student’s heads is the </a:t>
            </a:r>
            <a:r>
              <a:rPr lang="en-AU" sz="1000" dirty="0" err="1" smtClean="0">
                <a:latin typeface="Calibri"/>
                <a:cs typeface="Calibri"/>
              </a:rPr>
              <a:t>trickest</a:t>
            </a:r>
            <a:r>
              <a:rPr lang="en-AU" sz="1000" dirty="0" smtClean="0">
                <a:latin typeface="Calibri"/>
                <a:cs typeface="Calibri"/>
              </a:rPr>
              <a:t>! (Brookfield, 1995, p. 92)</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000" dirty="0" smtClean="0">
              <a:latin typeface="Calibri"/>
              <a:cs typeface="Calibri"/>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AU" sz="1000" dirty="0" smtClean="0">
                <a:latin typeface="Calibri"/>
                <a:cs typeface="Calibri"/>
              </a:rPr>
              <a:t>The ‘student lens’ provides a framework for discovery that is student centred. Perhaps some of the students we perceive as ‘racist’, are not in fact ‘racist’ but are reacting negatively to some other aspect of the unit or teaching Perhaps some of the students we perceive as ‘racist’, are not in fact ‘racist’ but are reacting negatively to some other aspect of the unit or teaching.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000" dirty="0" smtClean="0">
              <a:latin typeface="Calibri"/>
              <a:cs typeface="Calibri"/>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AU" sz="1000" dirty="0" smtClean="0">
                <a:latin typeface="Calibri"/>
                <a:cs typeface="Calibri"/>
              </a:rPr>
              <a:t>“The most</a:t>
            </a:r>
            <a:r>
              <a:rPr lang="en-AU" sz="1000" baseline="0" dirty="0" smtClean="0">
                <a:latin typeface="Calibri"/>
                <a:cs typeface="Calibri"/>
              </a:rPr>
              <a:t> powerful way you can communicate what you stand for as a teacher is to make sure that you practice what you teach. If you say you stand for democratic process and critical openness you'd better be ready to live by those fateful words. The seriousness and </a:t>
            </a:r>
            <a:r>
              <a:rPr lang="en-AU" sz="1000" baseline="0" dirty="0" err="1" smtClean="0">
                <a:latin typeface="Calibri"/>
                <a:cs typeface="Calibri"/>
              </a:rPr>
              <a:t>consistencey</a:t>
            </a:r>
            <a:r>
              <a:rPr lang="en-AU" sz="1000" baseline="0" dirty="0" smtClean="0">
                <a:latin typeface="Calibri"/>
                <a:cs typeface="Calibri"/>
              </a:rPr>
              <a:t> with which you live our the values you espouse sets and ineradicable tone for what happens in your classrooms” Brookfield, 1995, p. 113.</a:t>
            </a:r>
            <a:endParaRPr lang="en-AU" sz="1000" dirty="0" smtClean="0">
              <a:latin typeface="Calibri"/>
              <a:cs typeface="Calibri"/>
            </a:endParaRPr>
          </a:p>
          <a:p>
            <a:pPr marL="473075" lvl="1" indent="-285750"/>
            <a:endParaRPr lang="en-AU" sz="1000" dirty="0" smtClean="0">
              <a:latin typeface="Calibri"/>
              <a:cs typeface="Calibri"/>
            </a:endParaRPr>
          </a:p>
          <a:p>
            <a:pPr lvl="1"/>
            <a:endParaRPr lang="en-AU" sz="1000" dirty="0" smtClean="0">
              <a:latin typeface="Calibri"/>
              <a:cs typeface="Calibri"/>
            </a:endParaRPr>
          </a:p>
          <a:p>
            <a:pPr marL="0" indent="0">
              <a:buFont typeface="+mj-lt"/>
              <a:buNone/>
            </a:pPr>
            <a:endParaRPr lang="en-AU" sz="1000" dirty="0" smtClean="0">
              <a:latin typeface="Calibri"/>
              <a:cs typeface="Calibri"/>
            </a:endParaRPr>
          </a:p>
          <a:p>
            <a:pPr marL="0" indent="0">
              <a:buFont typeface="+mj-lt"/>
              <a:buNone/>
            </a:pPr>
            <a:endParaRPr lang="en-US" sz="1000" dirty="0" smtClean="0">
              <a:latin typeface="Calibri"/>
              <a:ea typeface="ＭＳ Ｐゴシック" charset="0"/>
              <a:cs typeface="Calibri"/>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ea typeface="ＭＳ Ｐゴシック" charset="0"/>
                <a:cs typeface="Arial" charset="0"/>
              </a:defRPr>
            </a:lvl1pPr>
            <a:lvl2pPr marL="35894791" indent="-35462143" eaLnBrk="0" hangingPunct="0">
              <a:defRPr sz="1500">
                <a:solidFill>
                  <a:schemeClr val="tx1"/>
                </a:solidFill>
                <a:latin typeface="Arial" charset="0"/>
                <a:ea typeface="Arial" charset="0"/>
                <a:cs typeface="Arial" charset="0"/>
              </a:defRPr>
            </a:lvl2pPr>
            <a:lvl3pPr eaLnBrk="0" hangingPunct="0">
              <a:defRPr sz="1500">
                <a:solidFill>
                  <a:schemeClr val="tx1"/>
                </a:solidFill>
                <a:latin typeface="Arial" charset="0"/>
                <a:ea typeface="Arial" charset="0"/>
                <a:cs typeface="Arial" charset="0"/>
              </a:defRPr>
            </a:lvl3pPr>
            <a:lvl4pPr eaLnBrk="0" hangingPunct="0">
              <a:defRPr sz="1500">
                <a:solidFill>
                  <a:schemeClr val="tx1"/>
                </a:solidFill>
                <a:latin typeface="Arial" charset="0"/>
                <a:ea typeface="Arial" charset="0"/>
                <a:cs typeface="Arial" charset="0"/>
              </a:defRPr>
            </a:lvl4pPr>
            <a:lvl5pPr eaLnBrk="0" hangingPunct="0">
              <a:defRPr sz="1500">
                <a:solidFill>
                  <a:schemeClr val="tx1"/>
                </a:solidFill>
                <a:latin typeface="Arial" charset="0"/>
                <a:ea typeface="Arial" charset="0"/>
                <a:cs typeface="Arial" charset="0"/>
              </a:defRPr>
            </a:lvl5pPr>
            <a:lvl6pPr marL="432648" eaLnBrk="0" fontAlgn="base" hangingPunct="0">
              <a:spcBef>
                <a:spcPct val="0"/>
              </a:spcBef>
              <a:spcAft>
                <a:spcPct val="0"/>
              </a:spcAft>
              <a:defRPr sz="1500">
                <a:solidFill>
                  <a:schemeClr val="tx1"/>
                </a:solidFill>
                <a:latin typeface="Arial" charset="0"/>
                <a:ea typeface="Arial" charset="0"/>
                <a:cs typeface="Arial" charset="0"/>
              </a:defRPr>
            </a:lvl6pPr>
            <a:lvl7pPr marL="865297" eaLnBrk="0" fontAlgn="base" hangingPunct="0">
              <a:spcBef>
                <a:spcPct val="0"/>
              </a:spcBef>
              <a:spcAft>
                <a:spcPct val="0"/>
              </a:spcAft>
              <a:defRPr sz="1500">
                <a:solidFill>
                  <a:schemeClr val="tx1"/>
                </a:solidFill>
                <a:latin typeface="Arial" charset="0"/>
                <a:ea typeface="Arial" charset="0"/>
                <a:cs typeface="Arial" charset="0"/>
              </a:defRPr>
            </a:lvl7pPr>
            <a:lvl8pPr marL="1297945" eaLnBrk="0" fontAlgn="base" hangingPunct="0">
              <a:spcBef>
                <a:spcPct val="0"/>
              </a:spcBef>
              <a:spcAft>
                <a:spcPct val="0"/>
              </a:spcAft>
              <a:defRPr sz="1500">
                <a:solidFill>
                  <a:schemeClr val="tx1"/>
                </a:solidFill>
                <a:latin typeface="Arial" charset="0"/>
                <a:ea typeface="Arial" charset="0"/>
                <a:cs typeface="Arial" charset="0"/>
              </a:defRPr>
            </a:lvl8pPr>
            <a:lvl9pPr marL="1730593" eaLnBrk="0" fontAlgn="base" hangingPunct="0">
              <a:spcBef>
                <a:spcPct val="0"/>
              </a:spcBef>
              <a:spcAft>
                <a:spcPct val="0"/>
              </a:spcAft>
              <a:defRPr sz="1500">
                <a:solidFill>
                  <a:schemeClr val="tx1"/>
                </a:solidFill>
                <a:latin typeface="Arial" charset="0"/>
                <a:ea typeface="Arial" charset="0"/>
                <a:cs typeface="Arial" charset="0"/>
              </a:defRPr>
            </a:lvl9pPr>
          </a:lstStyle>
          <a:p>
            <a:pPr eaLnBrk="1" hangingPunct="1"/>
            <a:fld id="{E98A0FB2-3AE0-0244-A6CB-4FBAF2F4F00E}" type="slidenum">
              <a:rPr lang="en-AU" sz="1200">
                <a:latin typeface="Calibri" charset="0"/>
              </a:rPr>
              <a:pPr eaLnBrk="1" hangingPunct="1"/>
              <a:t>4</a:t>
            </a:fld>
            <a:endParaRPr lang="en-AU"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ormAutofit fontScale="775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4000" dirty="0" smtClean="0">
                <a:latin typeface="Tw Cen MT" charset="0"/>
                <a:ea typeface="ＭＳ Ｐゴシック" charset="0"/>
              </a:rPr>
              <a:t>EDUP2006: 2011, </a:t>
            </a:r>
            <a:r>
              <a:rPr lang="en-US" sz="4000" dirty="0" smtClean="0">
                <a:solidFill>
                  <a:srgbClr val="FF0000"/>
                </a:solidFill>
                <a:latin typeface="Tw Cen MT" charset="0"/>
                <a:ea typeface="ＭＳ Ｐゴシック" charset="0"/>
              </a:rPr>
              <a:t>7 groups, n= 67[64% response 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latin typeface="Tw Cen MT" charset="0"/>
                <a:ea typeface="ＭＳ Ｐゴシック" charset="0"/>
              </a:rPr>
              <a:t>EDSE2002: 2011, 13 groups,</a:t>
            </a:r>
            <a:r>
              <a:rPr lang="en-US" sz="4000" baseline="0" dirty="0" smtClean="0">
                <a:solidFill>
                  <a:srgbClr val="FF0000"/>
                </a:solidFill>
                <a:latin typeface="Tw Cen MT" charset="0"/>
                <a:ea typeface="ＭＳ Ｐゴシック" charset="0"/>
              </a:rPr>
              <a:t> n=</a:t>
            </a:r>
            <a:r>
              <a:rPr lang="en-US" sz="1200" kern="1200" dirty="0" smtClean="0">
                <a:solidFill>
                  <a:schemeClr val="tx1"/>
                </a:solidFill>
                <a:latin typeface="+mn-lt"/>
                <a:ea typeface="+mn-ea"/>
                <a:cs typeface="+mn-cs"/>
              </a:rPr>
              <a:t>98 (response rate 76%) &amp;</a:t>
            </a:r>
            <a:r>
              <a:rPr lang="en-US" sz="1200" baseline="0" dirty="0" smtClean="0">
                <a:solidFill>
                  <a:srgbClr val="FF0000"/>
                </a:solidFill>
                <a:latin typeface="Tw Cen MT" charset="0"/>
                <a:ea typeface="ＭＳ Ｐゴシック" charset="0"/>
              </a:rPr>
              <a:t> EDUH2018: </a:t>
            </a:r>
            <a:r>
              <a:rPr lang="en-US" sz="1200" kern="1200" baseline="0" dirty="0" smtClean="0">
                <a:solidFill>
                  <a:schemeClr val="tx1"/>
                </a:solidFill>
                <a:latin typeface="+mn-lt"/>
                <a:ea typeface="+mn-ea"/>
                <a:cs typeface="+mn-cs"/>
              </a:rPr>
              <a:t>2011, </a:t>
            </a:r>
            <a:r>
              <a:rPr lang="en-US" sz="1200" kern="1200" dirty="0" smtClean="0">
                <a:solidFill>
                  <a:schemeClr val="tx1"/>
                </a:solidFill>
                <a:latin typeface="+mn-lt"/>
                <a:ea typeface="+mn-ea"/>
                <a:cs typeface="+mn-cs"/>
              </a:rPr>
              <a:t>n=67</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response rate 88)</a:t>
            </a:r>
            <a:endParaRPr lang="en-US" dirty="0" smtClean="0">
              <a:latin typeface="Calibri" charset="0"/>
              <a:ea typeface="ＭＳ Ｐゴシック" charset="0"/>
              <a:cs typeface="ＭＳ Ｐゴシック"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latin typeface="Tw Cen MT" charset="0"/>
                <a:ea typeface="ＭＳ Ｐゴシック" charset="0"/>
              </a:rPr>
              <a:t>EDUP2006: 2012, 7 groups</a:t>
            </a:r>
            <a:r>
              <a:rPr lang="en-US" sz="4000" baseline="0" dirty="0" smtClean="0">
                <a:solidFill>
                  <a:srgbClr val="FF0000"/>
                </a:solidFill>
                <a:latin typeface="Tw Cen MT" charset="0"/>
                <a:ea typeface="ＭＳ Ｐゴシック" charset="0"/>
              </a:rPr>
              <a:t>, n=78 (response rate 76%)</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latin typeface="Tw Cen MT" charset="0"/>
                <a:ea typeface="ＭＳ Ｐゴシック" charset="0"/>
              </a:rPr>
              <a:t>EDSE2002: 2012, 11 groups, n=111 (</a:t>
            </a:r>
            <a:r>
              <a:rPr lang="en-US" sz="4000" baseline="0" dirty="0" smtClean="0">
                <a:solidFill>
                  <a:srgbClr val="FF0000"/>
                </a:solidFill>
                <a:latin typeface="Tw Cen MT" charset="0"/>
                <a:ea typeface="ＭＳ Ｐゴシック" charset="0"/>
              </a:rPr>
              <a:t>response rate  79 %) &amp; EDUH2018: 2012 n=49 (response rate 79%)</a:t>
            </a:r>
            <a:endParaRPr lang="en-US" sz="4000" dirty="0" smtClean="0">
              <a:solidFill>
                <a:srgbClr val="FF0000"/>
              </a:solidFill>
              <a:latin typeface="Tw Cen MT" charset="0"/>
              <a:ea typeface="ＭＳ Ｐゴシック"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latin typeface="Tw Cen MT" charset="0"/>
              <a:ea typeface="ＭＳ Ｐゴシック"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ea typeface="ＭＳ Ｐゴシック" charset="0"/>
                <a:cs typeface="Arial" charset="0"/>
              </a:defRPr>
            </a:lvl1pPr>
            <a:lvl2pPr marL="35894791" indent="-35462143" eaLnBrk="0" hangingPunct="0">
              <a:defRPr sz="1500">
                <a:solidFill>
                  <a:schemeClr val="tx1"/>
                </a:solidFill>
                <a:latin typeface="Arial" charset="0"/>
                <a:ea typeface="Arial" charset="0"/>
                <a:cs typeface="Arial" charset="0"/>
              </a:defRPr>
            </a:lvl2pPr>
            <a:lvl3pPr eaLnBrk="0" hangingPunct="0">
              <a:defRPr sz="1500">
                <a:solidFill>
                  <a:schemeClr val="tx1"/>
                </a:solidFill>
                <a:latin typeface="Arial" charset="0"/>
                <a:ea typeface="Arial" charset="0"/>
                <a:cs typeface="Arial" charset="0"/>
              </a:defRPr>
            </a:lvl3pPr>
            <a:lvl4pPr eaLnBrk="0" hangingPunct="0">
              <a:defRPr sz="1500">
                <a:solidFill>
                  <a:schemeClr val="tx1"/>
                </a:solidFill>
                <a:latin typeface="Arial" charset="0"/>
                <a:ea typeface="Arial" charset="0"/>
                <a:cs typeface="Arial" charset="0"/>
              </a:defRPr>
            </a:lvl4pPr>
            <a:lvl5pPr eaLnBrk="0" hangingPunct="0">
              <a:defRPr sz="1500">
                <a:solidFill>
                  <a:schemeClr val="tx1"/>
                </a:solidFill>
                <a:latin typeface="Arial" charset="0"/>
                <a:ea typeface="Arial" charset="0"/>
                <a:cs typeface="Arial" charset="0"/>
              </a:defRPr>
            </a:lvl5pPr>
            <a:lvl6pPr marL="432648" eaLnBrk="0" fontAlgn="base" hangingPunct="0">
              <a:spcBef>
                <a:spcPct val="0"/>
              </a:spcBef>
              <a:spcAft>
                <a:spcPct val="0"/>
              </a:spcAft>
              <a:defRPr sz="1500">
                <a:solidFill>
                  <a:schemeClr val="tx1"/>
                </a:solidFill>
                <a:latin typeface="Arial" charset="0"/>
                <a:ea typeface="Arial" charset="0"/>
                <a:cs typeface="Arial" charset="0"/>
              </a:defRPr>
            </a:lvl6pPr>
            <a:lvl7pPr marL="865297" eaLnBrk="0" fontAlgn="base" hangingPunct="0">
              <a:spcBef>
                <a:spcPct val="0"/>
              </a:spcBef>
              <a:spcAft>
                <a:spcPct val="0"/>
              </a:spcAft>
              <a:defRPr sz="1500">
                <a:solidFill>
                  <a:schemeClr val="tx1"/>
                </a:solidFill>
                <a:latin typeface="Arial" charset="0"/>
                <a:ea typeface="Arial" charset="0"/>
                <a:cs typeface="Arial" charset="0"/>
              </a:defRPr>
            </a:lvl7pPr>
            <a:lvl8pPr marL="1297945" eaLnBrk="0" fontAlgn="base" hangingPunct="0">
              <a:spcBef>
                <a:spcPct val="0"/>
              </a:spcBef>
              <a:spcAft>
                <a:spcPct val="0"/>
              </a:spcAft>
              <a:defRPr sz="1500">
                <a:solidFill>
                  <a:schemeClr val="tx1"/>
                </a:solidFill>
                <a:latin typeface="Arial" charset="0"/>
                <a:ea typeface="Arial" charset="0"/>
                <a:cs typeface="Arial" charset="0"/>
              </a:defRPr>
            </a:lvl8pPr>
            <a:lvl9pPr marL="1730593" eaLnBrk="0" fontAlgn="base" hangingPunct="0">
              <a:spcBef>
                <a:spcPct val="0"/>
              </a:spcBef>
              <a:spcAft>
                <a:spcPct val="0"/>
              </a:spcAft>
              <a:defRPr sz="1500">
                <a:solidFill>
                  <a:schemeClr val="tx1"/>
                </a:solidFill>
                <a:latin typeface="Arial" charset="0"/>
                <a:ea typeface="Arial" charset="0"/>
                <a:cs typeface="Arial" charset="0"/>
              </a:defRPr>
            </a:lvl9pPr>
          </a:lstStyle>
          <a:p>
            <a:pPr eaLnBrk="1" hangingPunct="1"/>
            <a:fld id="{1AFE084F-F0F0-7041-A1EF-EB79D155E7E3}" type="slidenum">
              <a:rPr lang="en-AU" sz="1200">
                <a:latin typeface="Calibri" charset="0"/>
              </a:rPr>
              <a:pPr eaLnBrk="1" hangingPunct="1"/>
              <a:t>5</a:t>
            </a:fld>
            <a:endParaRPr lang="en-AU"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kern="1200" dirty="0" smtClean="0">
                <a:solidFill>
                  <a:schemeClr val="tx1"/>
                </a:solidFill>
                <a:effectLst/>
                <a:latin typeface="+mn-lt"/>
                <a:ea typeface="+mn-ea"/>
                <a:cs typeface="+mn-cs"/>
              </a:rPr>
              <a:t>Nakata’s three key principles that are said to shape the Interface, </a:t>
            </a:r>
          </a:p>
          <a:p>
            <a:pPr lvl="0"/>
            <a:r>
              <a:rPr lang="en-AU" sz="1400" kern="1200" dirty="0" smtClean="0">
                <a:solidFill>
                  <a:schemeClr val="tx1"/>
                </a:solidFill>
                <a:effectLst/>
                <a:latin typeface="+mn-lt"/>
                <a:ea typeface="+mn-ea"/>
                <a:cs typeface="+mn-cs"/>
              </a:rPr>
              <a:t>the locale of the learner: this is where </a:t>
            </a:r>
            <a:r>
              <a:rPr lang="en-AU" sz="1400" kern="1200" dirty="0" err="1" smtClean="0">
                <a:solidFill>
                  <a:schemeClr val="tx1"/>
                </a:solidFill>
                <a:effectLst/>
                <a:latin typeface="+mn-lt"/>
                <a:ea typeface="+mn-ea"/>
                <a:cs typeface="+mn-cs"/>
              </a:rPr>
              <a:t>preservice</a:t>
            </a:r>
            <a:r>
              <a:rPr lang="en-AU" sz="1400" kern="1200" dirty="0" smtClean="0">
                <a:solidFill>
                  <a:schemeClr val="tx1"/>
                </a:solidFill>
                <a:effectLst/>
                <a:latin typeface="+mn-lt"/>
                <a:ea typeface="+mn-ea"/>
                <a:cs typeface="+mn-cs"/>
              </a:rPr>
              <a:t> teachers are currently at in their learning journey; </a:t>
            </a:r>
          </a:p>
          <a:p>
            <a:pPr lvl="0"/>
            <a:r>
              <a:rPr lang="en-AU" sz="1400" kern="1200" dirty="0" smtClean="0">
                <a:solidFill>
                  <a:schemeClr val="tx1"/>
                </a:solidFill>
                <a:effectLst/>
                <a:latin typeface="+mn-lt"/>
                <a:ea typeface="+mn-ea"/>
                <a:cs typeface="+mn-cs"/>
              </a:rPr>
              <a:t>the agency of the learner that occurs at the Interface; and </a:t>
            </a:r>
          </a:p>
          <a:p>
            <a:pPr lvl="0"/>
            <a:r>
              <a:rPr lang="en-AU" sz="1400" kern="1200" dirty="0" smtClean="0">
                <a:solidFill>
                  <a:schemeClr val="tx1"/>
                </a:solidFill>
                <a:effectLst/>
                <a:latin typeface="+mn-lt"/>
                <a:ea typeface="+mn-ea"/>
                <a:cs typeface="+mn-cs"/>
              </a:rPr>
              <a:t>the tension that occurs when Indigenous Knowledge and Western Knowledge intersect. The tension can be perceived as an assertion of choice or power (in Hart et al., 2012, p. 710).</a:t>
            </a:r>
          </a:p>
          <a:p>
            <a:endParaRPr lang="en-US" sz="1400" dirty="0" smtClean="0"/>
          </a:p>
        </p:txBody>
      </p:sp>
      <p:sp>
        <p:nvSpPr>
          <p:cNvPr id="4" name="Slide Number Placeholder 3"/>
          <p:cNvSpPr>
            <a:spLocks noGrp="1"/>
          </p:cNvSpPr>
          <p:nvPr>
            <p:ph type="sldNum" sz="quarter" idx="10"/>
          </p:nvPr>
        </p:nvSpPr>
        <p:spPr/>
        <p:txBody>
          <a:bodyPr/>
          <a:lstStyle/>
          <a:p>
            <a:fld id="{70EEB80C-3D5D-4036-876C-B3AB82BF204A}" type="slidenum">
              <a:rPr lang="en-AU" smtClean="0"/>
              <a:pPr/>
              <a:t>6</a:t>
            </a:fld>
            <a:endParaRPr lang="en-AU"/>
          </a:p>
        </p:txBody>
      </p:sp>
    </p:spTree>
    <p:extLst>
      <p:ext uri="{BB962C8B-B14F-4D97-AF65-F5344CB8AC3E}">
        <p14:creationId xmlns:p14="http://schemas.microsoft.com/office/powerpoint/2010/main" val="852088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assumptions were reinforced in the data – but through analysis, have found assumptions that were wrong  - nuanced </a:t>
            </a:r>
          </a:p>
          <a:p>
            <a:endParaRPr lang="en-US" sz="1400" baseline="0" dirty="0" smtClean="0"/>
          </a:p>
          <a:p>
            <a:r>
              <a:rPr lang="en-US" sz="1400" baseline="0" dirty="0" err="1" smtClean="0"/>
              <a:t>Ie</a:t>
            </a:r>
            <a:r>
              <a:rPr lang="en-US" sz="1400" baseline="0" dirty="0" smtClean="0"/>
              <a:t>. </a:t>
            </a:r>
            <a:r>
              <a:rPr lang="en-US" sz="1400" dirty="0" smtClean="0"/>
              <a:t>Our assumptions-</a:t>
            </a:r>
            <a:r>
              <a:rPr lang="en-US" sz="1400" baseline="0" dirty="0" smtClean="0"/>
              <a:t> tend to think don</a:t>
            </a:r>
            <a:r>
              <a:rPr lang="fr-FR" sz="1400" baseline="0" dirty="0" smtClean="0"/>
              <a:t>’</a:t>
            </a:r>
            <a:r>
              <a:rPr lang="en-US" sz="1400" baseline="0" dirty="0" smtClean="0"/>
              <a:t>t know a lot about Indigenous Studies </a:t>
            </a:r>
          </a:p>
          <a:p>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400" kern="1200" dirty="0" smtClean="0">
                <a:solidFill>
                  <a:schemeClr val="tx1"/>
                </a:solidFill>
                <a:effectLst/>
                <a:latin typeface="+mn-lt"/>
                <a:ea typeface="+mn-ea"/>
                <a:cs typeface="+mn-cs"/>
              </a:rPr>
              <a:t>Voice was pivotal to cultural sensitivity - whether students felt they could speak openly or felt shut down. This was often pivotal to whether students felt safe or otherwise in the MIS learning spaces. </a:t>
            </a:r>
          </a:p>
          <a:p>
            <a:endParaRPr lang="en-US" sz="1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AU" sz="1400" dirty="0" smtClean="0"/>
              <a:t>Our assumptions – what does the data show? Agency of the learner * Tension that occurs when IK /WK systems intersect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Locale : Interested students who say “they get it” i.e. want to create a safe space. Get the relevance of Indigenous Education to their career</a:t>
            </a:r>
          </a:p>
          <a:p>
            <a:r>
              <a:rPr lang="en-US" sz="1400" dirty="0" smtClean="0"/>
              <a:t>Agency - Voice (in all its forms is still important to engagement) Naïve “voice”.</a:t>
            </a:r>
            <a:r>
              <a:rPr lang="en-AU" sz="1400" dirty="0" smtClean="0"/>
              <a:t> Voice was pivotal to cultural sensitivity </a:t>
            </a:r>
            <a:endParaRPr lang="en-US" sz="1400" dirty="0" smtClean="0"/>
          </a:p>
          <a:p>
            <a:r>
              <a:rPr lang="en-US" sz="1400" dirty="0" smtClean="0"/>
              <a:t>Tension: cultural safety &amp; dialogue was seen by the students as integral to learning (space that lecturers create, </a:t>
            </a:r>
            <a:r>
              <a:rPr lang="en-AU" sz="1400" dirty="0" smtClean="0"/>
              <a:t>students discussed the ways they felt they could or could not talk about Indigenous people and issues. </a:t>
            </a:r>
            <a:r>
              <a:rPr lang="en-US" sz="1400" dirty="0" smtClean="0"/>
              <a:t> but t</a:t>
            </a:r>
            <a:r>
              <a:rPr lang="en-AU" sz="1400" dirty="0" smtClean="0"/>
              <a:t>hat they say and how they say it may have personal resonance outside of the educational context - that is it may reflect on them as individuals.</a:t>
            </a:r>
          </a:p>
          <a:p>
            <a:endParaRPr lang="en-AU" sz="1400" dirty="0" smtClean="0"/>
          </a:p>
          <a:p>
            <a:r>
              <a:rPr lang="en-AU" sz="1000" u="sng" kern="1200" dirty="0" smtClean="0">
                <a:solidFill>
                  <a:schemeClr val="tx1"/>
                </a:solidFill>
                <a:effectLst/>
                <a:latin typeface="+mn-lt"/>
                <a:ea typeface="+mn-ea"/>
                <a:cs typeface="+mn-cs"/>
              </a:rPr>
              <a:t>Thinking narratively about the </a:t>
            </a:r>
            <a:r>
              <a:rPr lang="en-AU" sz="1000" i="1" u="sng" kern="1200" dirty="0" smtClean="0">
                <a:solidFill>
                  <a:schemeClr val="tx1"/>
                </a:solidFill>
                <a:effectLst/>
                <a:latin typeface="+mn-lt"/>
                <a:ea typeface="+mn-ea"/>
                <a:cs typeface="+mn-cs"/>
              </a:rPr>
              <a:t>agency</a:t>
            </a:r>
            <a:r>
              <a:rPr lang="en-AU" sz="1000" u="sng" kern="1200" dirty="0" smtClean="0">
                <a:solidFill>
                  <a:schemeClr val="tx1"/>
                </a:solidFill>
                <a:effectLst/>
                <a:latin typeface="+mn-lt"/>
                <a:ea typeface="+mn-ea"/>
                <a:cs typeface="+mn-cs"/>
              </a:rPr>
              <a:t> of the learner at the Cultural Interface </a:t>
            </a:r>
            <a:endParaRPr lang="en-AU" sz="1000" kern="1200" dirty="0" smtClean="0">
              <a:solidFill>
                <a:schemeClr val="tx1"/>
              </a:solidFill>
              <a:effectLst/>
              <a:latin typeface="+mn-lt"/>
              <a:ea typeface="+mn-ea"/>
              <a:cs typeface="+mn-cs"/>
            </a:endParaRPr>
          </a:p>
          <a:p>
            <a:r>
              <a:rPr lang="en-AU" sz="1000" kern="1200" dirty="0" smtClean="0">
                <a:solidFill>
                  <a:schemeClr val="tx1"/>
                </a:solidFill>
                <a:effectLst/>
                <a:latin typeface="+mn-lt"/>
                <a:ea typeface="+mn-ea"/>
                <a:cs typeface="+mn-cs"/>
              </a:rPr>
              <a:t>Nakata argues that students experience ‘agency’ along a continuum between Indigenous and non-Indigenous knowledge positions. The notion of agency is intertwined somewhat inseparably with the principle of ‘tension’ as Hart et al. explain,</a:t>
            </a:r>
          </a:p>
          <a:p>
            <a:r>
              <a:rPr lang="en-US" sz="1000" kern="1200" dirty="0" smtClean="0">
                <a:solidFill>
                  <a:schemeClr val="tx1"/>
                </a:solidFill>
                <a:effectLst/>
                <a:latin typeface="+mn-lt"/>
                <a:ea typeface="+mn-ea"/>
                <a:cs typeface="+mn-cs"/>
              </a:rPr>
              <a:t>The cultural interface allows those who engage to assert their positions and knowledge in relation to others’ positions and knowledge systems. It </a:t>
            </a:r>
            <a:r>
              <a:rPr lang="en-US" sz="1000" kern="1200" dirty="0" err="1" smtClean="0">
                <a:solidFill>
                  <a:schemeClr val="tx1"/>
                </a:solidFill>
                <a:effectLst/>
                <a:latin typeface="+mn-lt"/>
                <a:ea typeface="+mn-ea"/>
                <a:cs typeface="+mn-cs"/>
              </a:rPr>
              <a:t>theorises</a:t>
            </a:r>
            <a:r>
              <a:rPr lang="en-US" sz="1000" kern="1200" dirty="0" smtClean="0">
                <a:solidFill>
                  <a:schemeClr val="tx1"/>
                </a:solidFill>
                <a:effectLst/>
                <a:latin typeface="+mn-lt"/>
                <a:ea typeface="+mn-ea"/>
                <a:cs typeface="+mn-cs"/>
              </a:rPr>
              <a:t> a platform to describe the locale, reveal the potential agency and understand and address the tensions. (2012, p. 710)</a:t>
            </a:r>
            <a:endParaRPr lang="en-AU"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My reading to date is that of the three key principles (locale, tension, agency) of the Cultural Interface, the notion of ‘agency’ has a lesser degree of theoretical explanation in the academic literature. The Cultural Interface originally sought to place the concerns of Indigenous students at the </a:t>
            </a:r>
            <a:r>
              <a:rPr lang="en-US" sz="1000" kern="1200" dirty="0" err="1" smtClean="0">
                <a:solidFill>
                  <a:schemeClr val="tx1"/>
                </a:solidFill>
                <a:effectLst/>
                <a:latin typeface="+mn-lt"/>
                <a:ea typeface="+mn-ea"/>
                <a:cs typeface="+mn-cs"/>
              </a:rPr>
              <a:t>centre</a:t>
            </a:r>
            <a:r>
              <a:rPr lang="en-US" sz="1000" kern="1200" dirty="0" smtClean="0">
                <a:solidFill>
                  <a:schemeClr val="tx1"/>
                </a:solidFill>
                <a:effectLst/>
                <a:latin typeface="+mn-lt"/>
                <a:ea typeface="+mn-ea"/>
                <a:cs typeface="+mn-cs"/>
              </a:rPr>
              <a:t> of the discussion to demonstrate that Indigenous learners do have agency for “…if you only depict people as victims or through a narrative of ‘cultural loss’, then you strip them of agency” (Hart et al., 2012, p. 710).  At times though, the agency experienced by Indigenous students shifts depending on the epistemologies, histories, languages etc. of those with whom Indigenous students interact at the Cultural Interface. This research is inclusive of advancing insights to such a position, but it will also shift the lens to include an exploration of ways non-Indigenous preservice teachers make meaning from their lived experience, and consequently bring their voices of agency to a particular knowledge position when engaged in Indigenous Studies. </a:t>
            </a:r>
            <a:endParaRPr lang="en-AU"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Thinking narratively about preservice teacher agency at the Cultural Interface will allow for deeper insights to the </a:t>
            </a:r>
            <a:r>
              <a:rPr lang="en-AU" sz="1000" kern="1200" dirty="0" smtClean="0">
                <a:solidFill>
                  <a:schemeClr val="tx1"/>
                </a:solidFill>
                <a:effectLst/>
                <a:latin typeface="+mn-lt"/>
                <a:ea typeface="+mn-ea"/>
                <a:cs typeface="+mn-cs"/>
              </a:rPr>
              <a:t>spaces, times and social settings in which students (some of whom may beforehand ‘taken sides’ in the Western or Indigenous knowledge position) shift their thinking along the knowledge continuum - possibly in either direction. Preservice teachers may have experienced a ‘critical incident’ which Sikes (</a:t>
            </a:r>
            <a:r>
              <a:rPr lang="en-AU" sz="1000" u="none" strike="noStrike" kern="1200" dirty="0" smtClean="0">
                <a:solidFill>
                  <a:schemeClr val="tx1"/>
                </a:solidFill>
                <a:effectLst/>
                <a:latin typeface="+mn-lt"/>
                <a:ea typeface="+mn-ea"/>
                <a:cs typeface="+mn-cs"/>
                <a:hlinkClick r:id="rId3" action="ppaction://hlinkfile" tooltip="Sikes, 1985 #2530"/>
              </a:rPr>
              <a:t>1985, p. 57</a:t>
            </a:r>
            <a:r>
              <a:rPr lang="en-AU" sz="1000" kern="1200" dirty="0" smtClean="0">
                <a:solidFill>
                  <a:schemeClr val="tx1"/>
                </a:solidFill>
                <a:effectLst/>
                <a:latin typeface="+mn-lt"/>
                <a:ea typeface="+mn-ea"/>
                <a:cs typeface="+mn-cs"/>
              </a:rPr>
              <a:t>) argues is a key event/s in an individual’s life around which pivotal decisions are made and from these incidents, individuals are provoked to selecting particular actions which lead them on particular trajectories. These critical incidents are useful to consider as they “…reveal like a flashbulb, the major choice and change times in people’s lives” (Sikes, 1985, p. 57). Narrative inquiry provides the opportunity to illuminate the critical incidents which preservice teachers experienced as ‘agency’ to move towards more nuanced understanding of Indigenous and Western knowledge positions. Narrative thinking also provides the scope to bring to the fore, the life experiences that created the possibility of such agency to emerge. </a:t>
            </a:r>
          </a:p>
          <a:p>
            <a:endParaRPr lang="en-US" sz="1000" dirty="0" smtClean="0"/>
          </a:p>
          <a:p>
            <a:r>
              <a:rPr lang="en-AU" sz="10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US"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7</a:t>
            </a:fld>
            <a:endParaRPr lang="en-AU"/>
          </a:p>
        </p:txBody>
      </p:sp>
    </p:spTree>
    <p:extLst>
      <p:ext uri="{BB962C8B-B14F-4D97-AF65-F5344CB8AC3E}">
        <p14:creationId xmlns:p14="http://schemas.microsoft.com/office/powerpoint/2010/main" val="3500817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Impetus to act - This node was established to capture a particular dynamic that was alluded to by some students and directly commented on by others. This dynamic has two parts: </a:t>
            </a:r>
            <a:r>
              <a:rPr lang="en-AU" sz="1200" kern="1200" dirty="0" smtClean="0">
                <a:solidFill>
                  <a:schemeClr val="tx1"/>
                </a:solidFill>
                <a:effectLst/>
                <a:latin typeface="+mn-lt"/>
                <a:ea typeface="+mn-ea"/>
                <a:cs typeface="+mn-cs"/>
              </a:rPr>
              <a:t>Students respond to what they are learning with a desire to take action (and feeling questioned/encouraged to act), however they then encounter resistance (or trivialisation) to their attempts to respond; some students to express feelings of powerlessness and frustration at not being given pointers or solutions. In particular some found the negativity that came through in lectures/tutorials quite debilitating, particularly when they felt that their ideas on improvements in classroom interactions between teachers and indigenous students was met with suggestions that their ideas were </a:t>
            </a:r>
            <a:r>
              <a:rPr lang="en-AU" sz="1200" kern="1200" dirty="0" err="1" smtClean="0">
                <a:solidFill>
                  <a:schemeClr val="tx1"/>
                </a:solidFill>
                <a:effectLst/>
                <a:latin typeface="+mn-lt"/>
                <a:ea typeface="+mn-ea"/>
                <a:cs typeface="+mn-cs"/>
              </a:rPr>
              <a:t>naieve</a:t>
            </a:r>
            <a:r>
              <a:rPr lang="en-AU"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Two separate themes that are related but not the same:</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desire to learn how to apply what they are learning to the classroom (</a:t>
            </a:r>
            <a:r>
              <a:rPr lang="en-US" sz="1200" kern="1200" dirty="0" err="1" smtClean="0">
                <a:solidFill>
                  <a:schemeClr val="tx1"/>
                </a:solidFill>
                <a:effectLst/>
                <a:latin typeface="+mn-lt"/>
                <a:ea typeface="+mn-ea"/>
                <a:cs typeface="+mn-cs"/>
              </a:rPr>
              <a:t>contributon</a:t>
            </a:r>
            <a:r>
              <a:rPr lang="en-US" sz="1200" kern="1200" dirty="0" smtClean="0">
                <a:solidFill>
                  <a:schemeClr val="tx1"/>
                </a:solidFill>
                <a:effectLst/>
                <a:latin typeface="+mn-lt"/>
                <a:ea typeface="+mn-ea"/>
                <a:cs typeface="+mn-cs"/>
              </a:rPr>
              <a:t> to teaching ability</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desire to contribute their own ideas/solutions to assist (impetus to act)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Impetus to act or find solutions and disappointment/frustration of feeling blocked (not told how or having their ideas refuted)</a:t>
            </a:r>
          </a:p>
          <a:p>
            <a:r>
              <a:rPr lang="en-AU"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0EEB80C-3D5D-4036-876C-B3AB82BF204A}" type="slidenum">
              <a:rPr lang="en-AU" smtClean="0"/>
              <a:pPr/>
              <a:t>8</a:t>
            </a:fld>
            <a:endParaRPr lang="en-AU"/>
          </a:p>
        </p:txBody>
      </p:sp>
    </p:spTree>
    <p:extLst>
      <p:ext uri="{BB962C8B-B14F-4D97-AF65-F5344CB8AC3E}">
        <p14:creationId xmlns:p14="http://schemas.microsoft.com/office/powerpoint/2010/main" val="251596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gap between what we intend to do and what actually happens - </a:t>
            </a:r>
            <a:r>
              <a:rPr lang="en-US" dirty="0" err="1" smtClean="0"/>
              <a:t>Schon</a:t>
            </a:r>
            <a:endParaRPr lang="en-US" dirty="0" smtClean="0"/>
          </a:p>
          <a:p>
            <a:r>
              <a:rPr lang="en-AU" dirty="0" smtClean="0"/>
              <a:t>There were some who distinguished between feeling free to ask questions, and feeling free to express opinions, with the latter being much more difficult to do in class, for example </a:t>
            </a:r>
          </a:p>
          <a:p>
            <a:r>
              <a:rPr lang="en-AU" dirty="0" smtClean="0"/>
              <a:t>“We were really encouraged to ask questions but I don’t think with the speaking your mind there was ... we were kind of limited in some ways to actually voice our actual opinions”. </a:t>
            </a:r>
          </a:p>
          <a:p>
            <a:r>
              <a:rPr lang="en-AU" dirty="0" smtClean="0"/>
              <a:t>This raises an interesting conundrum around the relationship between cultural safety and intellectual challenge? Are they interchangeable? What is the difference between having a question and having an opinion?</a:t>
            </a:r>
          </a:p>
          <a:p>
            <a:endParaRPr lang="en-US"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9</a:t>
            </a:fld>
            <a:endParaRPr lang="en-AU"/>
          </a:p>
        </p:txBody>
      </p:sp>
    </p:spTree>
    <p:extLst>
      <p:ext uri="{BB962C8B-B14F-4D97-AF65-F5344CB8AC3E}">
        <p14:creationId xmlns:p14="http://schemas.microsoft.com/office/powerpoint/2010/main" val="95146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Title Slide">
    <p:spTree>
      <p:nvGrpSpPr>
        <p:cNvPr id="1" name=""/>
        <p:cNvGrpSpPr/>
        <p:nvPr/>
      </p:nvGrpSpPr>
      <p:grpSpPr>
        <a:xfrm>
          <a:off x="0" y="0"/>
          <a:ext cx="0" cy="0"/>
          <a:chOff x="0" y="0"/>
          <a:chExt cx="0" cy="0"/>
        </a:xfrm>
      </p:grpSpPr>
      <p:sp>
        <p:nvSpPr>
          <p:cNvPr id="27" name="Rectangle 26"/>
          <p:cNvSpPr/>
          <p:nvPr userDrawn="1"/>
        </p:nvSpPr>
        <p:spPr bwMode="white">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bwMode="invGray">
          <a:xfrm>
            <a:off x="1071538" y="0"/>
            <a:ext cx="8072462" cy="57864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p:cNvSpPr/>
          <p:nvPr userDrawn="1"/>
        </p:nvSpPr>
        <p:spPr bwMode="ltGray">
          <a:xfrm>
            <a:off x="1071536" y="4200304"/>
            <a:ext cx="2304000" cy="23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1331912" y="285729"/>
            <a:ext cx="7704138" cy="1000132"/>
          </a:xfrm>
        </p:spPr>
        <p:txBody>
          <a:bodyPr>
            <a:normAutofit/>
          </a:bodyPr>
          <a:lstStyle>
            <a:lvl1pPr marL="0" marR="0" indent="0" algn="l" defTabSz="914400" rtl="0" eaLnBrk="1" fontAlgn="auto" latinLnBrk="0" hangingPunct="1">
              <a:lnSpc>
                <a:spcPts val="3100"/>
              </a:lnSpc>
              <a:spcBef>
                <a:spcPct val="0"/>
              </a:spcBef>
              <a:spcAft>
                <a:spcPts val="0"/>
              </a:spcAft>
              <a:buClrTx/>
              <a:buSzTx/>
              <a:buFontTx/>
              <a:buNone/>
              <a:tabLst/>
              <a:defRPr sz="3600" b="0" baseline="0">
                <a:solidFill>
                  <a:schemeClr val="bg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a:xfrm>
            <a:off x="1331912" y="1285860"/>
            <a:ext cx="7704137"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1" name="Content Placeholder 25"/>
          <p:cNvSpPr>
            <a:spLocks noGrp="1"/>
          </p:cNvSpPr>
          <p:nvPr>
            <p:ph sz="quarter" idx="11" hasCustomPrompt="1"/>
          </p:nvPr>
        </p:nvSpPr>
        <p:spPr>
          <a:xfrm>
            <a:off x="3428992" y="5286388"/>
            <a:ext cx="5572133" cy="285752"/>
          </a:xfrm>
        </p:spPr>
        <p:txBody>
          <a:bodyPr lIns="0" tIns="0" rIns="0" bIns="0" anchor="t"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bg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12" name="Content Placeholder 25"/>
          <p:cNvSpPr>
            <a:spLocks noGrp="1"/>
          </p:cNvSpPr>
          <p:nvPr>
            <p:ph sz="quarter" idx="12" hasCustomPrompt="1"/>
          </p:nvPr>
        </p:nvSpPr>
        <p:spPr>
          <a:xfrm>
            <a:off x="3428992" y="5000636"/>
            <a:ext cx="5572133" cy="285752"/>
          </a:xfrm>
        </p:spPr>
        <p:txBody>
          <a:bodyPr lIns="0" tIns="0" rIns="0" bIns="0" anchor="b" anchorCtr="0">
            <a:noAutofit/>
          </a:bodyPr>
          <a:lstStyle>
            <a:lvl1pPr algn="r">
              <a:buNone/>
              <a:defRPr sz="1400" baseline="0">
                <a:solidFill>
                  <a:schemeClr val="bg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3" name="Picture Placeholder 16"/>
          <p:cNvSpPr>
            <a:spLocks noGrp="1"/>
          </p:cNvSpPr>
          <p:nvPr>
            <p:ph type="pic" sz="quarter" idx="13" hasCustomPrompt="1"/>
          </p:nvPr>
        </p:nvSpPr>
        <p:spPr>
          <a:xfrm>
            <a:off x="8055033" y="5819652"/>
            <a:ext cx="985150" cy="985150"/>
          </a:xfrm>
          <a:solidFill>
            <a:schemeClr val="bg1"/>
          </a:solidFill>
        </p:spPr>
        <p:txBody>
          <a:bodyPr anchor="ctr" anchorCtr="0"/>
          <a:lstStyle>
            <a:lvl1pPr marL="0" indent="0" algn="ctr">
              <a:buNone/>
              <a:defRPr sz="1000" baseline="0"/>
            </a:lvl1pPr>
          </a:lstStyle>
          <a:p>
            <a:r>
              <a:rPr lang="en-AU" dirty="0" smtClean="0"/>
              <a:t>Insert      Partner Logo </a:t>
            </a:r>
            <a:br>
              <a:rPr lang="en-AU" dirty="0" smtClean="0"/>
            </a:br>
            <a:r>
              <a:rPr lang="en-AU" dirty="0" smtClean="0"/>
              <a:t>- Delete if not required</a:t>
            </a:r>
            <a:endParaRPr lang="en-AU" dirty="0"/>
          </a:p>
        </p:txBody>
      </p:sp>
      <p:grpSp>
        <p:nvGrpSpPr>
          <p:cNvPr id="21" name="Group 20"/>
          <p:cNvGrpSpPr/>
          <p:nvPr userDrawn="1"/>
        </p:nvGrpSpPr>
        <p:grpSpPr>
          <a:xfrm>
            <a:off x="261938" y="5715016"/>
            <a:ext cx="1612106" cy="789289"/>
            <a:chOff x="261938" y="5715016"/>
            <a:chExt cx="1612106" cy="789289"/>
          </a:xfrm>
        </p:grpSpPr>
        <p:sp>
          <p:nvSpPr>
            <p:cNvPr id="18" name="Rectangle 17"/>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descr="USY_MB1_rgb_Reversed_Standard_Logo.png"/>
            <p:cNvPicPr>
              <a:picLocks noChangeAspect="1"/>
            </p:cNvPicPr>
            <p:nvPr userDrawn="1"/>
          </p:nvPicPr>
          <p:blipFill>
            <a:blip r:embed="rId2" cstate="print"/>
            <a:stretch>
              <a:fillRect/>
            </a:stretch>
          </p:blipFill>
          <p:spPr>
            <a:xfrm>
              <a:off x="433773" y="5890063"/>
              <a:ext cx="1268436" cy="439194"/>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4643437" y="1773238"/>
            <a:ext cx="4270375" cy="4513281"/>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a:p>
        </p:txBody>
      </p:sp>
      <p:sp>
        <p:nvSpPr>
          <p:cNvPr id="10" name="Text Placeholder 8"/>
          <p:cNvSpPr>
            <a:spLocks noGrp="1"/>
          </p:cNvSpPr>
          <p:nvPr>
            <p:ph type="body" sz="quarter" idx="15" hasCustomPrompt="1"/>
          </p:nvPr>
        </p:nvSpPr>
        <p:spPr>
          <a:xfrm>
            <a:off x="250825" y="5715001"/>
            <a:ext cx="4392613" cy="428644"/>
          </a:xfrm>
        </p:spPr>
        <p:txBody>
          <a:bodyPr anchor="t">
            <a:normAutofit/>
          </a:bodyPr>
          <a:lstStyle>
            <a:lvl1pPr>
              <a:buNone/>
              <a:defRPr sz="1400" b="0" baseline="0">
                <a:solidFill>
                  <a:schemeClr val="tx1"/>
                </a:solidFill>
              </a:defRPr>
            </a:lvl1pPr>
          </a:lstStyle>
          <a:p>
            <a:pPr lvl="0"/>
            <a:r>
              <a:rPr lang="en-US" dirty="0" smtClean="0"/>
              <a:t>Caption copy goes here</a:t>
            </a:r>
            <a:endParaRPr lang="en-AU" dirty="0"/>
          </a:p>
        </p:txBody>
      </p:sp>
      <p:sp>
        <p:nvSpPr>
          <p:cNvPr id="12" name="Table Placeholder 11"/>
          <p:cNvSpPr>
            <a:spLocks noGrp="1"/>
          </p:cNvSpPr>
          <p:nvPr>
            <p:ph type="tbl" sz="quarter" idx="16" hasCustomPrompt="1"/>
          </p:nvPr>
        </p:nvSpPr>
        <p:spPr>
          <a:xfrm>
            <a:off x="250826" y="1764138"/>
            <a:ext cx="4319004" cy="3950861"/>
          </a:xfrm>
        </p:spPr>
        <p:txBody>
          <a:bodyPr anchor="t"/>
          <a:lstStyle>
            <a:lvl1pPr marL="174625" marR="0" indent="-174625" algn="ctr" defTabSz="914400" rtl="0" eaLnBrk="1" fontAlgn="auto" latinLnBrk="0" hangingPunct="1">
              <a:lnSpc>
                <a:spcPct val="100000"/>
              </a:lnSpc>
              <a:spcBef>
                <a:spcPts val="500"/>
              </a:spcBef>
              <a:spcAft>
                <a:spcPts val="500"/>
              </a:spcAft>
              <a:buClr>
                <a:schemeClr val="accent1"/>
              </a:buClr>
              <a:buSzTx/>
              <a:buFont typeface="Arial" pitchFamily="34" charset="0"/>
              <a:buNone/>
              <a:tabLst/>
              <a:defRPr baseline="0"/>
            </a:lvl1pPr>
          </a:lstStyle>
          <a:p>
            <a:r>
              <a:rPr lang="en-AU" dirty="0" smtClean="0"/>
              <a:t>PLACE TABLE HERE</a:t>
            </a:r>
          </a:p>
          <a:p>
            <a:endParaRPr lang="en-AU" dirty="0" smtClean="0"/>
          </a:p>
          <a:p>
            <a:endParaRPr lang="en-AU" dirty="0" smtClean="0"/>
          </a:p>
        </p:txBody>
      </p:sp>
      <p:sp>
        <p:nvSpPr>
          <p:cNvPr id="13" name="Text Placeholder 8"/>
          <p:cNvSpPr>
            <a:spLocks noGrp="1"/>
          </p:cNvSpPr>
          <p:nvPr>
            <p:ph type="body" sz="quarter" idx="17" hasCustomPrompt="1"/>
          </p:nvPr>
        </p:nvSpPr>
        <p:spPr>
          <a:xfrm>
            <a:off x="250825" y="6143643"/>
            <a:ext cx="4392613" cy="165082"/>
          </a:xfrm>
        </p:spPr>
        <p:txBody>
          <a:bodyPr anchor="ctr">
            <a:noAutofit/>
          </a:bodyPr>
          <a:lstStyle>
            <a:lvl1pPr>
              <a:buNone/>
              <a:defRPr sz="800" b="0" baseline="0">
                <a:solidFill>
                  <a:schemeClr val="tx1"/>
                </a:solidFill>
              </a:defRPr>
            </a:lvl1pPr>
          </a:lstStyle>
          <a:p>
            <a:pPr lvl="0"/>
            <a:r>
              <a:rPr lang="en-US" dirty="0" smtClean="0"/>
              <a:t>SOURCE: XYZ</a:t>
            </a:r>
            <a:endParaRPr lang="en-AU" dirty="0"/>
          </a:p>
        </p:txBody>
      </p:sp>
      <p:sp>
        <p:nvSpPr>
          <p:cNvPr id="11"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4643438" y="1773238"/>
            <a:ext cx="4270375" cy="4513281"/>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a:p>
        </p:txBody>
      </p:sp>
      <p:sp>
        <p:nvSpPr>
          <p:cNvPr id="10" name="Text Placeholder 8"/>
          <p:cNvSpPr>
            <a:spLocks noGrp="1"/>
          </p:cNvSpPr>
          <p:nvPr>
            <p:ph type="body" sz="quarter" idx="15" hasCustomPrompt="1"/>
          </p:nvPr>
        </p:nvSpPr>
        <p:spPr>
          <a:xfrm>
            <a:off x="250825" y="5715001"/>
            <a:ext cx="4392613" cy="428644"/>
          </a:xfrm>
        </p:spPr>
        <p:txBody>
          <a:bodyPr anchor="t">
            <a:normAutofit/>
          </a:bodyPr>
          <a:lstStyle>
            <a:lvl1pPr>
              <a:buNone/>
              <a:defRPr sz="1400" b="0" baseline="0">
                <a:solidFill>
                  <a:schemeClr val="tx1"/>
                </a:solidFill>
              </a:defRPr>
            </a:lvl1pPr>
          </a:lstStyle>
          <a:p>
            <a:pPr lvl="0"/>
            <a:r>
              <a:rPr lang="en-US" dirty="0" smtClean="0"/>
              <a:t>Caption copy goes here</a:t>
            </a:r>
            <a:endParaRPr lang="en-AU" dirty="0"/>
          </a:p>
        </p:txBody>
      </p:sp>
      <p:sp>
        <p:nvSpPr>
          <p:cNvPr id="13" name="Text Placeholder 8"/>
          <p:cNvSpPr>
            <a:spLocks noGrp="1"/>
          </p:cNvSpPr>
          <p:nvPr>
            <p:ph type="body" sz="quarter" idx="17" hasCustomPrompt="1"/>
          </p:nvPr>
        </p:nvSpPr>
        <p:spPr>
          <a:xfrm>
            <a:off x="250825" y="6143643"/>
            <a:ext cx="4392613" cy="165082"/>
          </a:xfrm>
        </p:spPr>
        <p:txBody>
          <a:bodyPr anchor="ctr">
            <a:noAutofit/>
          </a:bodyPr>
          <a:lstStyle>
            <a:lvl1pPr>
              <a:buNone/>
              <a:defRPr sz="800" b="0" baseline="0">
                <a:solidFill>
                  <a:schemeClr val="tx1"/>
                </a:solidFill>
              </a:defRPr>
            </a:lvl1pPr>
          </a:lstStyle>
          <a:p>
            <a:pPr lvl="0"/>
            <a:r>
              <a:rPr lang="en-US" dirty="0" smtClean="0"/>
              <a:t>SOURCE: XYZ</a:t>
            </a:r>
            <a:endParaRPr lang="en-AU" dirty="0"/>
          </a:p>
        </p:txBody>
      </p:sp>
      <p:sp>
        <p:nvSpPr>
          <p:cNvPr id="14" name="Chart Placeholder 13"/>
          <p:cNvSpPr>
            <a:spLocks noGrp="1"/>
          </p:cNvSpPr>
          <p:nvPr>
            <p:ph type="chart" sz="quarter" idx="18" hasCustomPrompt="1"/>
          </p:nvPr>
        </p:nvSpPr>
        <p:spPr>
          <a:xfrm>
            <a:off x="250825" y="1764139"/>
            <a:ext cx="4321175" cy="3950860"/>
          </a:xfrm>
        </p:spPr>
        <p:txBody>
          <a:bodyPr anchor="t"/>
          <a:lstStyle>
            <a:lvl1pPr marL="174625" marR="0" indent="-174625" algn="ctr" defTabSz="914400" rtl="0" eaLnBrk="1" fontAlgn="auto" latinLnBrk="0" hangingPunct="1">
              <a:lnSpc>
                <a:spcPct val="100000"/>
              </a:lnSpc>
              <a:spcBef>
                <a:spcPts val="500"/>
              </a:spcBef>
              <a:spcAft>
                <a:spcPts val="500"/>
              </a:spcAft>
              <a:buClr>
                <a:schemeClr val="accent1"/>
              </a:buClr>
              <a:buSzTx/>
              <a:buFont typeface="Arial" pitchFamily="34" charset="0"/>
              <a:buNone/>
              <a:tabLst/>
              <a:defRPr/>
            </a:lvl1pPr>
          </a:lstStyle>
          <a:p>
            <a:r>
              <a:rPr lang="en-AU" dirty="0" smtClean="0"/>
              <a:t>PLACE CHART HERE</a:t>
            </a:r>
          </a:p>
          <a:p>
            <a:endParaRPr lang="en-AU" dirty="0" smtClean="0"/>
          </a:p>
          <a:p>
            <a:endParaRPr lang="en-AU" dirty="0"/>
          </a:p>
        </p:txBody>
      </p:sp>
      <p:sp>
        <p:nvSpPr>
          <p:cNvPr id="11"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a:p>
        </p:txBody>
      </p:sp>
      <p:sp>
        <p:nvSpPr>
          <p:cNvPr id="8" name="Picture Placeholder 7"/>
          <p:cNvSpPr>
            <a:spLocks noGrp="1"/>
          </p:cNvSpPr>
          <p:nvPr>
            <p:ph type="pic" sz="quarter" idx="14" hasCustomPrompt="1"/>
          </p:nvPr>
        </p:nvSpPr>
        <p:spPr>
          <a:xfrm>
            <a:off x="250826" y="1773238"/>
            <a:ext cx="8662988" cy="4679949"/>
          </a:xfrm>
        </p:spPr>
        <p:txBody>
          <a:bodyPr anchor="t"/>
          <a:lstStyle>
            <a:lvl1pPr marL="174625" marR="0" indent="-174625" algn="ctr" defTabSz="914400" rtl="0" eaLnBrk="1" fontAlgn="auto" latinLnBrk="0" hangingPunct="1">
              <a:lnSpc>
                <a:spcPct val="100000"/>
              </a:lnSpc>
              <a:spcBef>
                <a:spcPts val="500"/>
              </a:spcBef>
              <a:spcAft>
                <a:spcPts val="500"/>
              </a:spcAft>
              <a:buClr>
                <a:schemeClr val="accent1"/>
              </a:buClr>
              <a:buSzTx/>
              <a:buFont typeface="Arial" pitchFamily="34" charset="0"/>
              <a:buNone/>
              <a:tabLst/>
              <a:defRPr/>
            </a:lvl1pPr>
          </a:lstStyle>
          <a:p>
            <a:r>
              <a:rPr lang="en-AU" dirty="0" smtClean="0"/>
              <a:t>PLACE IMAGE HERE</a:t>
            </a:r>
          </a:p>
          <a:p>
            <a:endParaRPr lang="en-AU" dirty="0" smtClean="0"/>
          </a:p>
          <a:p>
            <a:endParaRPr lang="en-AU" dirty="0" smtClean="0"/>
          </a:p>
        </p:txBody>
      </p:sp>
      <p:sp>
        <p:nvSpPr>
          <p:cNvPr id="7"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sz="half" idx="1"/>
          </p:nvPr>
        </p:nvSpPr>
        <p:spPr>
          <a:xfrm>
            <a:off x="250824" y="1773237"/>
            <a:ext cx="4321176" cy="4535487"/>
          </a:xfrm>
        </p:spPr>
        <p:txBody>
          <a:bodyPr>
            <a:normAutofit/>
          </a:bodyPr>
          <a:lstStyle>
            <a:lvl1pPr>
              <a:defRPr sz="2000"/>
            </a:lvl1pPr>
            <a:lvl2pPr>
              <a:defRPr sz="1800"/>
            </a:lvl2pPr>
            <a:lvl3pPr>
              <a:defRPr sz="1800"/>
            </a:lvl3pPr>
            <a:lvl4pPr>
              <a:defRPr sz="1800"/>
            </a:lvl4pPr>
            <a:lvl5pPr>
              <a:defRPr sz="1600"/>
            </a:lvl5pPr>
            <a:lvl6pPr>
              <a:defRPr sz="16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4" name="Content Placeholder 3"/>
          <p:cNvSpPr>
            <a:spLocks noGrp="1"/>
          </p:cNvSpPr>
          <p:nvPr>
            <p:ph sz="half" idx="2"/>
          </p:nvPr>
        </p:nvSpPr>
        <p:spPr>
          <a:xfrm>
            <a:off x="4643438" y="1773237"/>
            <a:ext cx="4270375" cy="4535487"/>
          </a:xfrm>
        </p:spPr>
        <p:txBody>
          <a:bodyPr>
            <a:normAutofit/>
          </a:bodyPr>
          <a:lstStyle>
            <a:lvl1pPr>
              <a:defRPr sz="2000"/>
            </a:lvl1pPr>
            <a:lvl2pPr>
              <a:defRPr sz="1800"/>
            </a:lvl2pPr>
            <a:lvl3pPr>
              <a:defRPr sz="1800"/>
            </a:lvl3pPr>
            <a:lvl4pPr>
              <a:defRPr sz="1800"/>
            </a:lvl4pPr>
            <a:lvl5pPr>
              <a:defRPr sz="1600"/>
            </a:lvl5pPr>
            <a:lvl6pPr>
              <a:defRPr sz="16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7" name="Slide Number Placeholder 6"/>
          <p:cNvSpPr>
            <a:spLocks noGrp="1"/>
          </p:cNvSpPr>
          <p:nvPr>
            <p:ph type="sldNum" sz="quarter" idx="12"/>
          </p:nvPr>
        </p:nvSpPr>
        <p:spPr/>
        <p:txBody>
          <a:bodyPr/>
          <a:lstStyle/>
          <a:p>
            <a:fld id="{5EB0718A-1B3D-42D2-9A2B-FB6CFA4B4E8D}" type="slidenum">
              <a:rPr lang="en-AU" smtClean="0"/>
              <a:pPr/>
              <a:t>‹#›</a:t>
            </a:fld>
            <a:endParaRPr lang="en-AU"/>
          </a:p>
        </p:txBody>
      </p:sp>
      <p:sp>
        <p:nvSpPr>
          <p:cNvPr id="9"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5" name="Slide Number Placeholder 4"/>
          <p:cNvSpPr>
            <a:spLocks noGrp="1"/>
          </p:cNvSpPr>
          <p:nvPr>
            <p:ph type="sldNum" sz="quarter" idx="12"/>
          </p:nvPr>
        </p:nvSpPr>
        <p:spPr/>
        <p:txBody>
          <a:bodyPr/>
          <a:lstStyle/>
          <a:p>
            <a:fld id="{5EB0718A-1B3D-42D2-9A2B-FB6CFA4B4E8D}" type="slidenum">
              <a:rPr lang="en-AU" smtClean="0"/>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B0718A-1B3D-42D2-9A2B-FB6CFA4B4E8D}" type="slidenum">
              <a:rPr lang="en-AU" smtClean="0"/>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096000" y="6248400"/>
            <a:ext cx="2667000" cy="365125"/>
          </a:xfrm>
          <a:prstGeom prst="rect">
            <a:avLst/>
          </a:prstGeom>
        </p:spPr>
        <p:txBody>
          <a:bodyPr/>
          <a:lstStyle>
            <a:lvl1pPr>
              <a:defRPr/>
            </a:lvl1pPr>
          </a:lstStyle>
          <a:p>
            <a:fld id="{47D69249-C572-B945-9A1B-4F2AA72344D6}" type="datetime1">
              <a:rPr lang="en-US"/>
              <a:pPr/>
              <a:t>25/03/14</a:t>
            </a:fld>
            <a:endParaRPr lang="en-AU"/>
          </a:p>
        </p:txBody>
      </p:sp>
      <p:sp>
        <p:nvSpPr>
          <p:cNvPr id="5"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AU"/>
          </a:p>
        </p:txBody>
      </p:sp>
      <p:sp>
        <p:nvSpPr>
          <p:cNvPr id="6" name="Slide Number Placeholder 22"/>
          <p:cNvSpPr>
            <a:spLocks noGrp="1"/>
          </p:cNvSpPr>
          <p:nvPr>
            <p:ph type="sldNum" sz="quarter" idx="12"/>
          </p:nvPr>
        </p:nvSpPr>
        <p:spPr/>
        <p:txBody>
          <a:bodyPr/>
          <a:lstStyle>
            <a:lvl1pPr>
              <a:defRPr/>
            </a:lvl1pPr>
          </a:lstStyle>
          <a:p>
            <a:fld id="{99C18D1B-8BB3-7F43-84C7-C7530C56182B}" type="slidenum">
              <a:rPr lang="en-AU"/>
              <a:pPr/>
              <a:t>‹#›</a:t>
            </a:fld>
            <a:endParaRPr lang="en-AU"/>
          </a:p>
        </p:txBody>
      </p:sp>
    </p:spTree>
    <p:extLst>
      <p:ext uri="{BB962C8B-B14F-4D97-AF65-F5344CB8AC3E}">
        <p14:creationId xmlns:p14="http://schemas.microsoft.com/office/powerpoint/2010/main" val="4257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Title Slide">
    <p:spTree>
      <p:nvGrpSpPr>
        <p:cNvPr id="1" name=""/>
        <p:cNvGrpSpPr/>
        <p:nvPr/>
      </p:nvGrpSpPr>
      <p:grpSpPr>
        <a:xfrm>
          <a:off x="0" y="0"/>
          <a:ext cx="0" cy="0"/>
          <a:chOff x="0" y="0"/>
          <a:chExt cx="0" cy="0"/>
        </a:xfrm>
      </p:grpSpPr>
      <p:sp>
        <p:nvSpPr>
          <p:cNvPr id="19" name="Rectangle 18"/>
          <p:cNvSpPr/>
          <p:nvPr userDrawn="1"/>
        </p:nvSpPr>
        <p:spPr bwMode="white">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a:xfrm>
            <a:off x="1071538" y="0"/>
            <a:ext cx="8072462" cy="57864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1331912" y="285729"/>
            <a:ext cx="7704138" cy="1000132"/>
          </a:xfrm>
        </p:spPr>
        <p:txBody>
          <a:bodyPr>
            <a:normAutofit/>
          </a:bodyPr>
          <a:lstStyle>
            <a:lvl1pPr algn="l">
              <a:lnSpc>
                <a:spcPts val="3100"/>
              </a:lnSpc>
              <a:defRPr sz="3600" b="0" baseline="0">
                <a:solidFill>
                  <a:schemeClr val="tx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a:xfrm>
            <a:off x="1331912" y="1285860"/>
            <a:ext cx="7704137"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3" name="Content Placeholder 25"/>
          <p:cNvSpPr>
            <a:spLocks noGrp="1"/>
          </p:cNvSpPr>
          <p:nvPr>
            <p:ph sz="quarter" idx="11" hasCustomPrompt="1"/>
          </p:nvPr>
        </p:nvSpPr>
        <p:spPr>
          <a:xfrm>
            <a:off x="3428992" y="5286388"/>
            <a:ext cx="5572133" cy="285752"/>
          </a:xfrm>
        </p:spPr>
        <p:txBody>
          <a:bodyPr lIns="0" tIns="0" rIns="0" bIns="0" anchor="t"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tx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20" name="Content Placeholder 25"/>
          <p:cNvSpPr>
            <a:spLocks noGrp="1"/>
          </p:cNvSpPr>
          <p:nvPr>
            <p:ph sz="quarter" idx="12" hasCustomPrompt="1"/>
          </p:nvPr>
        </p:nvSpPr>
        <p:spPr>
          <a:xfrm>
            <a:off x="3428992" y="5000636"/>
            <a:ext cx="5572133" cy="285752"/>
          </a:xfrm>
        </p:spPr>
        <p:txBody>
          <a:bodyPr lIns="0" tIns="0" rIns="0" bIns="0" anchor="b" anchorCtr="0">
            <a:noAutofit/>
          </a:bodyPr>
          <a:lstStyle>
            <a:lvl1pPr algn="r">
              <a:buNone/>
              <a:defRPr sz="1400" baseline="0">
                <a:solidFill>
                  <a:schemeClr val="tx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7" name="Picture Placeholder 16"/>
          <p:cNvSpPr>
            <a:spLocks noGrp="1"/>
          </p:cNvSpPr>
          <p:nvPr>
            <p:ph type="pic" sz="quarter" idx="13" hasCustomPrompt="1"/>
          </p:nvPr>
        </p:nvSpPr>
        <p:spPr>
          <a:xfrm>
            <a:off x="8055033" y="5819652"/>
            <a:ext cx="985150" cy="985150"/>
          </a:xfrm>
          <a:solidFill>
            <a:schemeClr val="bg1"/>
          </a:solidFill>
        </p:spPr>
        <p:txBody>
          <a:bodyPr anchor="ctr" anchorCtr="0"/>
          <a:lstStyle>
            <a:lvl1pPr marL="0" indent="0" algn="ctr">
              <a:buNone/>
              <a:defRPr sz="1000" baseline="0"/>
            </a:lvl1pPr>
          </a:lstStyle>
          <a:p>
            <a:r>
              <a:rPr lang="en-AU" dirty="0" smtClean="0"/>
              <a:t>Insert      Partner Logo </a:t>
            </a:r>
            <a:br>
              <a:rPr lang="en-AU" dirty="0" smtClean="0"/>
            </a:br>
            <a:r>
              <a:rPr lang="en-AU" dirty="0" smtClean="0"/>
              <a:t>- Delete if not required</a:t>
            </a:r>
            <a:endParaRPr lang="en-AU" dirty="0"/>
          </a:p>
        </p:txBody>
      </p:sp>
      <p:sp>
        <p:nvSpPr>
          <p:cNvPr id="16" name="Rectangle 15"/>
          <p:cNvSpPr/>
          <p:nvPr userDrawn="1"/>
        </p:nvSpPr>
        <p:spPr bwMode="ltGray">
          <a:xfrm>
            <a:off x="1071536" y="4200304"/>
            <a:ext cx="2304000" cy="23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 name="Picture 22" descr="USY_MB1_rgb_Reversed_Standard_Logo.png"/>
          <p:cNvPicPr>
            <a:picLocks noChangeAspect="1"/>
          </p:cNvPicPr>
          <p:nvPr userDrawn="1"/>
        </p:nvPicPr>
        <p:blipFill>
          <a:blip r:embed="rId2" cstate="print"/>
          <a:stretch>
            <a:fillRect/>
          </a:stretch>
        </p:blipFill>
        <p:spPr>
          <a:xfrm>
            <a:off x="433773" y="5890063"/>
            <a:ext cx="1268436" cy="4391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Title Slide + IMAGE">
    <p:spTree>
      <p:nvGrpSpPr>
        <p:cNvPr id="1" name=""/>
        <p:cNvGrpSpPr/>
        <p:nvPr/>
      </p:nvGrpSpPr>
      <p:grpSpPr>
        <a:xfrm>
          <a:off x="0" y="0"/>
          <a:ext cx="0" cy="0"/>
          <a:chOff x="0" y="0"/>
          <a:chExt cx="0" cy="0"/>
        </a:xfrm>
      </p:grpSpPr>
      <p:pic>
        <p:nvPicPr>
          <p:cNvPr id="12" name="Picture 11" descr="lecture_theatre.jpg"/>
          <p:cNvPicPr>
            <a:picLocks noChangeAspect="1"/>
          </p:cNvPicPr>
          <p:nvPr userDrawn="1"/>
        </p:nvPicPr>
        <p:blipFill>
          <a:blip r:embed="rId2" cstate="print"/>
          <a:srcRect l="5985" t="6510" r="12702" b="13737"/>
          <a:stretch>
            <a:fillRect/>
          </a:stretch>
        </p:blipFill>
        <p:spPr>
          <a:xfrm flipH="1">
            <a:off x="0" y="3357562"/>
            <a:ext cx="9144000" cy="3500438"/>
          </a:xfrm>
          <a:prstGeom prst="rect">
            <a:avLst/>
          </a:prstGeom>
        </p:spPr>
      </p:pic>
      <p:sp>
        <p:nvSpPr>
          <p:cNvPr id="8" name="Rectangle 7"/>
          <p:cNvSpPr/>
          <p:nvPr userDrawn="1"/>
        </p:nvSpPr>
        <p:spPr bwMode="invGray">
          <a:xfrm>
            <a:off x="0" y="0"/>
            <a:ext cx="9144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285720" y="285729"/>
            <a:ext cx="8750330" cy="1000132"/>
          </a:xfrm>
        </p:spPr>
        <p:txBody>
          <a:bodyPr>
            <a:normAutofit/>
          </a:bodyPr>
          <a:lstStyle>
            <a:lvl1pPr algn="l">
              <a:lnSpc>
                <a:spcPts val="3100"/>
              </a:lnSpc>
              <a:defRPr sz="3600" b="0" baseline="0">
                <a:solidFill>
                  <a:schemeClr val="bg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a:xfrm>
            <a:off x="285720" y="1285860"/>
            <a:ext cx="8750329"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9" name="Content Placeholder 25"/>
          <p:cNvSpPr>
            <a:spLocks noGrp="1"/>
          </p:cNvSpPr>
          <p:nvPr>
            <p:ph sz="quarter" idx="11" hasCustomPrompt="1"/>
          </p:nvPr>
        </p:nvSpPr>
        <p:spPr>
          <a:xfrm>
            <a:off x="250826" y="3000372"/>
            <a:ext cx="8750300" cy="285752"/>
          </a:xfrm>
        </p:spPr>
        <p:txBody>
          <a:bodyPr lIns="0" tIns="0" rIns="0" bIns="0" anchor="b"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bg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20" name="Content Placeholder 25"/>
          <p:cNvSpPr>
            <a:spLocks noGrp="1"/>
          </p:cNvSpPr>
          <p:nvPr>
            <p:ph sz="quarter" idx="12" hasCustomPrompt="1"/>
          </p:nvPr>
        </p:nvSpPr>
        <p:spPr>
          <a:xfrm>
            <a:off x="250826" y="2714620"/>
            <a:ext cx="8750300" cy="285752"/>
          </a:xfrm>
        </p:spPr>
        <p:txBody>
          <a:bodyPr lIns="0" tIns="0" rIns="0" bIns="0" anchor="b" anchorCtr="0">
            <a:noAutofit/>
          </a:bodyPr>
          <a:lstStyle>
            <a:lvl1pPr algn="r">
              <a:buNone/>
              <a:defRPr sz="1400" baseline="0">
                <a:solidFill>
                  <a:schemeClr val="bg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7" name="Picture Placeholder 16"/>
          <p:cNvSpPr>
            <a:spLocks noGrp="1"/>
          </p:cNvSpPr>
          <p:nvPr>
            <p:ph type="pic" sz="quarter" idx="14" hasCustomPrompt="1"/>
          </p:nvPr>
        </p:nvSpPr>
        <p:spPr>
          <a:xfrm>
            <a:off x="7514706" y="5112818"/>
            <a:ext cx="1399108" cy="1399108"/>
          </a:xfrm>
          <a:solidFill>
            <a:schemeClr val="bg1"/>
          </a:solidFill>
        </p:spPr>
        <p:txBody>
          <a:bodyPr anchor="ctr" anchorCtr="0"/>
          <a:lstStyle>
            <a:lvl1pPr marL="0" indent="0" algn="ctr">
              <a:buNone/>
              <a:defRPr sz="1000" baseline="0"/>
            </a:lvl1pPr>
          </a:lstStyle>
          <a:p>
            <a:r>
              <a:rPr lang="en-AU" dirty="0" smtClean="0"/>
              <a:t>Insert Partner Logo </a:t>
            </a:r>
            <a:br>
              <a:rPr lang="en-AU" dirty="0" smtClean="0"/>
            </a:br>
            <a:r>
              <a:rPr lang="en-AU" dirty="0" smtClean="0"/>
              <a:t>- Delete if not required</a:t>
            </a:r>
            <a:endParaRPr lang="en-AU" dirty="0"/>
          </a:p>
        </p:txBody>
      </p:sp>
      <p:sp>
        <p:nvSpPr>
          <p:cNvPr id="13" name="Rectangle 12"/>
          <p:cNvSpPr/>
          <p:nvPr userDrawn="1"/>
        </p:nvSpPr>
        <p:spPr bwMode="ltGray">
          <a:xfrm>
            <a:off x="1071536" y="4200304"/>
            <a:ext cx="2304000" cy="23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USY_MB1_rgb_Reversed_Standard_Logo.png"/>
          <p:cNvPicPr>
            <a:picLocks noChangeAspect="1"/>
          </p:cNvPicPr>
          <p:nvPr userDrawn="1"/>
        </p:nvPicPr>
        <p:blipFill>
          <a:blip r:embed="rId3" cstate="print"/>
          <a:stretch>
            <a:fillRect/>
          </a:stretch>
        </p:blipFill>
        <p:spPr>
          <a:xfrm>
            <a:off x="433773" y="5890063"/>
            <a:ext cx="1268436" cy="4391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ELLOW Title Slide + IMAGE">
    <p:spTree>
      <p:nvGrpSpPr>
        <p:cNvPr id="1" name=""/>
        <p:cNvGrpSpPr/>
        <p:nvPr/>
      </p:nvGrpSpPr>
      <p:grpSpPr>
        <a:xfrm>
          <a:off x="0" y="0"/>
          <a:ext cx="0" cy="0"/>
          <a:chOff x="0" y="0"/>
          <a:chExt cx="0" cy="0"/>
        </a:xfrm>
      </p:grpSpPr>
      <p:pic>
        <p:nvPicPr>
          <p:cNvPr id="12" name="Picture 11" descr="quad copy.jpg"/>
          <p:cNvPicPr>
            <a:picLocks noChangeAspect="1"/>
          </p:cNvPicPr>
          <p:nvPr userDrawn="1"/>
        </p:nvPicPr>
        <p:blipFill>
          <a:blip r:embed="rId2" cstate="print"/>
          <a:srcRect l="1322" r="21189" b="22059"/>
          <a:stretch>
            <a:fillRect/>
          </a:stretch>
        </p:blipFill>
        <p:spPr>
          <a:xfrm flipH="1">
            <a:off x="0" y="3071810"/>
            <a:ext cx="9144000" cy="3786190"/>
          </a:xfrm>
          <a:prstGeom prst="rect">
            <a:avLst/>
          </a:prstGeom>
        </p:spPr>
      </p:pic>
      <p:sp>
        <p:nvSpPr>
          <p:cNvPr id="8" name="Rectangle 7"/>
          <p:cNvSpPr/>
          <p:nvPr userDrawn="1"/>
        </p:nvSpPr>
        <p:spPr bwMode="ltGray">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 name="Title 1"/>
          <p:cNvSpPr>
            <a:spLocks noGrp="1"/>
          </p:cNvSpPr>
          <p:nvPr>
            <p:ph type="ctrTitle" hasCustomPrompt="1"/>
          </p:nvPr>
        </p:nvSpPr>
        <p:spPr>
          <a:xfrm>
            <a:off x="285720" y="285729"/>
            <a:ext cx="8750330" cy="1000132"/>
          </a:xfrm>
        </p:spPr>
        <p:txBody>
          <a:bodyPr>
            <a:normAutofit/>
          </a:bodyPr>
          <a:lstStyle>
            <a:lvl1pPr algn="l">
              <a:lnSpc>
                <a:spcPts val="3100"/>
              </a:lnSpc>
              <a:defRPr sz="3600" b="0" baseline="0">
                <a:solidFill>
                  <a:schemeClr val="tx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a:xfrm>
            <a:off x="285720" y="1285860"/>
            <a:ext cx="8750329"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5" name="Content Placeholder 25"/>
          <p:cNvSpPr>
            <a:spLocks noGrp="1"/>
          </p:cNvSpPr>
          <p:nvPr>
            <p:ph sz="quarter" idx="11" hasCustomPrompt="1"/>
          </p:nvPr>
        </p:nvSpPr>
        <p:spPr>
          <a:xfrm>
            <a:off x="250826" y="3000372"/>
            <a:ext cx="8750300" cy="285752"/>
          </a:xfrm>
        </p:spPr>
        <p:txBody>
          <a:bodyPr lIns="0" tIns="0" rIns="0" bIns="0" anchor="b"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tx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16" name="Content Placeholder 25"/>
          <p:cNvSpPr>
            <a:spLocks noGrp="1"/>
          </p:cNvSpPr>
          <p:nvPr>
            <p:ph sz="quarter" idx="12" hasCustomPrompt="1"/>
          </p:nvPr>
        </p:nvSpPr>
        <p:spPr>
          <a:xfrm>
            <a:off x="250826" y="2714620"/>
            <a:ext cx="8750300" cy="285752"/>
          </a:xfrm>
        </p:spPr>
        <p:txBody>
          <a:bodyPr lIns="0" tIns="0" rIns="0" bIns="0" anchor="b" anchorCtr="0">
            <a:noAutofit/>
          </a:bodyPr>
          <a:lstStyle>
            <a:lvl1pPr algn="r">
              <a:buNone/>
              <a:defRPr sz="1400" baseline="0">
                <a:solidFill>
                  <a:schemeClr val="tx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3" name="Picture Placeholder 16"/>
          <p:cNvSpPr>
            <a:spLocks noGrp="1"/>
          </p:cNvSpPr>
          <p:nvPr>
            <p:ph type="pic" sz="quarter" idx="14" hasCustomPrompt="1"/>
          </p:nvPr>
        </p:nvSpPr>
        <p:spPr>
          <a:xfrm>
            <a:off x="7514706" y="5112818"/>
            <a:ext cx="1399108" cy="1399108"/>
          </a:xfrm>
          <a:solidFill>
            <a:schemeClr val="bg1"/>
          </a:solidFill>
        </p:spPr>
        <p:txBody>
          <a:bodyPr anchor="ctr" anchorCtr="0"/>
          <a:lstStyle>
            <a:lvl1pPr marL="0" indent="0" algn="ctr">
              <a:buNone/>
              <a:defRPr sz="1000" baseline="0"/>
            </a:lvl1pPr>
          </a:lstStyle>
          <a:p>
            <a:r>
              <a:rPr lang="en-AU" dirty="0" smtClean="0"/>
              <a:t>Insert Partner Logo </a:t>
            </a:r>
            <a:br>
              <a:rPr lang="en-AU" dirty="0" smtClean="0"/>
            </a:br>
            <a:r>
              <a:rPr lang="en-AU" dirty="0" smtClean="0"/>
              <a:t>- Delete if not required</a:t>
            </a:r>
            <a:endParaRPr lang="en-AU" dirty="0"/>
          </a:p>
        </p:txBody>
      </p:sp>
      <p:sp>
        <p:nvSpPr>
          <p:cNvPr id="14" name="Rectangle 13"/>
          <p:cNvSpPr/>
          <p:nvPr userDrawn="1"/>
        </p:nvSpPr>
        <p:spPr bwMode="ltGray">
          <a:xfrm>
            <a:off x="1071536" y="4200304"/>
            <a:ext cx="2304000" cy="23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descr="USY_MB1_rgb_Reversed_Standard_Logo.png"/>
          <p:cNvPicPr>
            <a:picLocks noChangeAspect="1"/>
          </p:cNvPicPr>
          <p:nvPr userDrawn="1"/>
        </p:nvPicPr>
        <p:blipFill>
          <a:blip r:embed="rId3" cstate="print"/>
          <a:stretch>
            <a:fillRect/>
          </a:stretch>
        </p:blipFill>
        <p:spPr>
          <a:xfrm>
            <a:off x="433773" y="5890063"/>
            <a:ext cx="1268436" cy="43919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Title Slide + IMAGE">
    <p:spTree>
      <p:nvGrpSpPr>
        <p:cNvPr id="1" name=""/>
        <p:cNvGrpSpPr/>
        <p:nvPr/>
      </p:nvGrpSpPr>
      <p:grpSpPr>
        <a:xfrm>
          <a:off x="0" y="0"/>
          <a:ext cx="0" cy="0"/>
          <a:chOff x="0" y="0"/>
          <a:chExt cx="0" cy="0"/>
        </a:xfrm>
      </p:grpSpPr>
      <p:pic>
        <p:nvPicPr>
          <p:cNvPr id="12" name="Picture 11" descr="science_lab copy.jpg"/>
          <p:cNvPicPr>
            <a:picLocks noChangeAspect="1"/>
          </p:cNvPicPr>
          <p:nvPr userDrawn="1"/>
        </p:nvPicPr>
        <p:blipFill>
          <a:blip r:embed="rId2" cstate="print"/>
          <a:stretch>
            <a:fillRect/>
          </a:stretch>
        </p:blipFill>
        <p:spPr>
          <a:xfrm>
            <a:off x="0" y="3246859"/>
            <a:ext cx="9144000" cy="3611141"/>
          </a:xfrm>
          <a:prstGeom prst="rect">
            <a:avLst/>
          </a:prstGeom>
        </p:spPr>
      </p:pic>
      <p:sp>
        <p:nvSpPr>
          <p:cNvPr id="8" name="Rectangle 7"/>
          <p:cNvSpPr/>
          <p:nvPr userDrawn="1"/>
        </p:nvSpPr>
        <p:spPr bwMode="invGray">
          <a:xfrm>
            <a:off x="0" y="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 name="Title 1"/>
          <p:cNvSpPr>
            <a:spLocks noGrp="1"/>
          </p:cNvSpPr>
          <p:nvPr userDrawn="1">
            <p:ph type="ctrTitle" hasCustomPrompt="1"/>
          </p:nvPr>
        </p:nvSpPr>
        <p:spPr>
          <a:xfrm>
            <a:off x="285720" y="285729"/>
            <a:ext cx="8750330" cy="1000132"/>
          </a:xfrm>
        </p:spPr>
        <p:txBody>
          <a:bodyPr>
            <a:normAutofit/>
          </a:bodyPr>
          <a:lstStyle>
            <a:lvl1pPr algn="l">
              <a:lnSpc>
                <a:spcPts val="3100"/>
              </a:lnSpc>
              <a:defRPr sz="3600" b="0" baseline="0">
                <a:solidFill>
                  <a:schemeClr val="bg1"/>
                </a:solidFill>
              </a:defRPr>
            </a:lvl1pPr>
          </a:lstStyle>
          <a:p>
            <a:r>
              <a:rPr lang="en-AU" dirty="0" smtClean="0"/>
              <a:t>PRESENTATION TITLE HERE</a:t>
            </a:r>
            <a:endParaRPr lang="en-AU" dirty="0"/>
          </a:p>
        </p:txBody>
      </p:sp>
      <p:sp>
        <p:nvSpPr>
          <p:cNvPr id="3" name="Subtitle 2"/>
          <p:cNvSpPr>
            <a:spLocks noGrp="1"/>
          </p:cNvSpPr>
          <p:nvPr userDrawn="1">
            <p:ph type="subTitle" idx="1" hasCustomPrompt="1"/>
          </p:nvPr>
        </p:nvSpPr>
        <p:spPr>
          <a:xfrm>
            <a:off x="285720" y="1285860"/>
            <a:ext cx="8750329"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4" name="Content Placeholder 25"/>
          <p:cNvSpPr>
            <a:spLocks noGrp="1"/>
          </p:cNvSpPr>
          <p:nvPr>
            <p:ph sz="quarter" idx="11" hasCustomPrompt="1"/>
          </p:nvPr>
        </p:nvSpPr>
        <p:spPr>
          <a:xfrm>
            <a:off x="250826" y="3000372"/>
            <a:ext cx="8750300" cy="285752"/>
          </a:xfrm>
        </p:spPr>
        <p:txBody>
          <a:bodyPr lIns="0" tIns="0" rIns="0" bIns="0" anchor="b"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bg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15" name="Content Placeholder 25"/>
          <p:cNvSpPr>
            <a:spLocks noGrp="1"/>
          </p:cNvSpPr>
          <p:nvPr>
            <p:ph sz="quarter" idx="12" hasCustomPrompt="1"/>
          </p:nvPr>
        </p:nvSpPr>
        <p:spPr>
          <a:xfrm>
            <a:off x="250826" y="2714620"/>
            <a:ext cx="8750300" cy="285752"/>
          </a:xfrm>
        </p:spPr>
        <p:txBody>
          <a:bodyPr lIns="0" tIns="0" rIns="0" bIns="0" anchor="b" anchorCtr="0">
            <a:noAutofit/>
          </a:bodyPr>
          <a:lstStyle>
            <a:lvl1pPr algn="r">
              <a:buNone/>
              <a:defRPr sz="1400" baseline="0">
                <a:solidFill>
                  <a:schemeClr val="bg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3" name="Picture Placeholder 16"/>
          <p:cNvSpPr>
            <a:spLocks noGrp="1"/>
          </p:cNvSpPr>
          <p:nvPr>
            <p:ph type="pic" sz="quarter" idx="14" hasCustomPrompt="1"/>
          </p:nvPr>
        </p:nvSpPr>
        <p:spPr>
          <a:xfrm>
            <a:off x="7514706" y="5112818"/>
            <a:ext cx="1399108" cy="1399108"/>
          </a:xfrm>
          <a:solidFill>
            <a:schemeClr val="bg1"/>
          </a:solidFill>
        </p:spPr>
        <p:txBody>
          <a:bodyPr anchor="ctr" anchorCtr="0"/>
          <a:lstStyle>
            <a:lvl1pPr marL="0" indent="0" algn="ctr">
              <a:buNone/>
              <a:defRPr sz="1000" baseline="0"/>
            </a:lvl1pPr>
          </a:lstStyle>
          <a:p>
            <a:r>
              <a:rPr lang="en-AU" dirty="0" smtClean="0"/>
              <a:t>Insert Partner Logo </a:t>
            </a:r>
            <a:br>
              <a:rPr lang="en-AU" dirty="0" smtClean="0"/>
            </a:br>
            <a:r>
              <a:rPr lang="en-AU" dirty="0" smtClean="0"/>
              <a:t>- Delete if not required</a:t>
            </a:r>
            <a:endParaRPr lang="en-AU" dirty="0"/>
          </a:p>
        </p:txBody>
      </p:sp>
      <p:sp>
        <p:nvSpPr>
          <p:cNvPr id="19" name="Rectangle 18"/>
          <p:cNvSpPr/>
          <p:nvPr userDrawn="1"/>
        </p:nvSpPr>
        <p:spPr bwMode="ltGray">
          <a:xfrm>
            <a:off x="1071536" y="4200304"/>
            <a:ext cx="2304000" cy="23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descr="USY_MB1_rgb_Reversed_Standard_Logo.png"/>
          <p:cNvPicPr>
            <a:picLocks noChangeAspect="1"/>
          </p:cNvPicPr>
          <p:nvPr userDrawn="1"/>
        </p:nvPicPr>
        <p:blipFill>
          <a:blip r:embed="rId3" cstate="print"/>
          <a:stretch>
            <a:fillRect/>
          </a:stretch>
        </p:blipFill>
        <p:spPr>
          <a:xfrm>
            <a:off x="433773" y="5890063"/>
            <a:ext cx="1268436" cy="43919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UE DIVIDER Slide">
    <p:spTree>
      <p:nvGrpSpPr>
        <p:cNvPr id="1" name=""/>
        <p:cNvGrpSpPr/>
        <p:nvPr/>
      </p:nvGrpSpPr>
      <p:grpSpPr>
        <a:xfrm>
          <a:off x="0" y="0"/>
          <a:ext cx="0" cy="0"/>
          <a:chOff x="0" y="0"/>
          <a:chExt cx="0" cy="0"/>
        </a:xfrm>
      </p:grpSpPr>
      <p:sp>
        <p:nvSpPr>
          <p:cNvPr id="8" name="Rectangle 7"/>
          <p:cNvSpPr/>
          <p:nvPr userDrawn="1"/>
        </p:nvSpPr>
        <p:spPr bwMode="lt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 name="Title 1"/>
          <p:cNvSpPr>
            <a:spLocks noGrp="1"/>
          </p:cNvSpPr>
          <p:nvPr userDrawn="1">
            <p:ph type="ctrTitle" hasCustomPrompt="1"/>
          </p:nvPr>
        </p:nvSpPr>
        <p:spPr bwMode="white">
          <a:xfrm>
            <a:off x="285719" y="1777496"/>
            <a:ext cx="7599393" cy="1080000"/>
          </a:xfrm>
        </p:spPr>
        <p:txBody>
          <a:bodyPr anchor="ctr">
            <a:normAutofit/>
          </a:bodyPr>
          <a:lstStyle>
            <a:lvl1pPr algn="l">
              <a:defRPr sz="2800" b="0" baseline="0">
                <a:solidFill>
                  <a:schemeClr val="bg1"/>
                </a:solidFill>
                <a:latin typeface="+mj-lt"/>
              </a:defRPr>
            </a:lvl1pPr>
          </a:lstStyle>
          <a:p>
            <a:r>
              <a:rPr lang="en-US" dirty="0" smtClean="0"/>
              <a:t>SECTION DIVIDER  [1 line only]</a:t>
            </a:r>
            <a:endParaRPr lang="en-AU" dirty="0"/>
          </a:p>
        </p:txBody>
      </p:sp>
      <p:sp>
        <p:nvSpPr>
          <p:cNvPr id="13" name="Text Placeholder 12"/>
          <p:cNvSpPr>
            <a:spLocks noGrp="1"/>
          </p:cNvSpPr>
          <p:nvPr userDrawn="1">
            <p:ph type="body" sz="quarter" idx="11" hasCustomPrompt="1"/>
          </p:nvPr>
        </p:nvSpPr>
        <p:spPr bwMode="white">
          <a:xfrm>
            <a:off x="7893038" y="1777495"/>
            <a:ext cx="1143012" cy="1080000"/>
          </a:xfrm>
        </p:spPr>
        <p:txBody>
          <a:bodyPr anchor="ctr"/>
          <a:lstStyle>
            <a:lvl1pPr algn="r">
              <a:buNone/>
              <a:defRPr sz="4000" b="1">
                <a:solidFill>
                  <a:schemeClr val="bg1"/>
                </a:solidFill>
                <a:latin typeface="+mj-lt"/>
              </a:defRPr>
            </a:lvl1pPr>
          </a:lstStyle>
          <a:p>
            <a:pPr lvl="0"/>
            <a:r>
              <a:rPr lang="en-US" dirty="0" smtClean="0"/>
              <a:t>#</a:t>
            </a:r>
            <a:endParaRPr lang="en-AU" dirty="0"/>
          </a:p>
        </p:txBody>
      </p:sp>
      <p:sp>
        <p:nvSpPr>
          <p:cNvPr id="17" name="Text Placeholder 16"/>
          <p:cNvSpPr>
            <a:spLocks noGrp="1"/>
          </p:cNvSpPr>
          <p:nvPr>
            <p:ph type="body" sz="quarter" idx="13" hasCustomPrompt="1"/>
          </p:nvPr>
        </p:nvSpPr>
        <p:spPr bwMode="hidden">
          <a:xfrm>
            <a:off x="7893038" y="2857496"/>
            <a:ext cx="1144800" cy="142875"/>
          </a:xfrm>
        </p:spPr>
        <p:txBody>
          <a:bodyPr>
            <a:noAutofit/>
          </a:bodyPr>
          <a:lstStyle>
            <a:lvl1pPr algn="ctr">
              <a:buNone/>
              <a:defRPr sz="700" baseline="0">
                <a:solidFill>
                  <a:schemeClr val="bg1"/>
                </a:solidFill>
              </a:defRPr>
            </a:lvl1pPr>
          </a:lstStyle>
          <a:p>
            <a:pPr lvl="0"/>
            <a:r>
              <a:rPr lang="en-US" dirty="0" smtClean="0"/>
              <a:t>Enter section number</a:t>
            </a:r>
            <a:endParaRPr lang="en-AU" dirty="0"/>
          </a:p>
        </p:txBody>
      </p:sp>
      <p:sp>
        <p:nvSpPr>
          <p:cNvPr id="32" name="Rectangle 31"/>
          <p:cNvSpPr/>
          <p:nvPr userDrawn="1"/>
        </p:nvSpPr>
        <p:spPr bwMode="white">
          <a:xfrm flipH="1">
            <a:off x="-5" y="5715016"/>
            <a:ext cx="9144001" cy="114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 name="Group 18"/>
          <p:cNvGrpSpPr/>
          <p:nvPr userDrawn="1"/>
        </p:nvGrpSpPr>
        <p:grpSpPr>
          <a:xfrm>
            <a:off x="224627" y="5248014"/>
            <a:ext cx="1989919" cy="1359427"/>
            <a:chOff x="224627" y="5248014"/>
            <a:chExt cx="1989919" cy="1359427"/>
          </a:xfrm>
        </p:grpSpPr>
        <p:sp>
          <p:nvSpPr>
            <p:cNvPr id="33" name="Rectangle 32"/>
            <p:cNvSpPr/>
            <p:nvPr userDrawn="1"/>
          </p:nvSpPr>
          <p:spPr bwMode="ltGray">
            <a:xfrm>
              <a:off x="855117" y="5248014"/>
              <a:ext cx="1359429" cy="13594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5" name="Group 14"/>
            <p:cNvGrpSpPr/>
            <p:nvPr userDrawn="1"/>
          </p:nvGrpSpPr>
          <p:grpSpPr>
            <a:xfrm>
              <a:off x="224627" y="5966641"/>
              <a:ext cx="1267200" cy="640800"/>
              <a:chOff x="261938" y="5715016"/>
              <a:chExt cx="1612106" cy="789289"/>
            </a:xfrm>
          </p:grpSpPr>
          <p:sp>
            <p:nvSpPr>
              <p:cNvPr id="16" name="Rectangle 15"/>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USY_MB1_rgb_Reversed_Standard_Logo.png"/>
              <p:cNvPicPr>
                <a:picLocks noChangeAspect="1"/>
              </p:cNvPicPr>
              <p:nvPr userDrawn="1"/>
            </p:nvPicPr>
            <p:blipFill>
              <a:blip r:embed="rId2" cstate="print"/>
              <a:stretch>
                <a:fillRect/>
              </a:stretch>
            </p:blipFill>
            <p:spPr>
              <a:xfrm>
                <a:off x="433773" y="5890063"/>
                <a:ext cx="1268436" cy="439194"/>
              </a:xfrm>
              <a:prstGeom prst="rect">
                <a:avLst/>
              </a:prstGeom>
            </p:spPr>
          </p:pic>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UE DIVIDER Slide">
    <p:spTree>
      <p:nvGrpSpPr>
        <p:cNvPr id="1" name=""/>
        <p:cNvGrpSpPr/>
        <p:nvPr/>
      </p:nvGrpSpPr>
      <p:grpSpPr>
        <a:xfrm>
          <a:off x="0" y="0"/>
          <a:ext cx="0" cy="0"/>
          <a:chOff x="0" y="0"/>
          <a:chExt cx="0" cy="0"/>
        </a:xfrm>
      </p:grpSpPr>
      <p:sp>
        <p:nvSpPr>
          <p:cNvPr id="8" name="Rectangle 7"/>
          <p:cNvSpPr/>
          <p:nvPr userDrawn="1"/>
        </p:nvSpPr>
        <p:spPr bwMode="ltGray">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 name="Title 1"/>
          <p:cNvSpPr>
            <a:spLocks noGrp="1"/>
          </p:cNvSpPr>
          <p:nvPr userDrawn="1">
            <p:ph type="ctrTitle" hasCustomPrompt="1"/>
          </p:nvPr>
        </p:nvSpPr>
        <p:spPr bwMode="black">
          <a:xfrm>
            <a:off x="285720" y="1777496"/>
            <a:ext cx="7599393" cy="1080000"/>
          </a:xfrm>
        </p:spPr>
        <p:txBody>
          <a:bodyPr anchor="ctr">
            <a:normAutofit/>
          </a:bodyPr>
          <a:lstStyle>
            <a:lvl1pPr algn="l">
              <a:defRPr sz="2800" b="0" baseline="0">
                <a:solidFill>
                  <a:schemeClr val="tx1"/>
                </a:solidFill>
                <a:latin typeface="+mj-lt"/>
              </a:defRPr>
            </a:lvl1pPr>
          </a:lstStyle>
          <a:p>
            <a:r>
              <a:rPr lang="en-US" dirty="0" smtClean="0"/>
              <a:t>SECTION DIVIDER  [1 line only]</a:t>
            </a:r>
            <a:endParaRPr lang="en-AU" dirty="0"/>
          </a:p>
        </p:txBody>
      </p:sp>
      <p:sp>
        <p:nvSpPr>
          <p:cNvPr id="13" name="Text Placeholder 12"/>
          <p:cNvSpPr>
            <a:spLocks noGrp="1"/>
          </p:cNvSpPr>
          <p:nvPr userDrawn="1">
            <p:ph type="body" sz="quarter" idx="11" hasCustomPrompt="1"/>
          </p:nvPr>
        </p:nvSpPr>
        <p:spPr bwMode="black">
          <a:xfrm>
            <a:off x="7893038" y="1777495"/>
            <a:ext cx="1143012" cy="1080000"/>
          </a:xfrm>
        </p:spPr>
        <p:txBody>
          <a:bodyPr anchor="ctr"/>
          <a:lstStyle>
            <a:lvl1pPr algn="r">
              <a:buNone/>
              <a:defRPr sz="4000" b="1">
                <a:solidFill>
                  <a:schemeClr val="tx1"/>
                </a:solidFill>
                <a:latin typeface="+mj-lt"/>
              </a:defRPr>
            </a:lvl1pPr>
          </a:lstStyle>
          <a:p>
            <a:pPr lvl="0"/>
            <a:r>
              <a:rPr lang="en-US" dirty="0" smtClean="0"/>
              <a:t>#</a:t>
            </a:r>
            <a:endParaRPr lang="en-AU" dirty="0"/>
          </a:p>
        </p:txBody>
      </p:sp>
      <p:sp>
        <p:nvSpPr>
          <p:cNvPr id="12" name="Rectangle 11"/>
          <p:cNvSpPr/>
          <p:nvPr userDrawn="1"/>
        </p:nvSpPr>
        <p:spPr bwMode="white">
          <a:xfrm flipH="1">
            <a:off x="-5" y="5715016"/>
            <a:ext cx="9144001" cy="114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 Placeholder 16"/>
          <p:cNvSpPr>
            <a:spLocks noGrp="1"/>
          </p:cNvSpPr>
          <p:nvPr userDrawn="1">
            <p:ph type="body" sz="quarter" idx="13" hasCustomPrompt="1"/>
          </p:nvPr>
        </p:nvSpPr>
        <p:spPr bwMode="hidden">
          <a:xfrm>
            <a:off x="7893038" y="2857496"/>
            <a:ext cx="1144800" cy="142875"/>
          </a:xfrm>
        </p:spPr>
        <p:txBody>
          <a:bodyPr>
            <a:noAutofit/>
          </a:bodyPr>
          <a:lstStyle>
            <a:lvl1pPr algn="ctr">
              <a:buNone/>
              <a:defRPr sz="700" baseline="0">
                <a:solidFill>
                  <a:schemeClr val="tx1"/>
                </a:solidFill>
              </a:defRPr>
            </a:lvl1pPr>
          </a:lstStyle>
          <a:p>
            <a:pPr lvl="0"/>
            <a:r>
              <a:rPr lang="en-US" dirty="0" smtClean="0"/>
              <a:t>Enter section number</a:t>
            </a:r>
            <a:endParaRPr lang="en-AU" dirty="0"/>
          </a:p>
        </p:txBody>
      </p:sp>
      <p:grpSp>
        <p:nvGrpSpPr>
          <p:cNvPr id="15" name="Group 14"/>
          <p:cNvGrpSpPr/>
          <p:nvPr userDrawn="1"/>
        </p:nvGrpSpPr>
        <p:grpSpPr>
          <a:xfrm>
            <a:off x="224627" y="5248014"/>
            <a:ext cx="1989919" cy="1359427"/>
            <a:chOff x="224627" y="5248014"/>
            <a:chExt cx="1989919" cy="1359427"/>
          </a:xfrm>
        </p:grpSpPr>
        <p:sp>
          <p:nvSpPr>
            <p:cNvPr id="18" name="Rectangle 17"/>
            <p:cNvSpPr/>
            <p:nvPr userDrawn="1"/>
          </p:nvSpPr>
          <p:spPr bwMode="ltGray">
            <a:xfrm>
              <a:off x="855117" y="5248014"/>
              <a:ext cx="1359429" cy="13594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 name="Group 14"/>
            <p:cNvGrpSpPr/>
            <p:nvPr userDrawn="1"/>
          </p:nvGrpSpPr>
          <p:grpSpPr>
            <a:xfrm>
              <a:off x="224627" y="5966641"/>
              <a:ext cx="1267200" cy="640800"/>
              <a:chOff x="261938" y="5715016"/>
              <a:chExt cx="1612106" cy="789289"/>
            </a:xfrm>
          </p:grpSpPr>
          <p:sp>
            <p:nvSpPr>
              <p:cNvPr id="20" name="Rectangle 19"/>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descr="USY_MB1_rgb_Reversed_Standard_Logo.png"/>
              <p:cNvPicPr>
                <a:picLocks noChangeAspect="1"/>
              </p:cNvPicPr>
              <p:nvPr userDrawn="1"/>
            </p:nvPicPr>
            <p:blipFill>
              <a:blip r:embed="rId2" cstate="print"/>
              <a:stretch>
                <a:fillRect/>
              </a:stretch>
            </p:blipFill>
            <p:spPr>
              <a:xfrm>
                <a:off x="433773" y="5890063"/>
                <a:ext cx="1268436" cy="439194"/>
              </a:xfrm>
              <a:prstGeom prst="rect">
                <a:avLst/>
              </a:prstGeom>
            </p:spPr>
          </p:pic>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250824" y="1773238"/>
            <a:ext cx="8662989"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738" indent="-174625">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a:p>
        </p:txBody>
      </p:sp>
      <p:sp>
        <p:nvSpPr>
          <p:cNvPr id="9"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4643438" y="1783634"/>
            <a:ext cx="4270375" cy="4502885"/>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a:p>
        </p:txBody>
      </p:sp>
      <p:sp>
        <p:nvSpPr>
          <p:cNvPr id="8" name="Picture Placeholder 7"/>
          <p:cNvSpPr>
            <a:spLocks noGrp="1"/>
          </p:cNvSpPr>
          <p:nvPr>
            <p:ph type="pic" sz="quarter" idx="14" hasCustomPrompt="1"/>
          </p:nvPr>
        </p:nvSpPr>
        <p:spPr>
          <a:xfrm>
            <a:off x="250825" y="1773238"/>
            <a:ext cx="4321175" cy="3941761"/>
          </a:xfrm>
        </p:spPr>
        <p:txBody>
          <a:bodyPr anchor="t"/>
          <a:lstStyle>
            <a:lvl1pPr algn="ctr">
              <a:buNone/>
              <a:defRPr baseline="0"/>
            </a:lvl1pPr>
          </a:lstStyle>
          <a:p>
            <a:r>
              <a:rPr lang="en-AU" dirty="0" smtClean="0"/>
              <a:t>PLACE IMAGE HERE</a:t>
            </a:r>
          </a:p>
          <a:p>
            <a:endParaRPr lang="en-AU" dirty="0" smtClean="0"/>
          </a:p>
          <a:p>
            <a:endParaRPr lang="en-AU" dirty="0"/>
          </a:p>
        </p:txBody>
      </p:sp>
      <p:sp>
        <p:nvSpPr>
          <p:cNvPr id="10" name="Text Placeholder 8"/>
          <p:cNvSpPr>
            <a:spLocks noGrp="1"/>
          </p:cNvSpPr>
          <p:nvPr>
            <p:ph type="body" sz="quarter" idx="15" hasCustomPrompt="1"/>
          </p:nvPr>
        </p:nvSpPr>
        <p:spPr>
          <a:xfrm>
            <a:off x="250825" y="5715000"/>
            <a:ext cx="4392613" cy="593725"/>
          </a:xfrm>
        </p:spPr>
        <p:txBody>
          <a:bodyPr anchor="t">
            <a:normAutofit/>
          </a:bodyPr>
          <a:lstStyle>
            <a:lvl1pPr>
              <a:buNone/>
              <a:defRPr sz="1400" b="0" baseline="0">
                <a:solidFill>
                  <a:schemeClr val="tx1"/>
                </a:solidFill>
              </a:defRPr>
            </a:lvl1pPr>
          </a:lstStyle>
          <a:p>
            <a:pPr lvl="0"/>
            <a:r>
              <a:rPr lang="en-US" dirty="0" smtClean="0"/>
              <a:t>Caption copy goes here</a:t>
            </a:r>
            <a:endParaRPr lang="en-AU" dirty="0"/>
          </a:p>
        </p:txBody>
      </p:sp>
      <p:sp>
        <p:nvSpPr>
          <p:cNvPr id="11"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bwMode="invGray">
          <a:xfrm flipH="1">
            <a:off x="928662" y="260351"/>
            <a:ext cx="8001056" cy="954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1857356" y="428604"/>
            <a:ext cx="7056457" cy="633417"/>
          </a:xfrm>
          <a:prstGeom prst="rect">
            <a:avLst/>
          </a:prstGeom>
        </p:spPr>
        <p:txBody>
          <a:bodyPr vert="horz" lIns="91440" tIns="45720" rIns="91440" bIns="45720" rtlCol="0" anchor="b" anchorCtr="0">
            <a:normAutofit/>
          </a:bodyPr>
          <a:lstStyle/>
          <a:p>
            <a:r>
              <a:rPr lang="en-US" dirty="0" smtClean="0"/>
              <a:t>SLIDE TITLE, FONT IN ARIAL 24PT  [1 line only]</a:t>
            </a:r>
            <a:endParaRPr lang="en-AU" dirty="0"/>
          </a:p>
        </p:txBody>
      </p:sp>
      <p:sp>
        <p:nvSpPr>
          <p:cNvPr id="3" name="Text Placeholder 2"/>
          <p:cNvSpPr>
            <a:spLocks noGrp="1"/>
          </p:cNvSpPr>
          <p:nvPr>
            <p:ph type="body" idx="1"/>
          </p:nvPr>
        </p:nvSpPr>
        <p:spPr>
          <a:xfrm>
            <a:off x="250824" y="1357297"/>
            <a:ext cx="8662989" cy="5095891"/>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p>
        </p:txBody>
      </p:sp>
      <p:sp>
        <p:nvSpPr>
          <p:cNvPr id="6" name="Slide Number Placeholder 5"/>
          <p:cNvSpPr>
            <a:spLocks noGrp="1"/>
          </p:cNvSpPr>
          <p:nvPr userDrawn="1">
            <p:ph type="sldNum" sz="quarter" idx="4"/>
          </p:nvPr>
        </p:nvSpPr>
        <p:spPr>
          <a:xfrm>
            <a:off x="8664605" y="6586742"/>
            <a:ext cx="249208" cy="214314"/>
          </a:xfrm>
          <a:prstGeom prst="rect">
            <a:avLst/>
          </a:prstGeom>
        </p:spPr>
        <p:txBody>
          <a:bodyPr vert="horz" lIns="0" tIns="0" rIns="0" bIns="0" rtlCol="0" anchor="ctr"/>
          <a:lstStyle>
            <a:lvl1pPr algn="r">
              <a:defRPr lang="en-AU" sz="900" kern="1200" smtClean="0">
                <a:solidFill>
                  <a:schemeClr val="accent1"/>
                </a:solidFill>
                <a:latin typeface="+mn-lt"/>
                <a:ea typeface="+mn-ea"/>
                <a:cs typeface="+mn-cs"/>
              </a:defRPr>
            </a:lvl1pPr>
          </a:lstStyle>
          <a:p>
            <a:fld id="{5EB0718A-1B3D-42D2-9A2B-FB6CFA4B4E8D}" type="slidenum">
              <a:rPr lang="en-AU" smtClean="0"/>
              <a:pPr/>
              <a:t>‹#›</a:t>
            </a:fld>
            <a:endParaRPr lang="en-AU" dirty="0"/>
          </a:p>
        </p:txBody>
      </p:sp>
      <p:cxnSp>
        <p:nvCxnSpPr>
          <p:cNvPr id="24" name="Straight Connector 23"/>
          <p:cNvCxnSpPr/>
          <p:nvPr userDrawn="1"/>
        </p:nvCxnSpPr>
        <p:spPr>
          <a:xfrm>
            <a:off x="250825" y="6575651"/>
            <a:ext cx="867889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250825" y="260350"/>
            <a:ext cx="1612106" cy="789289"/>
            <a:chOff x="261938" y="5715016"/>
            <a:chExt cx="1612106" cy="789289"/>
          </a:xfrm>
        </p:grpSpPr>
        <p:sp>
          <p:nvSpPr>
            <p:cNvPr id="12" name="Rectangle 11"/>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descr="USY_MB1_rgb_Reversed_Standard_Logo.png"/>
            <p:cNvPicPr>
              <a:picLocks noChangeAspect="1"/>
            </p:cNvPicPr>
            <p:nvPr userDrawn="1"/>
          </p:nvPicPr>
          <p:blipFill>
            <a:blip r:embed="rId18" cstate="print"/>
            <a:stretch>
              <a:fillRect/>
            </a:stretch>
          </p:blipFill>
          <p:spPr>
            <a:xfrm>
              <a:off x="433773" y="5890063"/>
              <a:ext cx="1268436" cy="439194"/>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62" r:id="rId4"/>
    <p:sldLayoutId id="2147483663" r:id="rId5"/>
    <p:sldLayoutId id="2147483676" r:id="rId6"/>
    <p:sldLayoutId id="2147483675" r:id="rId7"/>
    <p:sldLayoutId id="2147483650" r:id="rId8"/>
    <p:sldLayoutId id="2147483669" r:id="rId9"/>
    <p:sldLayoutId id="2147483670" r:id="rId10"/>
    <p:sldLayoutId id="2147483671" r:id="rId11"/>
    <p:sldLayoutId id="2147483672" r:id="rId12"/>
    <p:sldLayoutId id="2147483652" r:id="rId13"/>
    <p:sldLayoutId id="2147483654" r:id="rId14"/>
    <p:sldLayoutId id="2147483655" r:id="rId15"/>
    <p:sldLayoutId id="2147483677" r:id="rId16"/>
  </p:sldLayoutIdLst>
  <p:hf hdr="0" ftr="0" dt="0"/>
  <p:txStyles>
    <p:titleStyle>
      <a:lvl1pPr algn="r" defTabSz="914400" rtl="0" eaLnBrk="1" latinLnBrk="0" hangingPunct="1">
        <a:lnSpc>
          <a:spcPts val="2500"/>
        </a:lnSpc>
        <a:spcBef>
          <a:spcPct val="0"/>
        </a:spcBef>
        <a:buNone/>
        <a:defRPr sz="2400" kern="1200" baseline="0">
          <a:solidFill>
            <a:schemeClr val="bg1"/>
          </a:solidFill>
          <a:latin typeface="+mj-lt"/>
          <a:ea typeface="+mj-ea"/>
          <a:cs typeface="+mj-cs"/>
        </a:defRPr>
      </a:lvl1pPr>
    </p:titleStyle>
    <p:bodyStyle>
      <a:lvl1pPr marL="174625" indent="-174625" algn="l" defTabSz="914400" rtl="0" eaLnBrk="1" latinLnBrk="0" hangingPunct="1">
        <a:spcBef>
          <a:spcPts val="500"/>
        </a:spcBef>
        <a:spcAft>
          <a:spcPts val="500"/>
        </a:spcAft>
        <a:buClr>
          <a:schemeClr val="accent1"/>
        </a:buClr>
        <a:buFont typeface="Arial" pitchFamily="34" charset="0"/>
        <a:buChar char="›"/>
        <a:defRPr lang="en-US" sz="2000" kern="1200" dirty="0" smtClean="0">
          <a:solidFill>
            <a:schemeClr val="tx1"/>
          </a:solidFill>
          <a:latin typeface="+mn-lt"/>
          <a:ea typeface="+mn-ea"/>
          <a:cs typeface="+mn-cs"/>
        </a:defRPr>
      </a:lvl1pPr>
      <a:lvl2pPr marL="361950" indent="-184150" algn="l" defTabSz="914400" rtl="0" eaLnBrk="1" latinLnBrk="0" hangingPunct="1">
        <a:spcBef>
          <a:spcPts val="5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vl3pPr marL="539750" indent="-177800" algn="l" defTabSz="914400" rtl="0" eaLnBrk="1" latinLnBrk="0" hangingPunct="1">
        <a:spcBef>
          <a:spcPts val="5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3pPr>
      <a:lvl4pPr marL="717550" indent="-177800" algn="l" defTabSz="914400" rtl="0" eaLnBrk="1" latinLnBrk="0" hangingPunct="1">
        <a:spcBef>
          <a:spcPts val="5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4pPr>
      <a:lvl5pPr marL="895350" indent="-177800" algn="l" defTabSz="914400" rtl="0" eaLnBrk="1" latinLnBrk="0" hangingPunct="1">
        <a:spcBef>
          <a:spcPts val="500"/>
        </a:spcBef>
        <a:spcAft>
          <a:spcPts val="500"/>
        </a:spcAft>
        <a:buClr>
          <a:schemeClr val="accent1"/>
        </a:buClr>
        <a:buFont typeface="Arial" pitchFamily="34" charset="0"/>
        <a:buChar char="•"/>
        <a:defRPr lang="en-AU" sz="1600" kern="1200" dirty="0" smtClean="0">
          <a:solidFill>
            <a:schemeClr val="tx1"/>
          </a:solidFill>
          <a:latin typeface="+mn-lt"/>
          <a:ea typeface="+mn-ea"/>
          <a:cs typeface="+mn-cs"/>
        </a:defRPr>
      </a:lvl5pPr>
      <a:lvl6pPr marL="1074738" indent="-174625"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eprints.jcu.edu.au/1097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AU" dirty="0"/>
              <a:t>Mandating Indigenous Education: tensions and transformations </a:t>
            </a:r>
          </a:p>
        </p:txBody>
      </p:sp>
      <p:sp>
        <p:nvSpPr>
          <p:cNvPr id="3" name="Subtitle 2"/>
          <p:cNvSpPr>
            <a:spLocks noGrp="1"/>
          </p:cNvSpPr>
          <p:nvPr>
            <p:ph type="subTitle" idx="1"/>
          </p:nvPr>
        </p:nvSpPr>
        <p:spPr>
          <a:xfrm>
            <a:off x="1331640" y="1772816"/>
            <a:ext cx="7704137" cy="792088"/>
          </a:xfrm>
        </p:spPr>
        <p:txBody>
          <a:bodyPr>
            <a:normAutofit/>
          </a:bodyPr>
          <a:lstStyle/>
          <a:p>
            <a:pPr algn="r"/>
            <a:r>
              <a:rPr lang="en-AU" sz="2800" b="1" smtClean="0"/>
              <a:t>AIATSIS </a:t>
            </a:r>
            <a:r>
              <a:rPr lang="en-AU" sz="2800" b="1" dirty="0" smtClean="0"/>
              <a:t>CONFERENCE MARCH 2014</a:t>
            </a:r>
            <a:endParaRPr lang="en-AU" sz="2800" b="1" dirty="0"/>
          </a:p>
        </p:txBody>
      </p:sp>
      <p:sp>
        <p:nvSpPr>
          <p:cNvPr id="6" name="Subtitle 2"/>
          <p:cNvSpPr txBox="1">
            <a:spLocks/>
          </p:cNvSpPr>
          <p:nvPr/>
        </p:nvSpPr>
        <p:spPr>
          <a:xfrm>
            <a:off x="1115616" y="2996952"/>
            <a:ext cx="7848872" cy="1152128"/>
          </a:xfrm>
          <a:prstGeom prst="rect">
            <a:avLst/>
          </a:prstGeom>
        </p:spPr>
        <p:txBody>
          <a:bodyPr vert="horz" lIns="91440" tIns="45720" rIns="91440" bIns="45720" rtlCol="0" anchor="ctr">
            <a:normAutofit fontScale="92500"/>
          </a:bodyPr>
          <a:lstStyle>
            <a:lvl1pPr marL="0" indent="0" algn="l" defTabSz="914400" rtl="0" eaLnBrk="1" latinLnBrk="0" hangingPunct="1">
              <a:spcBef>
                <a:spcPct val="0"/>
              </a:spcBef>
              <a:spcAft>
                <a:spcPts val="500"/>
              </a:spcAft>
              <a:buClr>
                <a:schemeClr val="accent1"/>
              </a:buClr>
              <a:buFont typeface="Arial" pitchFamily="34" charset="0"/>
              <a:buNone/>
              <a:defRPr lang="en-AU" sz="2000" b="0" kern="1200" baseline="0" dirty="0" smtClean="0">
                <a:solidFill>
                  <a:schemeClr val="bg1"/>
                </a:solidFill>
                <a:latin typeface="+mj-lt"/>
                <a:ea typeface="+mj-ea"/>
                <a:cs typeface="+mj-cs"/>
              </a:defRPr>
            </a:lvl1pPr>
            <a:lvl2pPr marL="457200" indent="0" algn="ctr" defTabSz="914400" rtl="0" eaLnBrk="1" latinLnBrk="0" hangingPunct="1">
              <a:spcBef>
                <a:spcPts val="500"/>
              </a:spcBef>
              <a:spcAft>
                <a:spcPts val="500"/>
              </a:spcAft>
              <a:buClr>
                <a:schemeClr val="accent1"/>
              </a:buClr>
              <a:buFont typeface="Arial" pitchFamily="34" charset="0"/>
              <a:buNone/>
              <a:defRPr lang="en-US" sz="1800" kern="1200">
                <a:solidFill>
                  <a:schemeClr val="tx1">
                    <a:tint val="75000"/>
                  </a:schemeClr>
                </a:solidFill>
                <a:latin typeface="+mn-lt"/>
                <a:ea typeface="+mn-ea"/>
                <a:cs typeface="+mn-cs"/>
              </a:defRPr>
            </a:lvl2pPr>
            <a:lvl3pPr marL="914400" indent="0" algn="ctr" defTabSz="914400" rtl="0" eaLnBrk="1" latinLnBrk="0" hangingPunct="1">
              <a:spcBef>
                <a:spcPts val="500"/>
              </a:spcBef>
              <a:spcAft>
                <a:spcPts val="500"/>
              </a:spcAft>
              <a:buClr>
                <a:schemeClr val="accent1"/>
              </a:buClr>
              <a:buFont typeface="Arial" pitchFamily="34" charset="0"/>
              <a:buNone/>
              <a:defRPr lang="en-US" sz="1800" kern="1200">
                <a:solidFill>
                  <a:schemeClr val="tx1">
                    <a:tint val="75000"/>
                  </a:schemeClr>
                </a:solidFill>
                <a:latin typeface="+mn-lt"/>
                <a:ea typeface="+mn-ea"/>
                <a:cs typeface="+mn-cs"/>
              </a:defRPr>
            </a:lvl3pPr>
            <a:lvl4pPr marL="1371600" indent="0" algn="ctr" defTabSz="914400" rtl="0" eaLnBrk="1" latinLnBrk="0" hangingPunct="1">
              <a:spcBef>
                <a:spcPts val="500"/>
              </a:spcBef>
              <a:spcAft>
                <a:spcPts val="500"/>
              </a:spcAft>
              <a:buClr>
                <a:schemeClr val="accent1"/>
              </a:buClr>
              <a:buFont typeface="Arial" pitchFamily="34" charset="0"/>
              <a:buNone/>
              <a:defRPr lang="en-US" sz="1800" kern="1200">
                <a:solidFill>
                  <a:schemeClr val="tx1">
                    <a:tint val="75000"/>
                  </a:schemeClr>
                </a:solidFill>
                <a:latin typeface="+mn-lt"/>
                <a:ea typeface="+mn-ea"/>
                <a:cs typeface="+mn-cs"/>
              </a:defRPr>
            </a:lvl4pPr>
            <a:lvl5pPr marL="1828800" indent="0" algn="ctr" defTabSz="914400" rtl="0" eaLnBrk="1" latinLnBrk="0" hangingPunct="1">
              <a:spcBef>
                <a:spcPts val="500"/>
              </a:spcBef>
              <a:spcAft>
                <a:spcPts val="500"/>
              </a:spcAft>
              <a:buClr>
                <a:schemeClr val="accent1"/>
              </a:buClr>
              <a:buFont typeface="Arial" pitchFamily="34" charset="0"/>
              <a:buNone/>
              <a:defRPr lang="en-AU"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endParaRPr lang="en-AU" sz="2200" b="1" dirty="0" smtClean="0"/>
          </a:p>
          <a:p>
            <a:pPr algn="r"/>
            <a:r>
              <a:rPr lang="en-AU" sz="2200" b="1" dirty="0"/>
              <a:t>Cathie </a:t>
            </a:r>
            <a:r>
              <a:rPr lang="en-AU" sz="2200" b="1" dirty="0" smtClean="0"/>
              <a:t>Burgess &amp; Katrina Thorpe </a:t>
            </a:r>
          </a:p>
          <a:p>
            <a:pPr algn="r"/>
            <a:r>
              <a:rPr lang="en-AU" sz="2200" b="1" dirty="0" smtClean="0"/>
              <a:t> Faculty of Education &amp; Social Work, University of Sydney</a:t>
            </a:r>
            <a:endParaRPr lang="en-AU" sz="2200"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AU" dirty="0"/>
              <a:t>Brookfield, S.D. (1995) </a:t>
            </a:r>
            <a:r>
              <a:rPr lang="en-AU" i="1" dirty="0"/>
              <a:t>Becoming a Critically Reflective Teacher. </a:t>
            </a:r>
            <a:r>
              <a:rPr lang="en-AU" dirty="0"/>
              <a:t>San Francisco, CA: </a:t>
            </a:r>
            <a:r>
              <a:rPr lang="en-AU" dirty="0" err="1"/>
              <a:t>Jossey</a:t>
            </a:r>
            <a:r>
              <a:rPr lang="en-AU" dirty="0"/>
              <a:t>-Bass</a:t>
            </a:r>
            <a:r>
              <a:rPr lang="en-AU" dirty="0" smtClean="0"/>
              <a:t>.</a:t>
            </a:r>
          </a:p>
          <a:p>
            <a:r>
              <a:rPr lang="en-AU" dirty="0" smtClean="0"/>
              <a:t>Carlson</a:t>
            </a:r>
            <a:r>
              <a:rPr lang="en-AU" dirty="0"/>
              <a:t>, B. (2011). </a:t>
            </a:r>
            <a:r>
              <a:rPr lang="en-AU" i="1" dirty="0"/>
              <a:t>The politics of identity: who counts as Aboriginal today?</a:t>
            </a:r>
            <a:r>
              <a:rPr lang="en-AU" dirty="0"/>
              <a:t> (PhD), The University of New South Wales. </a:t>
            </a:r>
            <a:endParaRPr lang="en-AU" dirty="0" smtClean="0"/>
          </a:p>
          <a:p>
            <a:r>
              <a:rPr lang="en-AU" dirty="0"/>
              <a:t>Hart, V., </a:t>
            </a:r>
            <a:r>
              <a:rPr lang="en-AU" dirty="0" err="1"/>
              <a:t>Whatman</a:t>
            </a:r>
            <a:r>
              <a:rPr lang="en-AU" dirty="0"/>
              <a:t>, S., McLaughlin, J., &amp; Sharma-</a:t>
            </a:r>
            <a:r>
              <a:rPr lang="en-AU" dirty="0" err="1"/>
              <a:t>Brymer</a:t>
            </a:r>
            <a:r>
              <a:rPr lang="en-AU" dirty="0"/>
              <a:t>, V. (2012). Pre-service teachers’ pedagogical relationships and experiences of embedding Indigenous Australian knowledge in teaching practicum. </a:t>
            </a:r>
            <a:r>
              <a:rPr lang="en-AU" i="1" dirty="0"/>
              <a:t>Compare: A Journal of Comparative and International Education, 42</a:t>
            </a:r>
            <a:r>
              <a:rPr lang="en-AU" dirty="0"/>
              <a:t>(5), 703-723. </a:t>
            </a:r>
            <a:r>
              <a:rPr lang="en-AU" dirty="0" err="1"/>
              <a:t>doi</a:t>
            </a:r>
            <a:r>
              <a:rPr lang="en-AU" dirty="0"/>
              <a:t>: 10.1080/03057925.2012.706480</a:t>
            </a:r>
          </a:p>
          <a:p>
            <a:r>
              <a:rPr lang="en-AU" dirty="0" smtClean="0"/>
              <a:t>Nakata, M. (2004). Indigenous knowledge and the cultural interface : underlying issues at the intersection of knowledge and information systems. </a:t>
            </a:r>
            <a:r>
              <a:rPr lang="en-AU" i="1" dirty="0" smtClean="0"/>
              <a:t>'Disrupting preconceptions : </a:t>
            </a:r>
            <a:r>
              <a:rPr lang="en-AU" i="1" dirty="0" err="1" smtClean="0"/>
              <a:t>postcolonialism</a:t>
            </a:r>
            <a:r>
              <a:rPr lang="en-AU" i="1" dirty="0" smtClean="0"/>
              <a:t> and education' edited by A </a:t>
            </a:r>
            <a:r>
              <a:rPr lang="en-AU" i="1" dirty="0" err="1" smtClean="0"/>
              <a:t>Hickling</a:t>
            </a:r>
            <a:r>
              <a:rPr lang="en-AU" i="1" dirty="0" smtClean="0"/>
              <a:t>-Hudson, J Matthews and A Wood, pages 19-38. </a:t>
            </a:r>
            <a:r>
              <a:rPr lang="en-AU" i="1" dirty="0" err="1" smtClean="0"/>
              <a:t>Flaxton</a:t>
            </a:r>
            <a:r>
              <a:rPr lang="en-AU" i="1" dirty="0" smtClean="0"/>
              <a:t> Qld : Post Pressed</a:t>
            </a:r>
            <a:r>
              <a:rPr lang="en-AU" dirty="0" smtClean="0"/>
              <a:t>, 281-291. </a:t>
            </a:r>
          </a:p>
          <a:p>
            <a:r>
              <a:rPr lang="en-AU" dirty="0" smtClean="0"/>
              <a:t>Phillips</a:t>
            </a:r>
            <a:r>
              <a:rPr lang="en-AU" dirty="0"/>
              <a:t>. (2011). </a:t>
            </a:r>
            <a:r>
              <a:rPr lang="en-AU" i="1" dirty="0"/>
              <a:t>Resisting Contradictions: non-Indigenous pre-service teacher responses to critical Indigenous studies.</a:t>
            </a:r>
            <a:r>
              <a:rPr lang="en-AU" dirty="0"/>
              <a:t> (PhD), Queensland University of Technology. </a:t>
            </a:r>
            <a:endParaRPr lang="en-AU" dirty="0" smtClean="0"/>
          </a:p>
          <a:p>
            <a:r>
              <a:rPr lang="en-AU" u="sng" smtClean="0"/>
              <a:t>Yunkaporta, T. (2009). </a:t>
            </a:r>
            <a:r>
              <a:rPr lang="en-AU" i="1" u="sng" smtClean="0"/>
              <a:t>Aboriginal pedagogies at the cultural interface. Professional Doctorate (Research) thesis.</a:t>
            </a:r>
            <a:r>
              <a:rPr lang="en-AU" u="sng" smtClean="0"/>
              <a:t> James Cook. Retrieved from </a:t>
            </a:r>
            <a:r>
              <a:rPr lang="en-AU" u="sng" smtClean="0">
                <a:hlinkClick r:id="rId3"/>
              </a:rPr>
              <a:t>http://eprints.jcu.edu.au/10974/</a:t>
            </a:r>
            <a:r>
              <a:rPr lang="en-AU" smtClean="0"/>
              <a:t>  </a:t>
            </a:r>
          </a:p>
          <a:p>
            <a:endParaRPr lang="en-AU" dirty="0"/>
          </a:p>
          <a:p>
            <a:endParaRPr lang="en-US"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10</a:t>
            </a:fld>
            <a:endParaRPr lang="en-AU"/>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2702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8153400" cy="990600"/>
          </a:xfrm>
        </p:spPr>
        <p:txBody>
          <a:bodyPr/>
          <a:lstStyle/>
          <a:p>
            <a:r>
              <a:rPr lang="en-US" dirty="0">
                <a:latin typeface="Tw Cen MT" charset="0"/>
                <a:ea typeface="ＭＳ Ｐゴシック" charset="0"/>
                <a:cs typeface="ＭＳ Ｐゴシック" charset="0"/>
              </a:rPr>
              <a:t> </a:t>
            </a:r>
            <a:r>
              <a:rPr lang="en-US" dirty="0" smtClean="0">
                <a:latin typeface="Tw Cen MT" charset="0"/>
                <a:ea typeface="ＭＳ Ｐゴシック" charset="0"/>
                <a:cs typeface="ＭＳ Ｐゴシック" charset="0"/>
              </a:rPr>
              <a:t> </a:t>
            </a:r>
            <a:r>
              <a:rPr lang="en-US" sz="4400" b="1" dirty="0" smtClean="0">
                <a:latin typeface="Tw Cen MT" charset="0"/>
                <a:ea typeface="ＭＳ Ｐゴシック" charset="0"/>
                <a:cs typeface="ＭＳ Ｐゴシック" charset="0"/>
              </a:rPr>
              <a:t>Research Focus Questions</a:t>
            </a:r>
            <a:endParaRPr lang="en-US" sz="4400" b="1" dirty="0">
              <a:latin typeface="Tw Cen MT" charset="0"/>
              <a:ea typeface="ＭＳ Ｐゴシック" charset="0"/>
              <a:cs typeface="ＭＳ Ｐゴシック" charset="0"/>
            </a:endParaRPr>
          </a:p>
        </p:txBody>
      </p:sp>
      <p:sp>
        <p:nvSpPr>
          <p:cNvPr id="39939" name="Content Placeholder 2"/>
          <p:cNvSpPr>
            <a:spLocks noGrp="1"/>
          </p:cNvSpPr>
          <p:nvPr>
            <p:ph sz="quarter" idx="1"/>
          </p:nvPr>
        </p:nvSpPr>
        <p:spPr>
          <a:xfrm>
            <a:off x="612775" y="1600200"/>
            <a:ext cx="8153400" cy="4495800"/>
          </a:xfrm>
        </p:spPr>
        <p:txBody>
          <a:bodyPr>
            <a:normAutofit/>
          </a:bodyPr>
          <a:lstStyle/>
          <a:p>
            <a:pPr marL="742950" indent="-742950">
              <a:buFont typeface="+mj-lt"/>
              <a:buAutoNum type="arabicPeriod"/>
            </a:pPr>
            <a:r>
              <a:rPr lang="en-US" sz="2400" dirty="0">
                <a:ea typeface="ＭＳ Ｐゴシック" charset="0"/>
                <a:cs typeface="ＭＳ Ｐゴシック" charset="0"/>
              </a:rPr>
              <a:t>To what extent does the implementation of pedagogical content knowledge enhance student learning</a:t>
            </a:r>
            <a:r>
              <a:rPr lang="en-US" sz="2400" dirty="0" smtClean="0">
                <a:ea typeface="ＭＳ Ｐゴシック" charset="0"/>
                <a:cs typeface="ＭＳ Ｐゴシック" charset="0"/>
              </a:rPr>
              <a:t>?</a:t>
            </a:r>
            <a:r>
              <a:rPr lang="en-US" sz="2400" i="1" dirty="0"/>
              <a:t> </a:t>
            </a:r>
            <a:endParaRPr lang="en-US" sz="2400" i="1" dirty="0" smtClean="0"/>
          </a:p>
          <a:p>
            <a:pPr marL="0" indent="0">
              <a:buNone/>
            </a:pPr>
            <a:endParaRPr lang="en-US" sz="2400" i="1" dirty="0" smtClean="0"/>
          </a:p>
          <a:p>
            <a:pPr marL="742950" indent="-742950">
              <a:buFont typeface="+mj-lt"/>
              <a:buAutoNum type="arabicPeriod"/>
            </a:pPr>
            <a:r>
              <a:rPr lang="en-US" sz="2400" dirty="0">
                <a:ea typeface="ＭＳ Ｐゴシック" charset="0"/>
                <a:cs typeface="ＭＳ Ｐゴシック" charset="0"/>
              </a:rPr>
              <a:t>D</a:t>
            </a:r>
            <a:r>
              <a:rPr lang="en-US" sz="2400" dirty="0" smtClean="0">
                <a:ea typeface="ＭＳ Ｐゴシック" charset="0"/>
                <a:cs typeface="ＭＳ Ｐゴシック" charset="0"/>
              </a:rPr>
              <a:t>o </a:t>
            </a:r>
            <a:r>
              <a:rPr lang="en-US" sz="2400" dirty="0">
                <a:ea typeface="ＭＳ Ｐゴシック" charset="0"/>
                <a:cs typeface="ＭＳ Ｐゴシック" charset="0"/>
              </a:rPr>
              <a:t>we create and model culturally safe learning environments for </a:t>
            </a:r>
            <a:r>
              <a:rPr lang="en-US" sz="2400" dirty="0" smtClean="0">
                <a:ea typeface="ＭＳ Ｐゴシック" charset="0"/>
                <a:cs typeface="ＭＳ Ｐゴシック" charset="0"/>
              </a:rPr>
              <a:t>pre-service teachers in Mandatory Indigenous Education?</a:t>
            </a:r>
          </a:p>
          <a:p>
            <a:pPr marL="742950" indent="-742950">
              <a:buFont typeface="+mj-lt"/>
              <a:buAutoNum type="arabicPeriod"/>
            </a:pPr>
            <a:endParaRPr lang="en-US" sz="2400" dirty="0">
              <a:ea typeface="ＭＳ Ｐゴシック" charset="0"/>
              <a:cs typeface="ＭＳ Ｐゴシック" charset="0"/>
            </a:endParaRPr>
          </a:p>
          <a:p>
            <a:pPr marL="742950" indent="-742950">
              <a:buFont typeface="+mj-lt"/>
              <a:buAutoNum type="arabicPeriod"/>
            </a:pPr>
            <a:r>
              <a:rPr lang="en-US" sz="2400" dirty="0">
                <a:ea typeface="ＭＳ Ｐゴシック" charset="0"/>
                <a:cs typeface="ＭＳ Ｐゴシック" charset="0"/>
              </a:rPr>
              <a:t>Did the assessment process capture key aspects of the learning that took place?</a:t>
            </a:r>
          </a:p>
          <a:p>
            <a:pPr marL="457200" indent="-457200">
              <a:buFont typeface="+mj-lt"/>
              <a:buAutoNum type="arabicPeriod"/>
            </a:pPr>
            <a:endParaRPr lang="en-US" dirty="0">
              <a:latin typeface="Tw Cen MT" charset="0"/>
              <a:ea typeface="ＭＳ Ｐゴシック" charset="0"/>
              <a:cs typeface="ＭＳ Ｐゴシック" charset="0"/>
            </a:endParaRPr>
          </a:p>
        </p:txBody>
      </p:sp>
    </p:spTree>
    <p:extLst>
      <p:ext uri="{BB962C8B-B14F-4D97-AF65-F5344CB8AC3E}">
        <p14:creationId xmlns:p14="http://schemas.microsoft.com/office/powerpoint/2010/main" val="1332912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Tw Cen MT"/>
                <a:cs typeface="Tw Cen MT"/>
              </a:rPr>
              <a:t>“Hunting Assumptions” </a:t>
            </a:r>
            <a:endParaRPr lang="en-US" sz="4400" dirty="0">
              <a:latin typeface="Tw Cen MT"/>
              <a:cs typeface="Tw Cen MT"/>
            </a:endParaRPr>
          </a:p>
        </p:txBody>
      </p:sp>
      <p:sp>
        <p:nvSpPr>
          <p:cNvPr id="3" name="Content Placeholder 2"/>
          <p:cNvSpPr>
            <a:spLocks noGrp="1"/>
          </p:cNvSpPr>
          <p:nvPr>
            <p:ph sz="half" idx="1"/>
          </p:nvPr>
        </p:nvSpPr>
        <p:spPr>
          <a:xfrm>
            <a:off x="250824" y="1412777"/>
            <a:ext cx="8641656" cy="4968551"/>
          </a:xfrm>
        </p:spPr>
        <p:txBody>
          <a:bodyPr>
            <a:noAutofit/>
          </a:bodyPr>
          <a:lstStyle/>
          <a:p>
            <a:pPr marL="0" indent="0">
              <a:buNone/>
            </a:pPr>
            <a:r>
              <a:rPr lang="en-AU" sz="1800" dirty="0" smtClean="0"/>
              <a:t>Brookfield (1995) </a:t>
            </a:r>
            <a:r>
              <a:rPr lang="en-AU" sz="1800" dirty="0"/>
              <a:t>explains that “…teaching innocently means assuming that the meanings and significance we place on our actions are the ones that students take from them” </a:t>
            </a:r>
            <a:r>
              <a:rPr lang="en-AU" sz="1800" dirty="0" smtClean="0"/>
              <a:t>(p</a:t>
            </a:r>
            <a:r>
              <a:rPr lang="en-AU" sz="1800" dirty="0"/>
              <a:t>. 1). </a:t>
            </a:r>
            <a:endParaRPr lang="en-AU" sz="1800" dirty="0" smtClean="0"/>
          </a:p>
          <a:p>
            <a:pPr marL="0" indent="0">
              <a:buNone/>
            </a:pPr>
            <a:endParaRPr lang="en-AU" sz="1000" dirty="0"/>
          </a:p>
          <a:p>
            <a:pPr marL="0" indent="0">
              <a:buNone/>
            </a:pPr>
            <a:r>
              <a:rPr lang="en-AU" sz="1800" dirty="0" smtClean="0"/>
              <a:t>Brookfield </a:t>
            </a:r>
            <a:r>
              <a:rPr lang="en-AU" sz="1800" dirty="0"/>
              <a:t>outlines three sets of </a:t>
            </a:r>
            <a:r>
              <a:rPr lang="en-AU" sz="1800" dirty="0" smtClean="0"/>
              <a:t>assumptions (p. 2-3); </a:t>
            </a:r>
          </a:p>
          <a:p>
            <a:pPr marL="530225"/>
            <a:r>
              <a:rPr lang="en-AU" sz="1800" dirty="0" smtClean="0"/>
              <a:t>Prescriptive</a:t>
            </a:r>
          </a:p>
          <a:p>
            <a:pPr marL="530225"/>
            <a:r>
              <a:rPr lang="en-AU" sz="1800" dirty="0"/>
              <a:t>P</a:t>
            </a:r>
            <a:r>
              <a:rPr lang="en-AU" sz="1800" dirty="0" smtClean="0"/>
              <a:t>ragmatic </a:t>
            </a:r>
          </a:p>
          <a:p>
            <a:pPr marL="530225"/>
            <a:r>
              <a:rPr lang="en-AU" sz="1800" dirty="0" smtClean="0"/>
              <a:t>Causal </a:t>
            </a:r>
          </a:p>
          <a:p>
            <a:pPr marL="0" indent="0">
              <a:buNone/>
            </a:pPr>
            <a:r>
              <a:rPr lang="en-AU" sz="1800" dirty="0" smtClean="0"/>
              <a:t>Four </a:t>
            </a:r>
            <a:r>
              <a:rPr lang="en-AU" sz="1800" dirty="0"/>
              <a:t>critically reflective </a:t>
            </a:r>
            <a:r>
              <a:rPr lang="en-AU" sz="1800" dirty="0" smtClean="0"/>
              <a:t>lenses </a:t>
            </a:r>
            <a:endParaRPr lang="en-AU" sz="1800" dirty="0"/>
          </a:p>
          <a:p>
            <a:pPr marL="530225"/>
            <a:r>
              <a:rPr lang="en-AU" sz="1800" dirty="0" smtClean="0"/>
              <a:t>Autobiographical</a:t>
            </a:r>
          </a:p>
          <a:p>
            <a:pPr marL="530225"/>
            <a:r>
              <a:rPr lang="en-AU" sz="1800" dirty="0"/>
              <a:t>S</a:t>
            </a:r>
            <a:r>
              <a:rPr lang="en-AU" sz="1800" dirty="0" smtClean="0"/>
              <a:t>tudent</a:t>
            </a:r>
          </a:p>
          <a:p>
            <a:pPr marL="530225"/>
            <a:r>
              <a:rPr lang="en-AU" sz="1800" dirty="0"/>
              <a:t>P</a:t>
            </a:r>
            <a:r>
              <a:rPr lang="en-AU" sz="1800" dirty="0" smtClean="0"/>
              <a:t>eer</a:t>
            </a:r>
          </a:p>
          <a:p>
            <a:pPr marL="530225"/>
            <a:r>
              <a:rPr lang="en-AU" sz="1800" dirty="0"/>
              <a:t>T</a:t>
            </a:r>
            <a:r>
              <a:rPr lang="en-AU" sz="1800" dirty="0" smtClean="0"/>
              <a:t>heoretical </a:t>
            </a:r>
            <a:endParaRPr lang="en-US" sz="1800" b="1" dirty="0" smtClean="0"/>
          </a:p>
          <a:p>
            <a:pPr marL="0" indent="0">
              <a:lnSpc>
                <a:spcPct val="150000"/>
              </a:lnSpc>
              <a:buNone/>
            </a:pPr>
            <a:endParaRPr lang="en-AU" sz="1200" dirty="0">
              <a:ea typeface="ＭＳ Ｐゴシック" charset="0"/>
              <a:cs typeface="ＭＳ Ｐゴシック" charset="0"/>
            </a:endParaRPr>
          </a:p>
          <a:p>
            <a:endParaRPr lang="en-US" sz="1200" b="1" dirty="0"/>
          </a:p>
          <a:p>
            <a:pPr marL="177800" lvl="1" indent="0" algn="ctr">
              <a:buNone/>
            </a:pPr>
            <a:endParaRPr lang="en-US" sz="1200" dirty="0" smtClean="0"/>
          </a:p>
          <a:p>
            <a:pPr marL="177800" lvl="1" indent="0" algn="ctr">
              <a:buNone/>
            </a:pPr>
            <a:endParaRPr lang="en-US" sz="1200" dirty="0" smtClean="0"/>
          </a:p>
        </p:txBody>
      </p:sp>
      <p:sp>
        <p:nvSpPr>
          <p:cNvPr id="4" name="Slide Number Placeholder 3"/>
          <p:cNvSpPr>
            <a:spLocks noGrp="1"/>
          </p:cNvSpPr>
          <p:nvPr>
            <p:ph type="sldNum" sz="quarter" idx="12"/>
          </p:nvPr>
        </p:nvSpPr>
        <p:spPr/>
        <p:txBody>
          <a:bodyPr/>
          <a:lstStyle/>
          <a:p>
            <a:fld id="{5EB0718A-1B3D-42D2-9A2B-FB6CFA4B4E8D}" type="slidenum">
              <a:rPr lang="en-AU" smtClean="0"/>
              <a:pPr/>
              <a:t>3</a:t>
            </a:fld>
            <a:endParaRPr lang="en-AU"/>
          </a:p>
        </p:txBody>
      </p:sp>
    </p:spTree>
    <p:extLst>
      <p:ext uri="{BB962C8B-B14F-4D97-AF65-F5344CB8AC3E}">
        <p14:creationId xmlns:p14="http://schemas.microsoft.com/office/powerpoint/2010/main" val="32749616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8153400" cy="990600"/>
          </a:xfrm>
        </p:spPr>
        <p:txBody>
          <a:bodyPr>
            <a:normAutofit fontScale="90000"/>
          </a:bodyPr>
          <a:lstStyle/>
          <a:p>
            <a:r>
              <a:rPr lang="en-US" sz="3600" dirty="0">
                <a:latin typeface="Tw Cen MT" charset="0"/>
                <a:ea typeface="ＭＳ Ｐゴシック" charset="0"/>
                <a:cs typeface="ＭＳ Ｐゴシック" charset="0"/>
              </a:rPr>
              <a:t> </a:t>
            </a:r>
            <a:r>
              <a:rPr lang="en-US" sz="3600" dirty="0" smtClean="0">
                <a:latin typeface="Tw Cen MT" charset="0"/>
                <a:ea typeface="ＭＳ Ｐゴシック" charset="0"/>
                <a:cs typeface="ＭＳ Ｐゴシック" charset="0"/>
              </a:rPr>
              <a:t/>
            </a:r>
            <a:br>
              <a:rPr lang="en-US" sz="3600" dirty="0" smtClean="0">
                <a:latin typeface="Tw Cen MT" charset="0"/>
                <a:ea typeface="ＭＳ Ｐゴシック" charset="0"/>
                <a:cs typeface="ＭＳ Ｐゴシック" charset="0"/>
              </a:rPr>
            </a:br>
            <a:r>
              <a:rPr lang="en-US" sz="4400" b="1" dirty="0" smtClean="0">
                <a:latin typeface="Tw Cen MT" charset="0"/>
                <a:ea typeface="ＭＳ Ｐゴシック" charset="0"/>
                <a:cs typeface="ＭＳ Ｐゴシック" charset="0"/>
              </a:rPr>
              <a:t>Brookfield’s</a:t>
            </a:r>
            <a:br>
              <a:rPr lang="en-US" sz="4400" b="1" dirty="0" smtClean="0">
                <a:latin typeface="Tw Cen MT" charset="0"/>
                <a:ea typeface="ＭＳ Ｐゴシック" charset="0"/>
                <a:cs typeface="ＭＳ Ｐゴシック" charset="0"/>
              </a:rPr>
            </a:br>
            <a:r>
              <a:rPr lang="en-US" sz="4400" b="1" dirty="0" smtClean="0">
                <a:latin typeface="Tw Cen MT" charset="0"/>
                <a:ea typeface="ＭＳ Ｐゴシック" charset="0"/>
                <a:cs typeface="ＭＳ Ｐゴシック" charset="0"/>
              </a:rPr>
              <a:t>critically reflective lenses</a:t>
            </a:r>
            <a:endParaRPr lang="en-US" sz="4400" b="1" dirty="0">
              <a:latin typeface="Tw Cen MT" charset="0"/>
              <a:ea typeface="ＭＳ Ｐゴシック" charset="0"/>
              <a:cs typeface="ＭＳ Ｐゴシック" charset="0"/>
            </a:endParaRPr>
          </a:p>
        </p:txBody>
      </p:sp>
      <p:sp>
        <p:nvSpPr>
          <p:cNvPr id="39939" name="Content Placeholder 2"/>
          <p:cNvSpPr>
            <a:spLocks noGrp="1"/>
          </p:cNvSpPr>
          <p:nvPr>
            <p:ph sz="quarter" idx="1"/>
          </p:nvPr>
        </p:nvSpPr>
        <p:spPr>
          <a:xfrm>
            <a:off x="612775" y="1600200"/>
            <a:ext cx="8153400" cy="4495800"/>
          </a:xfrm>
        </p:spPr>
        <p:txBody>
          <a:bodyPr>
            <a:normAutofit lnSpcReduction="10000"/>
          </a:bodyPr>
          <a:lstStyle/>
          <a:p>
            <a:pPr marL="0" indent="0">
              <a:buNone/>
            </a:pPr>
            <a:r>
              <a:rPr lang="en-AU" dirty="0" smtClean="0"/>
              <a:t>1. </a:t>
            </a:r>
            <a:r>
              <a:rPr lang="en-AU" sz="1800" b="1" dirty="0" smtClean="0"/>
              <a:t>Autobiographical lens</a:t>
            </a:r>
          </a:p>
          <a:p>
            <a:pPr marL="177800" lvl="1" indent="0">
              <a:buNone/>
            </a:pPr>
            <a:r>
              <a:rPr lang="en-AU" dirty="0" smtClean="0"/>
              <a:t>Experience of learning at the cultural interface occurs from Aboriginal and non-Aboriginal standpoints.</a:t>
            </a:r>
          </a:p>
          <a:p>
            <a:pPr marL="177800" lvl="1" indent="0">
              <a:buNone/>
            </a:pPr>
            <a:endParaRPr lang="en-AU" sz="1000" dirty="0" smtClean="0"/>
          </a:p>
          <a:p>
            <a:pPr marL="0" indent="0">
              <a:buNone/>
            </a:pPr>
            <a:r>
              <a:rPr lang="en-AU" sz="1800" dirty="0" smtClean="0"/>
              <a:t>2. </a:t>
            </a:r>
            <a:r>
              <a:rPr lang="en-AU" sz="1800" b="1" dirty="0" smtClean="0"/>
              <a:t>Peer lens</a:t>
            </a:r>
          </a:p>
          <a:p>
            <a:pPr marL="177800" lvl="1" indent="0">
              <a:buNone/>
            </a:pPr>
            <a:r>
              <a:rPr lang="en-AU" dirty="0"/>
              <a:t>D</a:t>
            </a:r>
            <a:r>
              <a:rPr lang="en-AU" dirty="0" smtClean="0"/>
              <a:t>evelop “</a:t>
            </a:r>
            <a:r>
              <a:rPr lang="en-AU" dirty="0"/>
              <a:t>emotionally sustaining peer learning community” </a:t>
            </a:r>
            <a:r>
              <a:rPr lang="en-AU" dirty="0" smtClean="0"/>
              <a:t>– hold “</a:t>
            </a:r>
            <a:r>
              <a:rPr lang="en-AU" dirty="0"/>
              <a:t>critical </a:t>
            </a:r>
            <a:r>
              <a:rPr lang="en-AU" dirty="0" smtClean="0"/>
              <a:t>conversations (</a:t>
            </a:r>
            <a:r>
              <a:rPr lang="en-AU" dirty="0"/>
              <a:t>Brookfield, 1995, p. 244) </a:t>
            </a:r>
            <a:endParaRPr lang="en-AU" dirty="0" smtClean="0"/>
          </a:p>
          <a:p>
            <a:pPr marL="177800" lvl="1" indent="0">
              <a:buNone/>
            </a:pPr>
            <a:endParaRPr lang="en-AU" sz="1000" dirty="0" smtClean="0"/>
          </a:p>
          <a:p>
            <a:pPr marL="0" lvl="1" indent="0">
              <a:buNone/>
              <a:tabLst>
                <a:tab pos="355600" algn="l"/>
              </a:tabLst>
            </a:pPr>
            <a:r>
              <a:rPr lang="en-AU" dirty="0" smtClean="0"/>
              <a:t>3. </a:t>
            </a:r>
            <a:r>
              <a:rPr lang="en-AU" b="1" dirty="0" smtClean="0"/>
              <a:t>Theoretical </a:t>
            </a:r>
            <a:r>
              <a:rPr lang="en-AU" b="1" dirty="0"/>
              <a:t>lens </a:t>
            </a:r>
            <a:endParaRPr lang="en-AU" b="1" dirty="0" smtClean="0"/>
          </a:p>
          <a:p>
            <a:pPr marL="177800" lvl="1" indent="0">
              <a:buNone/>
              <a:tabLst>
                <a:tab pos="355600" algn="l"/>
              </a:tabLst>
            </a:pPr>
            <a:r>
              <a:rPr lang="en-AU" dirty="0" smtClean="0"/>
              <a:t>How </a:t>
            </a:r>
            <a:r>
              <a:rPr lang="en-AU" dirty="0"/>
              <a:t>we </a:t>
            </a:r>
            <a:r>
              <a:rPr lang="en-AU" i="1" dirty="0"/>
              <a:t>actually</a:t>
            </a:r>
            <a:r>
              <a:rPr lang="en-AU" dirty="0"/>
              <a:t> </a:t>
            </a:r>
            <a:r>
              <a:rPr lang="en-AU" dirty="0" smtClean="0"/>
              <a:t>teach (</a:t>
            </a:r>
            <a:r>
              <a:rPr lang="en-AU" dirty="0" err="1"/>
              <a:t>Mackinlay</a:t>
            </a:r>
            <a:r>
              <a:rPr lang="en-AU" dirty="0"/>
              <a:t> and Barney, 2012</a:t>
            </a:r>
            <a:r>
              <a:rPr lang="en-AU" dirty="0" smtClean="0"/>
              <a:t>)</a:t>
            </a:r>
          </a:p>
          <a:p>
            <a:pPr marL="177800" lvl="1" indent="0">
              <a:buNone/>
            </a:pPr>
            <a:endParaRPr lang="en-AU" sz="1000" dirty="0" smtClean="0"/>
          </a:p>
          <a:p>
            <a:pPr marL="0" indent="0">
              <a:buNone/>
            </a:pPr>
            <a:r>
              <a:rPr lang="en-AU" sz="1800" dirty="0" smtClean="0"/>
              <a:t>4. </a:t>
            </a:r>
            <a:r>
              <a:rPr lang="en-AU" sz="1800" b="1" dirty="0" smtClean="0"/>
              <a:t>Student </a:t>
            </a:r>
            <a:r>
              <a:rPr lang="en-AU" sz="1800" b="1" dirty="0"/>
              <a:t>lens</a:t>
            </a:r>
          </a:p>
          <a:p>
            <a:pPr marL="187325" lvl="1" indent="0">
              <a:buNone/>
            </a:pPr>
            <a:r>
              <a:rPr lang="en-AU" dirty="0"/>
              <a:t>Getting inside student’s heads is the </a:t>
            </a:r>
            <a:r>
              <a:rPr lang="en-AU" dirty="0" err="1"/>
              <a:t>trickest</a:t>
            </a:r>
            <a:r>
              <a:rPr lang="en-AU" dirty="0"/>
              <a:t>! </a:t>
            </a:r>
          </a:p>
        </p:txBody>
      </p:sp>
    </p:spTree>
    <p:extLst>
      <p:ext uri="{BB962C8B-B14F-4D97-AF65-F5344CB8AC3E}">
        <p14:creationId xmlns:p14="http://schemas.microsoft.com/office/powerpoint/2010/main" val="35378619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12775" y="228600"/>
            <a:ext cx="8153400" cy="990600"/>
          </a:xfrm>
        </p:spPr>
        <p:txBody>
          <a:bodyPr>
            <a:normAutofit/>
          </a:bodyPr>
          <a:lstStyle/>
          <a:p>
            <a:r>
              <a:rPr lang="en-US" sz="4400" b="1" dirty="0" smtClean="0">
                <a:latin typeface="Tw Cen MT" charset="0"/>
                <a:ea typeface="ＭＳ Ｐゴシック" charset="0"/>
                <a:cs typeface="ＭＳ Ｐゴシック" charset="0"/>
              </a:rPr>
              <a:t>Student Lens Data</a:t>
            </a:r>
            <a:endParaRPr lang="en-US" sz="4400" b="1" dirty="0">
              <a:latin typeface="Tw Cen MT" charset="0"/>
              <a:ea typeface="ＭＳ Ｐゴシック" charset="0"/>
              <a:cs typeface="ＭＳ Ｐゴシック" charset="0"/>
            </a:endParaRPr>
          </a:p>
        </p:txBody>
      </p:sp>
      <p:sp>
        <p:nvSpPr>
          <p:cNvPr id="41987" name="Content Placeholder 2"/>
          <p:cNvSpPr>
            <a:spLocks noGrp="1"/>
          </p:cNvSpPr>
          <p:nvPr>
            <p:ph sz="quarter" idx="1"/>
          </p:nvPr>
        </p:nvSpPr>
        <p:spPr>
          <a:xfrm>
            <a:off x="612775" y="1600200"/>
            <a:ext cx="8153400" cy="4853136"/>
          </a:xfrm>
        </p:spPr>
        <p:txBody>
          <a:bodyPr>
            <a:normAutofit fontScale="77500" lnSpcReduction="20000"/>
          </a:bodyPr>
          <a:lstStyle/>
          <a:p>
            <a:r>
              <a:rPr lang="en-US" sz="3300" dirty="0" smtClean="0">
                <a:latin typeface="Tw Cen MT"/>
                <a:ea typeface="ＭＳ Ｐゴシック" charset="0"/>
                <a:cs typeface="Tw Cen MT"/>
              </a:rPr>
              <a:t>Focus group data</a:t>
            </a:r>
          </a:p>
          <a:p>
            <a:pPr marL="177800" lvl="2" indent="0">
              <a:spcBef>
                <a:spcPts val="0"/>
              </a:spcBef>
              <a:spcAft>
                <a:spcPts val="0"/>
              </a:spcAft>
              <a:buClrTx/>
              <a:buNone/>
              <a:defRPr/>
            </a:pPr>
            <a:endParaRPr lang="en-US" sz="3300" u="sng" dirty="0" smtClean="0">
              <a:solidFill>
                <a:srgbClr val="000000"/>
              </a:solidFill>
              <a:latin typeface="Tw Cen MT"/>
              <a:ea typeface="ＭＳ Ｐゴシック" charset="0"/>
              <a:cs typeface="Tw Cen MT"/>
            </a:endParaRPr>
          </a:p>
          <a:p>
            <a:pPr marL="177800" lvl="2" indent="0">
              <a:spcBef>
                <a:spcPts val="0"/>
              </a:spcBef>
              <a:spcAft>
                <a:spcPts val="0"/>
              </a:spcAft>
              <a:buClrTx/>
              <a:buNone/>
              <a:defRPr/>
            </a:pPr>
            <a:r>
              <a:rPr lang="en-US" sz="3300" u="sng" dirty="0" smtClean="0">
                <a:solidFill>
                  <a:srgbClr val="000000"/>
                </a:solidFill>
                <a:latin typeface="Tw Cen MT"/>
                <a:ea typeface="ＭＳ Ｐゴシック" charset="0"/>
                <a:cs typeface="Tw Cen MT"/>
              </a:rPr>
              <a:t>2011</a:t>
            </a:r>
            <a:endParaRPr lang="en-US" sz="3300" u="sng" dirty="0">
              <a:solidFill>
                <a:srgbClr val="000000"/>
              </a:solidFill>
              <a:latin typeface="Tw Cen MT"/>
              <a:ea typeface="ＭＳ Ｐゴシック" charset="0"/>
              <a:cs typeface="Tw Cen MT"/>
            </a:endParaRPr>
          </a:p>
          <a:p>
            <a:pPr marL="177800" lvl="2" indent="0">
              <a:spcBef>
                <a:spcPts val="0"/>
              </a:spcBef>
              <a:spcAft>
                <a:spcPts val="0"/>
              </a:spcAft>
              <a:buClrTx/>
              <a:buNone/>
              <a:defRPr/>
            </a:pPr>
            <a:r>
              <a:rPr lang="en-US" sz="2900" dirty="0" smtClean="0">
                <a:solidFill>
                  <a:srgbClr val="000000"/>
                </a:solidFill>
                <a:latin typeface="Tw Cen MT"/>
                <a:ea typeface="ＭＳ Ｐゴシック" charset="0"/>
                <a:cs typeface="Tw Cen MT"/>
              </a:rPr>
              <a:t>Primary: 		7 groups 	n=67 </a:t>
            </a:r>
            <a:r>
              <a:rPr lang="en-US" sz="2900" dirty="0">
                <a:solidFill>
                  <a:srgbClr val="000000"/>
                </a:solidFill>
                <a:latin typeface="Tw Cen MT"/>
                <a:ea typeface="ＭＳ Ｐゴシック" charset="0"/>
                <a:cs typeface="Tw Cen MT"/>
              </a:rPr>
              <a:t>(response rate 64</a:t>
            </a:r>
            <a:r>
              <a:rPr lang="en-US" sz="2900" dirty="0" smtClean="0">
                <a:solidFill>
                  <a:srgbClr val="000000"/>
                </a:solidFill>
                <a:latin typeface="Tw Cen MT"/>
                <a:ea typeface="ＭＳ Ｐゴシック" charset="0"/>
                <a:cs typeface="Tw Cen MT"/>
              </a:rPr>
              <a:t>%)</a:t>
            </a:r>
            <a:endParaRPr lang="en-US" sz="2900" dirty="0">
              <a:solidFill>
                <a:srgbClr val="000000"/>
              </a:solidFill>
              <a:latin typeface="Tw Cen MT"/>
              <a:ea typeface="ＭＳ Ｐゴシック" charset="0"/>
              <a:cs typeface="Tw Cen MT"/>
            </a:endParaRPr>
          </a:p>
          <a:p>
            <a:pPr marL="187325" lvl="1" indent="0">
              <a:spcBef>
                <a:spcPts val="0"/>
              </a:spcBef>
              <a:spcAft>
                <a:spcPts val="0"/>
              </a:spcAft>
              <a:buClrTx/>
              <a:buNone/>
              <a:defRPr/>
            </a:pPr>
            <a:r>
              <a:rPr lang="en-US" sz="2900" dirty="0" smtClean="0">
                <a:solidFill>
                  <a:srgbClr val="000000"/>
                </a:solidFill>
                <a:latin typeface="Tw Cen MT"/>
                <a:ea typeface="ＭＳ Ｐゴシック" charset="0"/>
                <a:cs typeface="Tw Cen MT"/>
              </a:rPr>
              <a:t>Combined Degrees: 	13 groups	n</a:t>
            </a:r>
            <a:r>
              <a:rPr lang="en-US" sz="2900" dirty="0">
                <a:solidFill>
                  <a:srgbClr val="000000"/>
                </a:solidFill>
                <a:latin typeface="Tw Cen MT"/>
                <a:ea typeface="ＭＳ Ｐゴシック" charset="0"/>
                <a:cs typeface="Tw Cen MT"/>
              </a:rPr>
              <a:t>=</a:t>
            </a:r>
            <a:r>
              <a:rPr lang="en-US" sz="2900" dirty="0">
                <a:solidFill>
                  <a:srgbClr val="000000"/>
                </a:solidFill>
                <a:latin typeface="Tw Cen MT"/>
                <a:cs typeface="Tw Cen MT"/>
              </a:rPr>
              <a:t>98 (response rate 76%) </a:t>
            </a:r>
          </a:p>
          <a:p>
            <a:pPr marL="187325" lvl="1" indent="0">
              <a:spcBef>
                <a:spcPts val="0"/>
              </a:spcBef>
              <a:spcAft>
                <a:spcPts val="0"/>
              </a:spcAft>
              <a:buClrTx/>
              <a:buNone/>
              <a:defRPr/>
            </a:pPr>
            <a:r>
              <a:rPr lang="en-US" sz="2900" dirty="0" smtClean="0">
                <a:solidFill>
                  <a:srgbClr val="000000"/>
                </a:solidFill>
                <a:latin typeface="Tw Cen MT"/>
                <a:ea typeface="ＭＳ Ｐゴシック" charset="0"/>
                <a:cs typeface="Tw Cen MT"/>
              </a:rPr>
              <a:t>HMHE:</a:t>
            </a:r>
            <a:r>
              <a:rPr lang="en-US" sz="2900" dirty="0" smtClean="0">
                <a:solidFill>
                  <a:srgbClr val="000000"/>
                </a:solidFill>
                <a:latin typeface="Tw Cen MT"/>
                <a:cs typeface="Tw Cen MT"/>
              </a:rPr>
              <a:t> 				n</a:t>
            </a:r>
            <a:r>
              <a:rPr lang="en-US" sz="2900" dirty="0">
                <a:solidFill>
                  <a:srgbClr val="000000"/>
                </a:solidFill>
                <a:latin typeface="Tw Cen MT"/>
                <a:cs typeface="Tw Cen MT"/>
              </a:rPr>
              <a:t>=67 (response rate </a:t>
            </a:r>
            <a:r>
              <a:rPr lang="en-US" sz="2900" dirty="0" smtClean="0">
                <a:solidFill>
                  <a:srgbClr val="000000"/>
                </a:solidFill>
                <a:latin typeface="Tw Cen MT"/>
                <a:cs typeface="Tw Cen MT"/>
              </a:rPr>
              <a:t>88%)</a:t>
            </a:r>
          </a:p>
          <a:p>
            <a:pPr marL="187325" lvl="1" indent="0">
              <a:spcBef>
                <a:spcPts val="0"/>
              </a:spcBef>
              <a:spcAft>
                <a:spcPts val="0"/>
              </a:spcAft>
              <a:buClrTx/>
              <a:buNone/>
              <a:defRPr/>
            </a:pPr>
            <a:endParaRPr lang="en-US" sz="2900" dirty="0">
              <a:solidFill>
                <a:srgbClr val="000000"/>
              </a:solidFill>
              <a:latin typeface="Tw Cen MT"/>
              <a:ea typeface="ＭＳ Ｐゴシック" charset="0"/>
              <a:cs typeface="Tw Cen MT"/>
            </a:endParaRPr>
          </a:p>
          <a:p>
            <a:pPr marL="177800" lvl="2" indent="0">
              <a:spcBef>
                <a:spcPts val="0"/>
              </a:spcBef>
              <a:spcAft>
                <a:spcPts val="0"/>
              </a:spcAft>
              <a:buClrTx/>
              <a:buNone/>
              <a:defRPr/>
            </a:pPr>
            <a:endParaRPr lang="en-US" sz="2900" u="sng" dirty="0" smtClean="0">
              <a:solidFill>
                <a:srgbClr val="000000"/>
              </a:solidFill>
              <a:latin typeface="Tw Cen MT"/>
              <a:ea typeface="ＭＳ Ｐゴシック" charset="0"/>
              <a:cs typeface="Tw Cen MT"/>
            </a:endParaRPr>
          </a:p>
          <a:p>
            <a:pPr marL="177800" lvl="2" indent="0">
              <a:spcBef>
                <a:spcPts val="0"/>
              </a:spcBef>
              <a:spcAft>
                <a:spcPts val="0"/>
              </a:spcAft>
              <a:buClrTx/>
              <a:buNone/>
              <a:defRPr/>
            </a:pPr>
            <a:r>
              <a:rPr lang="en-US" sz="3300" u="sng" dirty="0" smtClean="0">
                <a:solidFill>
                  <a:srgbClr val="000000"/>
                </a:solidFill>
                <a:latin typeface="Tw Cen MT"/>
                <a:ea typeface="ＭＳ Ｐゴシック" charset="0"/>
                <a:cs typeface="Tw Cen MT"/>
              </a:rPr>
              <a:t>2012</a:t>
            </a:r>
            <a:endParaRPr lang="en-US" sz="3300" u="sng" dirty="0">
              <a:solidFill>
                <a:srgbClr val="000000"/>
              </a:solidFill>
              <a:latin typeface="Tw Cen MT"/>
              <a:ea typeface="ＭＳ Ｐゴシック" charset="0"/>
              <a:cs typeface="Tw Cen MT"/>
            </a:endParaRPr>
          </a:p>
          <a:p>
            <a:pPr marL="177800" lvl="2" indent="0">
              <a:spcBef>
                <a:spcPts val="0"/>
              </a:spcBef>
              <a:spcAft>
                <a:spcPts val="0"/>
              </a:spcAft>
              <a:buClrTx/>
              <a:buNone/>
              <a:defRPr/>
            </a:pPr>
            <a:r>
              <a:rPr lang="en-US" sz="2900" dirty="0" smtClean="0">
                <a:solidFill>
                  <a:srgbClr val="000000"/>
                </a:solidFill>
                <a:latin typeface="Tw Cen MT"/>
                <a:ea typeface="ＭＳ Ｐゴシック" charset="0"/>
                <a:cs typeface="Tw Cen MT"/>
              </a:rPr>
              <a:t>Primary: 		7 groups	n</a:t>
            </a:r>
            <a:r>
              <a:rPr lang="en-US" sz="2900" dirty="0">
                <a:solidFill>
                  <a:srgbClr val="000000"/>
                </a:solidFill>
                <a:latin typeface="Tw Cen MT"/>
                <a:ea typeface="ＭＳ Ｐゴシック" charset="0"/>
                <a:cs typeface="Tw Cen MT"/>
              </a:rPr>
              <a:t>=78 (response rate 76%)</a:t>
            </a:r>
          </a:p>
          <a:p>
            <a:pPr marL="177800" lvl="2" indent="0">
              <a:spcBef>
                <a:spcPts val="0"/>
              </a:spcBef>
              <a:spcAft>
                <a:spcPts val="0"/>
              </a:spcAft>
              <a:buClrTx/>
              <a:buNone/>
              <a:defRPr/>
            </a:pPr>
            <a:r>
              <a:rPr lang="en-US" sz="2900" dirty="0">
                <a:solidFill>
                  <a:srgbClr val="000000"/>
                </a:solidFill>
                <a:latin typeface="Tw Cen MT"/>
                <a:ea typeface="ＭＳ Ｐゴシック" charset="0"/>
                <a:cs typeface="Tw Cen MT"/>
              </a:rPr>
              <a:t>Combined Degrees</a:t>
            </a:r>
            <a:r>
              <a:rPr lang="en-US" sz="2900" dirty="0" smtClean="0">
                <a:solidFill>
                  <a:srgbClr val="000000"/>
                </a:solidFill>
                <a:latin typeface="Tw Cen MT"/>
                <a:ea typeface="ＭＳ Ｐゴシック" charset="0"/>
                <a:cs typeface="Tw Cen MT"/>
              </a:rPr>
              <a:t>: 	11 groups</a:t>
            </a:r>
            <a:r>
              <a:rPr lang="en-US" sz="2900" dirty="0">
                <a:solidFill>
                  <a:srgbClr val="000000"/>
                </a:solidFill>
                <a:latin typeface="Tw Cen MT"/>
                <a:ea typeface="ＭＳ Ｐゴシック" charset="0"/>
                <a:cs typeface="Tw Cen MT"/>
              </a:rPr>
              <a:t>	</a:t>
            </a:r>
            <a:r>
              <a:rPr lang="en-US" sz="2900" dirty="0" smtClean="0">
                <a:solidFill>
                  <a:srgbClr val="000000"/>
                </a:solidFill>
                <a:latin typeface="Tw Cen MT"/>
                <a:ea typeface="ＭＳ Ｐゴシック" charset="0"/>
                <a:cs typeface="Tw Cen MT"/>
              </a:rPr>
              <a:t>n</a:t>
            </a:r>
            <a:r>
              <a:rPr lang="en-US" sz="2900" dirty="0">
                <a:solidFill>
                  <a:srgbClr val="000000"/>
                </a:solidFill>
                <a:latin typeface="Tw Cen MT"/>
                <a:ea typeface="ＭＳ Ｐゴシック" charset="0"/>
                <a:cs typeface="Tw Cen MT"/>
              </a:rPr>
              <a:t>=</a:t>
            </a:r>
            <a:r>
              <a:rPr lang="en-US" sz="2900" dirty="0" smtClean="0">
                <a:solidFill>
                  <a:srgbClr val="000000"/>
                </a:solidFill>
                <a:latin typeface="Tw Cen MT"/>
                <a:ea typeface="ＭＳ Ｐゴシック" charset="0"/>
                <a:cs typeface="Tw Cen MT"/>
              </a:rPr>
              <a:t>111 (</a:t>
            </a:r>
            <a:r>
              <a:rPr lang="en-US" sz="2900" dirty="0">
                <a:solidFill>
                  <a:srgbClr val="000000"/>
                </a:solidFill>
                <a:latin typeface="Tw Cen MT"/>
                <a:ea typeface="ＭＳ Ｐゴシック" charset="0"/>
                <a:cs typeface="Tw Cen MT"/>
              </a:rPr>
              <a:t>response rate  79 %) </a:t>
            </a:r>
            <a:r>
              <a:rPr lang="en-US" sz="2900" dirty="0" smtClean="0">
                <a:solidFill>
                  <a:srgbClr val="000000"/>
                </a:solidFill>
                <a:latin typeface="Tw Cen MT"/>
                <a:ea typeface="ＭＳ Ｐゴシック" charset="0"/>
                <a:cs typeface="Tw Cen MT"/>
              </a:rPr>
              <a:t>HMHE:					n</a:t>
            </a:r>
            <a:r>
              <a:rPr lang="en-US" sz="2900" dirty="0">
                <a:solidFill>
                  <a:srgbClr val="000000"/>
                </a:solidFill>
                <a:latin typeface="Tw Cen MT"/>
                <a:ea typeface="ＭＳ Ｐゴシック" charset="0"/>
                <a:cs typeface="Tw Cen MT"/>
              </a:rPr>
              <a:t>=49 (response rate 79%</a:t>
            </a:r>
            <a:r>
              <a:rPr lang="en-US" sz="2900" dirty="0" smtClean="0">
                <a:solidFill>
                  <a:srgbClr val="000000"/>
                </a:solidFill>
                <a:latin typeface="Tw Cen MT"/>
                <a:ea typeface="ＭＳ Ｐゴシック" charset="0"/>
                <a:cs typeface="Tw Cen MT"/>
              </a:rPr>
              <a:t>)</a:t>
            </a:r>
          </a:p>
          <a:p>
            <a:pPr marL="0" lvl="1" indent="0">
              <a:spcBef>
                <a:spcPts val="0"/>
              </a:spcBef>
              <a:spcAft>
                <a:spcPts val="0"/>
              </a:spcAft>
              <a:buClrTx/>
              <a:buNone/>
              <a:defRPr/>
            </a:pPr>
            <a:endParaRPr lang="en-AU" sz="2900" dirty="0" smtClean="0">
              <a:latin typeface="Tw Cen MT"/>
              <a:ea typeface="ＭＳ Ｐゴシック" charset="0"/>
              <a:cs typeface="Tw Cen MT"/>
            </a:endParaRPr>
          </a:p>
          <a:p>
            <a:pPr marL="0" lvl="1" indent="0">
              <a:spcBef>
                <a:spcPts val="0"/>
              </a:spcBef>
              <a:spcAft>
                <a:spcPts val="0"/>
              </a:spcAft>
              <a:buClrTx/>
              <a:buNone/>
              <a:defRPr/>
            </a:pPr>
            <a:r>
              <a:rPr lang="en-AU" sz="2900" dirty="0">
                <a:solidFill>
                  <a:srgbClr val="000000"/>
                </a:solidFill>
                <a:latin typeface="Tw Cen MT"/>
                <a:ea typeface="ＭＳ Ｐゴシック" charset="0"/>
                <a:cs typeface="Tw Cen MT"/>
              </a:rPr>
              <a:t> </a:t>
            </a:r>
            <a:r>
              <a:rPr lang="en-AU" sz="2900" dirty="0" smtClean="0">
                <a:solidFill>
                  <a:srgbClr val="000000"/>
                </a:solidFill>
                <a:latin typeface="Tw Cen MT"/>
                <a:ea typeface="ＭＳ Ｐゴシック" charset="0"/>
                <a:cs typeface="Tw Cen MT"/>
              </a:rPr>
              <a:t>  </a:t>
            </a:r>
            <a:r>
              <a:rPr lang="en-AU" sz="2900" b="1" u="sng" dirty="0" smtClean="0">
                <a:solidFill>
                  <a:srgbClr val="000000"/>
                </a:solidFill>
                <a:latin typeface="Tw Cen MT"/>
                <a:ea typeface="ＭＳ Ｐゴシック" charset="0"/>
                <a:cs typeface="Tw Cen MT"/>
              </a:rPr>
              <a:t>TOTAL	</a:t>
            </a:r>
            <a:r>
              <a:rPr lang="en-AU" sz="2900" dirty="0" smtClean="0">
                <a:solidFill>
                  <a:srgbClr val="000000"/>
                </a:solidFill>
                <a:latin typeface="Tw Cen MT"/>
                <a:ea typeface="ＭＳ Ｐゴシック" charset="0"/>
                <a:cs typeface="Tw Cen MT"/>
              </a:rPr>
              <a:t>		</a:t>
            </a:r>
            <a:r>
              <a:rPr lang="en-AU" sz="2900" b="1" dirty="0" smtClean="0">
                <a:solidFill>
                  <a:srgbClr val="000000"/>
                </a:solidFill>
                <a:latin typeface="Tw Cen MT"/>
                <a:ea typeface="ＭＳ Ｐゴシック" charset="0"/>
                <a:cs typeface="Tw Cen MT"/>
              </a:rPr>
              <a:t>38  groups</a:t>
            </a:r>
            <a:endParaRPr lang="en-AU" sz="2900" b="1" dirty="0">
              <a:solidFill>
                <a:srgbClr val="000000"/>
              </a:solidFill>
              <a:latin typeface="Tw Cen MT"/>
              <a:ea typeface="ＭＳ Ｐゴシック" charset="0"/>
              <a:cs typeface="Tw Cen MT"/>
            </a:endParaRPr>
          </a:p>
        </p:txBody>
      </p:sp>
    </p:spTree>
    <p:extLst>
      <p:ext uri="{BB962C8B-B14F-4D97-AF65-F5344CB8AC3E}">
        <p14:creationId xmlns:p14="http://schemas.microsoft.com/office/powerpoint/2010/main" val="21739444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w Cen MT"/>
                <a:cs typeface="Tw Cen MT"/>
              </a:rPr>
              <a:t>Cultural Interface</a:t>
            </a:r>
            <a:endParaRPr lang="en-US" sz="4000" b="1" dirty="0">
              <a:latin typeface="Tw Cen MT"/>
              <a:cs typeface="Tw Cen MT"/>
            </a:endParaRPr>
          </a:p>
        </p:txBody>
      </p:sp>
      <p:sp>
        <p:nvSpPr>
          <p:cNvPr id="3" name="Content Placeholder 2"/>
          <p:cNvSpPr>
            <a:spLocks noGrp="1"/>
          </p:cNvSpPr>
          <p:nvPr>
            <p:ph sz="half" idx="1"/>
          </p:nvPr>
        </p:nvSpPr>
        <p:spPr>
          <a:xfrm>
            <a:off x="395536" y="1412777"/>
            <a:ext cx="8496944" cy="4895948"/>
          </a:xfrm>
        </p:spPr>
        <p:txBody>
          <a:bodyPr>
            <a:normAutofit/>
          </a:bodyPr>
          <a:lstStyle/>
          <a:p>
            <a:pPr marL="88900" lvl="0" indent="0">
              <a:buNone/>
            </a:pPr>
            <a:endParaRPr lang="en-AU" dirty="0" smtClean="0"/>
          </a:p>
          <a:p>
            <a:pPr marL="88900" lvl="0" indent="0">
              <a:buNone/>
            </a:pPr>
            <a:r>
              <a:rPr lang="en-AU" dirty="0" smtClean="0"/>
              <a:t>Nakata (</a:t>
            </a:r>
            <a:r>
              <a:rPr lang="en-AU" dirty="0"/>
              <a:t>2004, p. </a:t>
            </a:r>
            <a:r>
              <a:rPr lang="en-AU" dirty="0" smtClean="0"/>
              <a:t>27) describes the cultural interface as</a:t>
            </a:r>
          </a:p>
          <a:p>
            <a:pPr marL="444500" lvl="0" indent="0">
              <a:buNone/>
            </a:pPr>
            <a:r>
              <a:rPr lang="en-AU" dirty="0" smtClean="0">
                <a:cs typeface="Helvetica"/>
              </a:rPr>
              <a:t>…</a:t>
            </a:r>
            <a:r>
              <a:rPr lang="en-AU" sz="1900" dirty="0">
                <a:cs typeface="Helvetica"/>
              </a:rPr>
              <a:t>the intersection of the Western and Indigenous domain...the place where we live and learn, the place that conditions our lives, the place that shapes our futures and more to the point the place where we are active agents in our own lives – where we make decisions – our </a:t>
            </a:r>
            <a:r>
              <a:rPr lang="en-AU" sz="1900" dirty="0" err="1" smtClean="0">
                <a:cs typeface="Helvetica"/>
              </a:rPr>
              <a:t>lifeworlds</a:t>
            </a:r>
            <a:endParaRPr lang="en-AU" sz="1900" dirty="0" smtClean="0">
              <a:cs typeface="Helvetica"/>
            </a:endParaRPr>
          </a:p>
          <a:p>
            <a:endParaRPr lang="en-AU" sz="1000" dirty="0" smtClean="0"/>
          </a:p>
          <a:p>
            <a:endParaRPr lang="en-AU" sz="1000" dirty="0" smtClean="0"/>
          </a:p>
          <a:p>
            <a:pPr marL="717550" lvl="1"/>
            <a:r>
              <a:rPr lang="en-AU" sz="1900" dirty="0" smtClean="0"/>
              <a:t>Locale of the learner</a:t>
            </a:r>
          </a:p>
          <a:p>
            <a:pPr marL="717550" lvl="1"/>
            <a:r>
              <a:rPr lang="en-AU" sz="1900" dirty="0" smtClean="0"/>
              <a:t>Agency of the learner</a:t>
            </a:r>
          </a:p>
          <a:p>
            <a:pPr marL="717550" lvl="1"/>
            <a:r>
              <a:rPr lang="en-AU" sz="1900" dirty="0" smtClean="0"/>
              <a:t>Tension that occurs when Indigenous and western knowledge systems intersect</a:t>
            </a:r>
          </a:p>
          <a:p>
            <a:pPr lvl="1"/>
            <a:endParaRPr lang="en-AU" sz="1900" dirty="0" smtClean="0"/>
          </a:p>
        </p:txBody>
      </p:sp>
      <p:sp>
        <p:nvSpPr>
          <p:cNvPr id="5" name="Slide Number Placeholder 4"/>
          <p:cNvSpPr>
            <a:spLocks noGrp="1"/>
          </p:cNvSpPr>
          <p:nvPr>
            <p:ph type="sldNum" sz="quarter" idx="12"/>
          </p:nvPr>
        </p:nvSpPr>
        <p:spPr/>
        <p:txBody>
          <a:bodyPr/>
          <a:lstStyle/>
          <a:p>
            <a:fld id="{5EB0718A-1B3D-42D2-9A2B-FB6CFA4B4E8D}" type="slidenum">
              <a:rPr lang="en-AU" smtClean="0"/>
              <a:pPr/>
              <a:t>6</a:t>
            </a:fld>
            <a:endParaRPr lang="en-AU"/>
          </a:p>
        </p:txBody>
      </p:sp>
    </p:spTree>
    <p:extLst>
      <p:ext uri="{BB962C8B-B14F-4D97-AF65-F5344CB8AC3E}">
        <p14:creationId xmlns:p14="http://schemas.microsoft.com/office/powerpoint/2010/main" val="2684017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428604"/>
            <a:ext cx="7056457" cy="768148"/>
          </a:xfrm>
        </p:spPr>
        <p:txBody>
          <a:bodyPr>
            <a:noAutofit/>
          </a:bodyPr>
          <a:lstStyle/>
          <a:p>
            <a:r>
              <a:rPr lang="en-US" sz="3200" b="1" dirty="0" smtClean="0"/>
              <a:t>Hunting assumptions &amp; </a:t>
            </a:r>
            <a:br>
              <a:rPr lang="en-US" sz="3200" b="1" dirty="0" smtClean="0"/>
            </a:br>
            <a:r>
              <a:rPr lang="en-US" sz="3200" b="1" dirty="0" smtClean="0"/>
              <a:t>the cultural interface</a:t>
            </a:r>
            <a:endParaRPr lang="en-US" sz="3200" b="1" dirty="0"/>
          </a:p>
        </p:txBody>
      </p:sp>
      <p:sp>
        <p:nvSpPr>
          <p:cNvPr id="3" name="Content Placeholder 2"/>
          <p:cNvSpPr>
            <a:spLocks noGrp="1"/>
          </p:cNvSpPr>
          <p:nvPr>
            <p:ph idx="1"/>
          </p:nvPr>
        </p:nvSpPr>
        <p:spPr>
          <a:xfrm>
            <a:off x="250824" y="1916832"/>
            <a:ext cx="8662989" cy="4536355"/>
          </a:xfrm>
        </p:spPr>
        <p:txBody>
          <a:bodyPr>
            <a:normAutofit fontScale="92500" lnSpcReduction="10000"/>
          </a:bodyPr>
          <a:lstStyle/>
          <a:p>
            <a:pPr marL="0" indent="0">
              <a:buNone/>
            </a:pPr>
            <a:r>
              <a:rPr lang="en-AU" dirty="0" smtClean="0"/>
              <a:t>Example : assumption – students </a:t>
            </a:r>
            <a:r>
              <a:rPr lang="en-AU" dirty="0"/>
              <a:t>have little knowledge about this area</a:t>
            </a:r>
          </a:p>
          <a:p>
            <a:pPr marL="530225"/>
            <a:r>
              <a:rPr lang="en-AU" dirty="0" smtClean="0"/>
              <a:t>Prescriptive: what we teach and how</a:t>
            </a:r>
          </a:p>
          <a:p>
            <a:pPr marL="530225"/>
            <a:r>
              <a:rPr lang="en-AU" dirty="0" smtClean="0"/>
              <a:t>Pragmatic: some students will be racist, negative, lack motivation and wont feel ‘safe’ in this environment</a:t>
            </a:r>
          </a:p>
          <a:p>
            <a:pPr marL="530225"/>
            <a:r>
              <a:rPr lang="en-AU" dirty="0" smtClean="0"/>
              <a:t>Causal: create ‘culturally safe’ environment</a:t>
            </a:r>
            <a:endParaRPr lang="en-AU" dirty="0"/>
          </a:p>
          <a:p>
            <a:pPr marL="0" indent="0">
              <a:buNone/>
            </a:pPr>
            <a:endParaRPr lang="en-US" sz="1100" dirty="0" smtClean="0"/>
          </a:p>
          <a:p>
            <a:pPr marL="0" indent="0">
              <a:buNone/>
            </a:pPr>
            <a:r>
              <a:rPr lang="en-US" dirty="0" smtClean="0"/>
              <a:t>Emergent data indicates:</a:t>
            </a:r>
            <a:endParaRPr lang="en-US" dirty="0"/>
          </a:p>
          <a:p>
            <a:r>
              <a:rPr lang="en-US" dirty="0" smtClean="0"/>
              <a:t>Locale: students understand the safe space and the significance of Indigenous education –  “they get it”</a:t>
            </a:r>
            <a:endParaRPr lang="en-US" dirty="0"/>
          </a:p>
          <a:p>
            <a:r>
              <a:rPr lang="en-US" dirty="0" smtClean="0"/>
              <a:t>Agency: </a:t>
            </a:r>
            <a:r>
              <a:rPr lang="en-AU" dirty="0" smtClean="0"/>
              <a:t>students felt their agency was being undermined – “voice is important”</a:t>
            </a:r>
            <a:endParaRPr lang="en-US" dirty="0" smtClean="0"/>
          </a:p>
          <a:p>
            <a:r>
              <a:rPr lang="en-US" dirty="0" smtClean="0"/>
              <a:t>Tension: dilemma between speaking openly to have a robust debate and feeling the need for caution so as not to be thought of as ignorant or naïve</a:t>
            </a:r>
            <a:r>
              <a:rPr lang="en-AU" dirty="0" smtClean="0"/>
              <a:t>. </a:t>
            </a:r>
          </a:p>
        </p:txBody>
      </p:sp>
      <p:sp>
        <p:nvSpPr>
          <p:cNvPr id="4" name="Slide Number Placeholder 3"/>
          <p:cNvSpPr>
            <a:spLocks noGrp="1"/>
          </p:cNvSpPr>
          <p:nvPr>
            <p:ph type="sldNum" sz="quarter" idx="12"/>
          </p:nvPr>
        </p:nvSpPr>
        <p:spPr/>
        <p:txBody>
          <a:bodyPr/>
          <a:lstStyle/>
          <a:p>
            <a:fld id="{5EB0718A-1B3D-42D2-9A2B-FB6CFA4B4E8D}" type="slidenum">
              <a:rPr lang="en-AU" smtClean="0"/>
              <a:pPr/>
              <a:t>7</a:t>
            </a:fld>
            <a:endParaRPr lang="en-AU"/>
          </a:p>
        </p:txBody>
      </p:sp>
      <p:sp>
        <p:nvSpPr>
          <p:cNvPr id="5" name="Text Placeholder 4"/>
          <p:cNvSpPr>
            <a:spLocks noGrp="1"/>
          </p:cNvSpPr>
          <p:nvPr>
            <p:ph type="body" sz="quarter" idx="13"/>
          </p:nvPr>
        </p:nvSpPr>
        <p:spPr>
          <a:xfrm>
            <a:off x="250825" y="1340768"/>
            <a:ext cx="8662988" cy="648072"/>
          </a:xfrm>
        </p:spPr>
        <p:txBody>
          <a:bodyPr>
            <a:normAutofit/>
          </a:bodyPr>
          <a:lstStyle/>
          <a:p>
            <a:pPr marL="0" lvl="1" indent="0">
              <a:lnSpc>
                <a:spcPts val="1800"/>
              </a:lnSpc>
              <a:spcBef>
                <a:spcPts val="0"/>
              </a:spcBef>
              <a:spcAft>
                <a:spcPts val="0"/>
              </a:spcAft>
              <a:buNone/>
            </a:pPr>
            <a:r>
              <a:rPr lang="en-AU" sz="2400" b="1" dirty="0" smtClean="0"/>
              <a:t>Can the cultural interface shed light on assumptions?</a:t>
            </a:r>
          </a:p>
          <a:p>
            <a:endParaRPr lang="en-US" dirty="0"/>
          </a:p>
        </p:txBody>
      </p:sp>
    </p:spTree>
    <p:extLst>
      <p:ext uri="{BB962C8B-B14F-4D97-AF65-F5344CB8AC3E}">
        <p14:creationId xmlns:p14="http://schemas.microsoft.com/office/powerpoint/2010/main" val="116088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260648"/>
            <a:ext cx="7056457" cy="936104"/>
          </a:xfrm>
        </p:spPr>
        <p:txBody>
          <a:bodyPr>
            <a:noAutofit/>
          </a:bodyPr>
          <a:lstStyle/>
          <a:p>
            <a:r>
              <a:rPr lang="en-US" sz="3600" b="1" dirty="0" smtClean="0">
                <a:latin typeface="Tw Cen MT"/>
                <a:cs typeface="Tw Cen MT"/>
              </a:rPr>
              <a:t/>
            </a:r>
            <a:br>
              <a:rPr lang="en-US" sz="3600" b="1" dirty="0" smtClean="0">
                <a:latin typeface="Tw Cen MT"/>
                <a:cs typeface="Tw Cen MT"/>
              </a:rPr>
            </a:br>
            <a:r>
              <a:rPr lang="en-US" sz="4000" b="1" dirty="0" smtClean="0">
                <a:latin typeface="Tw Cen MT"/>
                <a:cs typeface="Tw Cen MT"/>
              </a:rPr>
              <a:t>Cultural </a:t>
            </a:r>
            <a:r>
              <a:rPr lang="en-US" sz="4000" b="1" dirty="0">
                <a:latin typeface="Tw Cen MT"/>
                <a:cs typeface="Tw Cen MT"/>
              </a:rPr>
              <a:t>I</a:t>
            </a:r>
            <a:r>
              <a:rPr lang="en-US" sz="4000" b="1" dirty="0" smtClean="0">
                <a:latin typeface="Tw Cen MT"/>
                <a:cs typeface="Tw Cen MT"/>
              </a:rPr>
              <a:t>nterface in Action </a:t>
            </a:r>
            <a:endParaRPr lang="en-US" sz="4000" dirty="0"/>
          </a:p>
        </p:txBody>
      </p:sp>
      <p:sp>
        <p:nvSpPr>
          <p:cNvPr id="3" name="Content Placeholder 2"/>
          <p:cNvSpPr>
            <a:spLocks noGrp="1"/>
          </p:cNvSpPr>
          <p:nvPr>
            <p:ph idx="1"/>
          </p:nvPr>
        </p:nvSpPr>
        <p:spPr>
          <a:xfrm>
            <a:off x="323528" y="2178051"/>
            <a:ext cx="8662989" cy="4679949"/>
          </a:xfrm>
        </p:spPr>
        <p:txBody>
          <a:bodyPr>
            <a:normAutofit/>
          </a:bodyPr>
          <a:lstStyle/>
          <a:p>
            <a:pPr marL="177800" lvl="1" indent="0">
              <a:buNone/>
            </a:pPr>
            <a:r>
              <a:rPr lang="en-AU" sz="2400" dirty="0" smtClean="0">
                <a:cs typeface="Calibri"/>
              </a:rPr>
              <a:t>“Some </a:t>
            </a:r>
            <a:r>
              <a:rPr lang="en-AU" sz="2400" dirty="0">
                <a:cs typeface="Calibri"/>
              </a:rPr>
              <a:t>of the lecturers if we ... we are definitely trying to understand but sometimes it felt like they were ... maybe they didn’t mean to, it just felt like they were accusing us, we get it and we want to understand, I mean it is a pretty hard state of affairs but you just ... you can’t have that sort of tone, it’s just not very helpful because we didn’t make things the way they were, we’re trying to help and our teaching hopefully will help so it’s kind of like ... it freaks you out, it’s like well, what’s the point of trying if you think that we’re already going to screw this up so I think that maybe just they’ve just got to think about it, I </a:t>
            </a:r>
            <a:r>
              <a:rPr lang="en-AU" sz="2400" dirty="0" smtClean="0">
                <a:cs typeface="Calibri"/>
              </a:rPr>
              <a:t>think”.</a:t>
            </a:r>
            <a:endParaRPr lang="en-AU" sz="2400" dirty="0">
              <a:cs typeface="Calibri"/>
            </a:endParaRPr>
          </a:p>
          <a:p>
            <a:pPr lvl="1"/>
            <a:endParaRPr lang="en-AU" dirty="0"/>
          </a:p>
          <a:p>
            <a:endParaRPr lang="en-US"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8</a:t>
            </a:fld>
            <a:endParaRPr lang="en-AU"/>
          </a:p>
        </p:txBody>
      </p:sp>
      <p:sp>
        <p:nvSpPr>
          <p:cNvPr id="5" name="Rectangle 4"/>
          <p:cNvSpPr/>
          <p:nvPr/>
        </p:nvSpPr>
        <p:spPr>
          <a:xfrm>
            <a:off x="539552" y="1340768"/>
            <a:ext cx="8352928" cy="646331"/>
          </a:xfrm>
          <a:prstGeom prst="rect">
            <a:avLst/>
          </a:prstGeom>
        </p:spPr>
        <p:txBody>
          <a:bodyPr wrap="square">
            <a:spAutoFit/>
          </a:bodyPr>
          <a:lstStyle/>
          <a:p>
            <a:r>
              <a:rPr lang="en-US" sz="3600" b="1" dirty="0" smtClean="0">
                <a:latin typeface="Tw Cen MT"/>
                <a:cs typeface="Tw Cen MT"/>
              </a:rPr>
              <a:t>Impetus </a:t>
            </a:r>
            <a:r>
              <a:rPr lang="en-US" sz="3600" b="1" dirty="0">
                <a:latin typeface="Tw Cen MT"/>
                <a:cs typeface="Tw Cen MT"/>
              </a:rPr>
              <a:t>to Act</a:t>
            </a:r>
            <a:endParaRPr lang="en-US" sz="3600" dirty="0"/>
          </a:p>
        </p:txBody>
      </p:sp>
    </p:spTree>
    <p:extLst>
      <p:ext uri="{BB962C8B-B14F-4D97-AF65-F5344CB8AC3E}">
        <p14:creationId xmlns:p14="http://schemas.microsoft.com/office/powerpoint/2010/main" val="123742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428604"/>
            <a:ext cx="7056457" cy="840156"/>
          </a:xfrm>
        </p:spPr>
        <p:txBody>
          <a:bodyPr>
            <a:normAutofit/>
          </a:bodyPr>
          <a:lstStyle/>
          <a:p>
            <a:r>
              <a:rPr lang="en-US" sz="4400" b="1" dirty="0">
                <a:latin typeface="Tw Cen MT"/>
                <a:cs typeface="Tw Cen MT"/>
              </a:rPr>
              <a:t>Emergent </a:t>
            </a:r>
            <a:r>
              <a:rPr lang="en-US" sz="4400" b="1" dirty="0" smtClean="0">
                <a:latin typeface="Tw Cen MT"/>
                <a:cs typeface="Tw Cen MT"/>
              </a:rPr>
              <a:t>theme</a:t>
            </a:r>
            <a:endParaRPr lang="en-US" sz="4400" dirty="0"/>
          </a:p>
        </p:txBody>
      </p:sp>
      <p:sp>
        <p:nvSpPr>
          <p:cNvPr id="3" name="Content Placeholder 2"/>
          <p:cNvSpPr>
            <a:spLocks noGrp="1"/>
          </p:cNvSpPr>
          <p:nvPr>
            <p:ph idx="1"/>
          </p:nvPr>
        </p:nvSpPr>
        <p:spPr>
          <a:xfrm>
            <a:off x="250824" y="2132856"/>
            <a:ext cx="8662989" cy="4320331"/>
          </a:xfrm>
        </p:spPr>
        <p:txBody>
          <a:bodyPr>
            <a:normAutofit/>
          </a:bodyPr>
          <a:lstStyle/>
          <a:p>
            <a:r>
              <a:rPr lang="en-US" dirty="0" smtClean="0"/>
              <a:t>This </a:t>
            </a:r>
            <a:r>
              <a:rPr lang="en-US" dirty="0"/>
              <a:t>dynamic has two parts: </a:t>
            </a:r>
            <a:endParaRPr lang="en-US" dirty="0" smtClean="0"/>
          </a:p>
          <a:p>
            <a:endParaRPr lang="en-US" sz="1000" dirty="0" smtClean="0"/>
          </a:p>
          <a:p>
            <a:pPr marL="457200" indent="-457200">
              <a:buFont typeface="+mj-lt"/>
              <a:buAutoNum type="arabicPeriod"/>
            </a:pPr>
            <a:r>
              <a:rPr lang="en-AU" dirty="0" smtClean="0"/>
              <a:t>Students </a:t>
            </a:r>
            <a:r>
              <a:rPr lang="en-AU" dirty="0"/>
              <a:t>respond to what they are learning with a desire to </a:t>
            </a:r>
            <a:r>
              <a:rPr lang="en-AU" dirty="0" smtClean="0"/>
              <a:t>learn and take </a:t>
            </a:r>
            <a:r>
              <a:rPr lang="en-AU" dirty="0"/>
              <a:t>action (and feeling questioned/encouraged to </a:t>
            </a:r>
            <a:r>
              <a:rPr lang="en-AU" dirty="0" smtClean="0"/>
              <a:t>act and apply their learning in the future role as a teacher).</a:t>
            </a:r>
          </a:p>
          <a:p>
            <a:pPr marL="457200" indent="-457200">
              <a:buFont typeface="+mj-lt"/>
              <a:buAutoNum type="arabicPeriod"/>
            </a:pPr>
            <a:r>
              <a:rPr lang="en-AU" dirty="0" smtClean="0"/>
              <a:t>They encounter </a:t>
            </a:r>
            <a:r>
              <a:rPr lang="en-AU" dirty="0"/>
              <a:t>resistance </a:t>
            </a:r>
            <a:r>
              <a:rPr lang="en-AU" dirty="0" smtClean="0"/>
              <a:t>to </a:t>
            </a:r>
            <a:r>
              <a:rPr lang="en-AU" dirty="0"/>
              <a:t>their attempts to respond; some students </a:t>
            </a:r>
            <a:r>
              <a:rPr lang="en-AU" dirty="0" smtClean="0"/>
              <a:t>express </a:t>
            </a:r>
            <a:r>
              <a:rPr lang="en-AU" dirty="0"/>
              <a:t>feelings of powerlessness and frustration at </a:t>
            </a:r>
            <a:r>
              <a:rPr lang="en-AU" dirty="0" smtClean="0"/>
              <a:t>being thought of as inadequate.</a:t>
            </a:r>
          </a:p>
          <a:p>
            <a:pPr marL="0" lvl="0" indent="0">
              <a:buNone/>
            </a:pPr>
            <a:endParaRPr lang="en-US" sz="1000" dirty="0" smtClean="0"/>
          </a:p>
          <a:p>
            <a:pPr marL="0" lvl="0" indent="0">
              <a:buNone/>
            </a:pPr>
            <a:r>
              <a:rPr lang="en-US" dirty="0" smtClean="0"/>
              <a:t>The </a:t>
            </a:r>
            <a:r>
              <a:rPr lang="en-US" dirty="0"/>
              <a:t>desire to contribute their own ideas/solutions to assist (impetus to act</a:t>
            </a:r>
            <a:r>
              <a:rPr lang="en-US" dirty="0" smtClean="0"/>
              <a:t>) but finding barriers (e.g. tutors </a:t>
            </a:r>
            <a:r>
              <a:rPr lang="en-AU" dirty="0" smtClean="0"/>
              <a:t>trivialised ideas, peer scorn</a:t>
            </a:r>
            <a:r>
              <a:rPr lang="en-US" dirty="0" smtClean="0"/>
              <a:t>, perceived as naive). </a:t>
            </a:r>
            <a:endParaRPr lang="en-AU" dirty="0"/>
          </a:p>
          <a:p>
            <a:pPr marL="0" indent="0">
              <a:buNone/>
            </a:pPr>
            <a:endParaRPr lang="en-US"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9</a:t>
            </a:fld>
            <a:endParaRPr lang="en-AU"/>
          </a:p>
        </p:txBody>
      </p:sp>
      <p:sp>
        <p:nvSpPr>
          <p:cNvPr id="5" name="Text Placeholder 4"/>
          <p:cNvSpPr>
            <a:spLocks noGrp="1"/>
          </p:cNvSpPr>
          <p:nvPr>
            <p:ph type="body" sz="quarter" idx="13"/>
          </p:nvPr>
        </p:nvSpPr>
        <p:spPr>
          <a:xfrm>
            <a:off x="251520" y="1484784"/>
            <a:ext cx="8662988" cy="485791"/>
          </a:xfrm>
        </p:spPr>
        <p:txBody>
          <a:bodyPr>
            <a:normAutofit/>
          </a:bodyPr>
          <a:lstStyle/>
          <a:p>
            <a:r>
              <a:rPr lang="en-US" sz="3600" b="1" dirty="0">
                <a:latin typeface="Tw Cen MT"/>
                <a:cs typeface="Tw Cen MT"/>
              </a:rPr>
              <a:t>Impetus to Act </a:t>
            </a:r>
            <a:endParaRPr lang="en-US" sz="3600" dirty="0"/>
          </a:p>
        </p:txBody>
      </p:sp>
    </p:spTree>
    <p:extLst>
      <p:ext uri="{BB962C8B-B14F-4D97-AF65-F5344CB8AC3E}">
        <p14:creationId xmlns:p14="http://schemas.microsoft.com/office/powerpoint/2010/main" val="639542339"/>
      </p:ext>
    </p:extLst>
  </p:cSld>
  <p:clrMapOvr>
    <a:masterClrMapping/>
  </p:clrMapOvr>
</p:sld>
</file>

<file path=ppt/theme/theme1.xml><?xml version="1.0" encoding="utf-8"?>
<a:theme xmlns:a="http://schemas.openxmlformats.org/drawingml/2006/main" name="UNIS Master">
  <a:themeElements>
    <a:clrScheme name="UNIS Master">
      <a:dk1>
        <a:sysClr val="windowText" lastClr="000000"/>
      </a:dk1>
      <a:lt1>
        <a:sysClr val="window" lastClr="FFFFFF"/>
      </a:lt1>
      <a:dk2>
        <a:srgbClr val="12416C"/>
      </a:dk2>
      <a:lt2>
        <a:srgbClr val="FBCD6B"/>
      </a:lt2>
      <a:accent1>
        <a:srgbClr val="CE1126"/>
      </a:accent1>
      <a:accent2>
        <a:srgbClr val="12416C"/>
      </a:accent2>
      <a:accent3>
        <a:srgbClr val="F9B72C"/>
      </a:accent3>
      <a:accent4>
        <a:srgbClr val="BBBDC0"/>
      </a:accent4>
      <a:accent5>
        <a:srgbClr val="E68892"/>
      </a:accent5>
      <a:accent6>
        <a:srgbClr val="88A0B5"/>
      </a:accent6>
      <a:hlink>
        <a:srgbClr val="0000FF"/>
      </a:hlink>
      <a:folHlink>
        <a:srgbClr val="0000FF"/>
      </a:folHlink>
    </a:clrScheme>
    <a:fontScheme name="UNIS_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1695</TotalTime>
  <Words>2520</Words>
  <Application>Microsoft Macintosh PowerPoint</Application>
  <PresentationFormat>On-screen Show (4:3)</PresentationFormat>
  <Paragraphs>171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UNIS Master</vt:lpstr>
      <vt:lpstr>Mandating Indigenous Education: tensions and transformations </vt:lpstr>
      <vt:lpstr>  Research Focus Questions</vt:lpstr>
      <vt:lpstr>“Hunting Assumptions” </vt:lpstr>
      <vt:lpstr>  Brookfield’s critically reflective lenses</vt:lpstr>
      <vt:lpstr>Student Lens Data</vt:lpstr>
      <vt:lpstr>Cultural Interface</vt:lpstr>
      <vt:lpstr>Hunting assumptions &amp;  the cultural interface</vt:lpstr>
      <vt:lpstr> Cultural Interface in Action </vt:lpstr>
      <vt:lpstr>Emergent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UNIS Template</dc:title>
  <dc:creator>PresentationStudio.com</dc:creator>
  <cp:lastModifiedBy>Cathie Burgess</cp:lastModifiedBy>
  <cp:revision>216</cp:revision>
  <cp:lastPrinted>2014-02-05T04:51:56Z</cp:lastPrinted>
  <dcterms:created xsi:type="dcterms:W3CDTF">2010-01-29T23:28:42Z</dcterms:created>
  <dcterms:modified xsi:type="dcterms:W3CDTF">2014-03-25T02:24:49Z</dcterms:modified>
</cp:coreProperties>
</file>