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74" r:id="rId3"/>
    <p:sldId id="257" r:id="rId4"/>
    <p:sldId id="258" r:id="rId5"/>
    <p:sldId id="259" r:id="rId6"/>
    <p:sldId id="266" r:id="rId7"/>
    <p:sldId id="267" r:id="rId8"/>
    <p:sldId id="262" r:id="rId9"/>
    <p:sldId id="263" r:id="rId10"/>
    <p:sldId id="264" r:id="rId11"/>
    <p:sldId id="265" r:id="rId12"/>
    <p:sldId id="269" r:id="rId13"/>
    <p:sldId id="271" r:id="rId14"/>
    <p:sldId id="270" r:id="rId15"/>
    <p:sldId id="268"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486"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8ABE3C1-DBE1-495D-B57B-2849774B866A}" type="datetimeFigureOut">
              <a:rPr lang="en-US" smtClean="0"/>
              <a:pPr/>
              <a:t>3/28/2014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86767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pPr/>
              <a:t>3/28/2014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13593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B90BD-B6CE-46B7-997F-7313B992CCDC}" type="datetimeFigureOut">
              <a:rPr lang="en-US" smtClean="0"/>
              <a:pPr/>
              <a:t>3/28/2014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1777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B9D11F-B188-461D-B23F-39381795C052}" type="datetimeFigureOut">
              <a:rPr lang="en-US" smtClean="0"/>
              <a:pPr/>
              <a:t>3/28/2014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57396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E6D8D9-55A2-4063-B0F3-121F44549695}" type="datetimeFigureOut">
              <a:rPr lang="en-US" smtClean="0"/>
              <a:pPr/>
              <a:t>3/28/2014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837928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pPr/>
              <a:t>3/28/2014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8602605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pPr/>
              <a:t>3/28/2014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7880770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pPr/>
              <a:t>3/28/2014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82980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pPr/>
              <a:t>3/28/2014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99429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pPr/>
              <a:t>3/28/2014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04175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pPr/>
              <a:t>3/28/2014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5671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pPr/>
              <a:t>3/28/2014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97638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pPr/>
              <a:t>3/28/2014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80226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pPr/>
              <a:t>3/28/2014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9994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pPr/>
              <a:t>3/28/2014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93986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pPr/>
              <a:t>3/28/2014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44396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pPr/>
              <a:t>3/28/2014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3833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6E9DEC-419B-4CC5-A080-3B06BD5A8291}" type="datetimeFigureOut">
              <a:rPr lang="en-US" smtClean="0"/>
              <a:pPr/>
              <a:t>3/28/2014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20988387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z="2800" b="1" dirty="0" err="1" smtClean="0"/>
              <a:t>Tauri</a:t>
            </a:r>
            <a:r>
              <a:rPr lang="en-AU" sz="2800" b="1" dirty="0" smtClean="0"/>
              <a:t> Simone</a:t>
            </a:r>
            <a:br>
              <a:rPr lang="en-AU" sz="2800" b="1" dirty="0" smtClean="0"/>
            </a:br>
            <a:r>
              <a:rPr lang="en-AU" sz="1800" dirty="0" smtClean="0"/>
              <a:t>BA (Hons), current PhD candidate, Institute of </a:t>
            </a:r>
            <a:r>
              <a:rPr lang="en-AU" sz="1800" dirty="0" err="1" smtClean="0"/>
              <a:t>Koorie</a:t>
            </a:r>
            <a:r>
              <a:rPr lang="en-AU" sz="1800" dirty="0" smtClean="0"/>
              <a:t> Education, Deakin University, Geelong</a:t>
            </a:r>
            <a:endParaRPr lang="en-AU" sz="1800" dirty="0"/>
          </a:p>
        </p:txBody>
      </p:sp>
      <p:sp>
        <p:nvSpPr>
          <p:cNvPr id="3" name="Subtitle 2"/>
          <p:cNvSpPr>
            <a:spLocks noGrp="1"/>
          </p:cNvSpPr>
          <p:nvPr>
            <p:ph type="subTitle" idx="1"/>
          </p:nvPr>
        </p:nvSpPr>
        <p:spPr/>
        <p:txBody>
          <a:bodyPr>
            <a:normAutofit fontScale="77500" lnSpcReduction="20000"/>
          </a:bodyPr>
          <a:lstStyle/>
          <a:p>
            <a:r>
              <a:rPr lang="en-AU" sz="2800" dirty="0" smtClean="0">
                <a:latin typeface="+mj-lt"/>
              </a:rPr>
              <a:t>Research Topic: Aboriginal stockwomen and their legacy in the </a:t>
            </a:r>
            <a:r>
              <a:rPr lang="en-AU" sz="2800" dirty="0">
                <a:latin typeface="+mj-lt"/>
              </a:rPr>
              <a:t>n</a:t>
            </a:r>
            <a:r>
              <a:rPr lang="en-AU" sz="2800" dirty="0" smtClean="0">
                <a:latin typeface="+mj-lt"/>
              </a:rPr>
              <a:t>orthern </a:t>
            </a:r>
            <a:r>
              <a:rPr lang="en-AU" sz="2800" dirty="0">
                <a:latin typeface="+mj-lt"/>
              </a:rPr>
              <a:t>p</a:t>
            </a:r>
            <a:r>
              <a:rPr lang="en-AU" sz="2800" dirty="0" smtClean="0">
                <a:latin typeface="+mj-lt"/>
              </a:rPr>
              <a:t>astoral industry</a:t>
            </a:r>
          </a:p>
          <a:p>
            <a:r>
              <a:rPr lang="en-AU" sz="2800" b="1" dirty="0" smtClean="0">
                <a:latin typeface="+mj-lt"/>
              </a:rPr>
              <a:t>Today’s presentation: Looking and talking about research</a:t>
            </a:r>
            <a:endParaRPr lang="en-AU" sz="2800" b="1" dirty="0">
              <a:latin typeface="+mj-lt"/>
            </a:endParaRPr>
          </a:p>
        </p:txBody>
      </p:sp>
    </p:spTree>
    <p:extLst>
      <p:ext uri="{BB962C8B-B14F-4D97-AF65-F5344CB8AC3E}">
        <p14:creationId xmlns:p14="http://schemas.microsoft.com/office/powerpoint/2010/main" xmlns="" val="3489235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Researching back</a:t>
            </a:r>
            <a:endParaRPr lang="en-AU" b="1" dirty="0"/>
          </a:p>
        </p:txBody>
      </p:sp>
      <p:sp>
        <p:nvSpPr>
          <p:cNvPr id="3" name="Content Placeholder 2"/>
          <p:cNvSpPr>
            <a:spLocks noGrp="1"/>
          </p:cNvSpPr>
          <p:nvPr>
            <p:ph idx="1"/>
          </p:nvPr>
        </p:nvSpPr>
        <p:spPr/>
        <p:txBody>
          <a:bodyPr/>
          <a:lstStyle/>
          <a:p>
            <a:r>
              <a:rPr lang="en-AU" dirty="0" smtClean="0"/>
              <a:t>Analysing historical literature through an Aboriginal lens.</a:t>
            </a:r>
          </a:p>
          <a:p>
            <a:r>
              <a:rPr lang="en-AU" dirty="0" smtClean="0"/>
              <a:t>Critiquing political policies, laws relating to land tenure systems and the historical foundations of the pastoral industry.</a:t>
            </a:r>
          </a:p>
          <a:p>
            <a:r>
              <a:rPr lang="en-AU" dirty="0" smtClean="0"/>
              <a:t>Unpacking and unmasking literature which is awash with patriarchal social structures/dynamics.</a:t>
            </a:r>
          </a:p>
          <a:p>
            <a:r>
              <a:rPr lang="en-AU" dirty="0" smtClean="0"/>
              <a:t>Yarning and researching back enables a holistic approach to research.</a:t>
            </a:r>
            <a:endParaRPr lang="en-AU" dirty="0"/>
          </a:p>
        </p:txBody>
      </p:sp>
    </p:spTree>
    <p:extLst>
      <p:ext uri="{BB962C8B-B14F-4D97-AF65-F5344CB8AC3E}">
        <p14:creationId xmlns:p14="http://schemas.microsoft.com/office/powerpoint/2010/main" xmlns="" val="348995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Secondary sources accessed</a:t>
            </a:r>
            <a:endParaRPr lang="en-AU" b="1" dirty="0"/>
          </a:p>
        </p:txBody>
      </p:sp>
      <p:sp>
        <p:nvSpPr>
          <p:cNvPr id="3" name="Content Placeholder 2"/>
          <p:cNvSpPr>
            <a:spLocks noGrp="1"/>
          </p:cNvSpPr>
          <p:nvPr>
            <p:ph idx="1"/>
          </p:nvPr>
        </p:nvSpPr>
        <p:spPr/>
        <p:txBody>
          <a:bodyPr>
            <a:normAutofit/>
          </a:bodyPr>
          <a:lstStyle/>
          <a:p>
            <a:r>
              <a:rPr lang="en-AU" dirty="0" smtClean="0"/>
              <a:t>Historical literature</a:t>
            </a:r>
          </a:p>
          <a:p>
            <a:r>
              <a:rPr lang="en-AU" dirty="0" smtClean="0"/>
              <a:t>Archival documents such as:  </a:t>
            </a:r>
          </a:p>
          <a:p>
            <a:pPr lvl="1"/>
            <a:r>
              <a:rPr lang="en-AU" dirty="0" smtClean="0"/>
              <a:t>Aboriginal protectors correspondence and reports</a:t>
            </a:r>
          </a:p>
          <a:p>
            <a:pPr lvl="1"/>
            <a:r>
              <a:rPr lang="en-AU" dirty="0" smtClean="0"/>
              <a:t>Permit systems</a:t>
            </a:r>
          </a:p>
          <a:p>
            <a:pPr lvl="1"/>
            <a:r>
              <a:rPr lang="en-AU" dirty="0" smtClean="0"/>
              <a:t>Land tenure laws</a:t>
            </a:r>
          </a:p>
          <a:p>
            <a:pPr lvl="1"/>
            <a:r>
              <a:rPr lang="en-AU" dirty="0" smtClean="0"/>
              <a:t>Pastoral diaries</a:t>
            </a:r>
          </a:p>
          <a:p>
            <a:pPr marL="457200" lvl="1" indent="0">
              <a:buNone/>
            </a:pPr>
            <a:r>
              <a:rPr lang="en-AU" dirty="0" smtClean="0"/>
              <a:t> </a:t>
            </a:r>
          </a:p>
          <a:p>
            <a:endParaRPr lang="en-AU" dirty="0"/>
          </a:p>
        </p:txBody>
      </p:sp>
    </p:spTree>
    <p:extLst>
      <p:ext uri="{BB962C8B-B14F-4D97-AF65-F5344CB8AC3E}">
        <p14:creationId xmlns:p14="http://schemas.microsoft.com/office/powerpoint/2010/main" xmlns="" val="230322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Addressing the lacuna in history</a:t>
            </a:r>
            <a:endParaRPr lang="en-AU" b="1" dirty="0"/>
          </a:p>
        </p:txBody>
      </p:sp>
      <p:sp>
        <p:nvSpPr>
          <p:cNvPr id="3" name="Content Placeholder 2"/>
          <p:cNvSpPr>
            <a:spLocks noGrp="1"/>
          </p:cNvSpPr>
          <p:nvPr>
            <p:ph idx="1"/>
          </p:nvPr>
        </p:nvSpPr>
        <p:spPr/>
        <p:txBody>
          <a:bodyPr/>
          <a:lstStyle/>
          <a:p>
            <a:r>
              <a:rPr lang="en-AU" dirty="0" smtClean="0"/>
              <a:t>Deductive method of analysis with an Aboriginal lens</a:t>
            </a:r>
          </a:p>
          <a:p>
            <a:r>
              <a:rPr lang="en-AU" dirty="0" smtClean="0"/>
              <a:t>Infer information from secondary sources</a:t>
            </a:r>
          </a:p>
          <a:p>
            <a:r>
              <a:rPr lang="en-AU" dirty="0" smtClean="0"/>
              <a:t>Collate and analyse current material</a:t>
            </a:r>
          </a:p>
          <a:p>
            <a:r>
              <a:rPr lang="en-AU" dirty="0" smtClean="0"/>
              <a:t>Identify themes and patterns</a:t>
            </a:r>
          </a:p>
          <a:p>
            <a:r>
              <a:rPr lang="en-AU" dirty="0" smtClean="0"/>
              <a:t>Infer conclusions </a:t>
            </a:r>
          </a:p>
          <a:p>
            <a:endParaRPr lang="en-AU" dirty="0"/>
          </a:p>
        </p:txBody>
      </p:sp>
    </p:spTree>
    <p:extLst>
      <p:ext uri="{BB962C8B-B14F-4D97-AF65-F5344CB8AC3E}">
        <p14:creationId xmlns:p14="http://schemas.microsoft.com/office/powerpoint/2010/main" xmlns="" val="3560743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Autoethnography</a:t>
            </a:r>
            <a:endParaRPr lang="en-AU" b="1" dirty="0"/>
          </a:p>
        </p:txBody>
      </p:sp>
      <p:sp>
        <p:nvSpPr>
          <p:cNvPr id="3" name="Content Placeholder 2"/>
          <p:cNvSpPr>
            <a:spLocks noGrp="1"/>
          </p:cNvSpPr>
          <p:nvPr>
            <p:ph idx="1"/>
          </p:nvPr>
        </p:nvSpPr>
        <p:spPr/>
        <p:txBody>
          <a:bodyPr/>
          <a:lstStyle/>
          <a:p>
            <a:r>
              <a:rPr lang="en-AU" dirty="0" smtClean="0"/>
              <a:t>Insider/outsider perspective</a:t>
            </a:r>
          </a:p>
          <a:p>
            <a:r>
              <a:rPr lang="en-AU" dirty="0" smtClean="0"/>
              <a:t>Authoritative </a:t>
            </a:r>
            <a:r>
              <a:rPr lang="en-AU" smtClean="0"/>
              <a:t>voice into </a:t>
            </a:r>
            <a:r>
              <a:rPr lang="en-AU" dirty="0" smtClean="0"/>
              <a:t>otherwise unknowable worlds</a:t>
            </a:r>
          </a:p>
          <a:p>
            <a:r>
              <a:rPr lang="en-AU" dirty="0" smtClean="0"/>
              <a:t>Formulate knowledge of Aboriginal stockwomen</a:t>
            </a:r>
          </a:p>
          <a:p>
            <a:r>
              <a:rPr lang="en-AU" dirty="0" smtClean="0"/>
              <a:t>Experience from an Aboriginal perspective</a:t>
            </a:r>
          </a:p>
          <a:p>
            <a:r>
              <a:rPr lang="en-AU" dirty="0" smtClean="0"/>
              <a:t>Insight into the hardships of living in rural remote Australia</a:t>
            </a:r>
          </a:p>
          <a:p>
            <a:endParaRPr lang="en-AU" dirty="0"/>
          </a:p>
        </p:txBody>
      </p:sp>
    </p:spTree>
    <p:extLst>
      <p:ext uri="{BB962C8B-B14F-4D97-AF65-F5344CB8AC3E}">
        <p14:creationId xmlns:p14="http://schemas.microsoft.com/office/powerpoint/2010/main" xmlns="" val="1017680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Conclusion</a:t>
            </a:r>
            <a:endParaRPr lang="en-AU" b="1" dirty="0"/>
          </a:p>
        </p:txBody>
      </p:sp>
      <p:sp>
        <p:nvSpPr>
          <p:cNvPr id="3" name="Content Placeholder 2"/>
          <p:cNvSpPr>
            <a:spLocks noGrp="1"/>
          </p:cNvSpPr>
          <p:nvPr>
            <p:ph idx="1"/>
          </p:nvPr>
        </p:nvSpPr>
        <p:spPr/>
        <p:txBody>
          <a:bodyPr/>
          <a:lstStyle/>
          <a:p>
            <a:r>
              <a:rPr lang="en-AU" dirty="0" smtClean="0"/>
              <a:t>Greater understanding of cultural and historical foundations</a:t>
            </a:r>
          </a:p>
          <a:p>
            <a:r>
              <a:rPr lang="en-AU" dirty="0" smtClean="0"/>
              <a:t>Understanding of cultural relationships</a:t>
            </a:r>
          </a:p>
          <a:p>
            <a:r>
              <a:rPr lang="en-AU" dirty="0" smtClean="0"/>
              <a:t>Culturally appropriate and holistic approach to research</a:t>
            </a:r>
          </a:p>
          <a:p>
            <a:r>
              <a:rPr lang="en-AU" dirty="0" smtClean="0"/>
              <a:t>Providing a voice, recognition and acknowledgement</a:t>
            </a:r>
          </a:p>
          <a:p>
            <a:r>
              <a:rPr lang="en-AU" b="1" dirty="0" smtClean="0"/>
              <a:t>Knowledge base for the children of the future</a:t>
            </a:r>
          </a:p>
          <a:p>
            <a:endParaRPr lang="en-AU" dirty="0"/>
          </a:p>
        </p:txBody>
      </p:sp>
    </p:spTree>
    <p:extLst>
      <p:ext uri="{BB962C8B-B14F-4D97-AF65-F5344CB8AC3E}">
        <p14:creationId xmlns:p14="http://schemas.microsoft.com/office/powerpoint/2010/main" xmlns="" val="2326923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297429"/>
          </a:xfrm>
        </p:spPr>
        <p:txBody>
          <a:bodyPr/>
          <a:lstStyle/>
          <a:p>
            <a:r>
              <a:rPr lang="en-AU" b="1" dirty="0" smtClean="0"/>
              <a:t>References</a:t>
            </a:r>
            <a:endParaRPr lang="en-AU" b="1" dirty="0"/>
          </a:p>
        </p:txBody>
      </p:sp>
      <p:sp>
        <p:nvSpPr>
          <p:cNvPr id="3" name="Content Placeholder 2"/>
          <p:cNvSpPr>
            <a:spLocks noGrp="1"/>
          </p:cNvSpPr>
          <p:nvPr>
            <p:ph idx="1"/>
          </p:nvPr>
        </p:nvSpPr>
        <p:spPr>
          <a:xfrm>
            <a:off x="1295401" y="2498501"/>
            <a:ext cx="9601196" cy="3721995"/>
          </a:xfrm>
        </p:spPr>
        <p:txBody>
          <a:bodyPr>
            <a:noAutofit/>
          </a:bodyPr>
          <a:lstStyle/>
          <a:p>
            <a:r>
              <a:rPr lang="en-AU" sz="1400" dirty="0" err="1"/>
              <a:t>Bessarab</a:t>
            </a:r>
            <a:r>
              <a:rPr lang="en-AU" sz="1400" dirty="0"/>
              <a:t>, D and </a:t>
            </a:r>
            <a:r>
              <a:rPr lang="en-AU" sz="1400" dirty="0" err="1"/>
              <a:t>Ng’andu</a:t>
            </a:r>
            <a:r>
              <a:rPr lang="en-AU" sz="1400" dirty="0"/>
              <a:t>, B 2010, ‘Yarning about Yarning as a Legitimate Method in Indigenous Research’, </a:t>
            </a:r>
            <a:r>
              <a:rPr lang="en-AU" sz="1400" i="1" dirty="0"/>
              <a:t>International Journal of Critical Indigenous Studies</a:t>
            </a:r>
            <a:r>
              <a:rPr lang="en-AU" sz="1400" dirty="0"/>
              <a:t>, </a:t>
            </a:r>
            <a:r>
              <a:rPr lang="en-AU" sz="1400" dirty="0" err="1"/>
              <a:t>Vol</a:t>
            </a:r>
            <a:r>
              <a:rPr lang="en-AU" sz="1400" dirty="0"/>
              <a:t> 3, no 1, pp </a:t>
            </a:r>
            <a:r>
              <a:rPr lang="en-AU" sz="1400" dirty="0" smtClean="0"/>
              <a:t>45-50.</a:t>
            </a:r>
            <a:endParaRPr lang="en-AU" sz="1400" dirty="0"/>
          </a:p>
          <a:p>
            <a:r>
              <a:rPr lang="en-AU" sz="1400" dirty="0"/>
              <a:t>Hammersmith, JA 2007, ‘Converging Indigenous and western knowledge systems: implications for tertiary education’, PhD thesis, University of South </a:t>
            </a:r>
            <a:r>
              <a:rPr lang="en-AU" sz="1400" dirty="0" smtClean="0"/>
              <a:t>Africa.</a:t>
            </a:r>
          </a:p>
          <a:p>
            <a:pPr algn="just">
              <a:lnSpc>
                <a:spcPct val="150000"/>
              </a:lnSpc>
              <a:spcAft>
                <a:spcPts val="1000"/>
              </a:spcAft>
            </a:pPr>
            <a:r>
              <a:rPr lang="en-AU" sz="1400" dirty="0">
                <a:latin typeface="Times New Roman"/>
                <a:ea typeface="Times New Roman"/>
                <a:cs typeface="Times New Roman"/>
              </a:rPr>
              <a:t>Houston, J 2007, ‘Indigenous autoethnography: formulating our knowledge, our way’</a:t>
            </a:r>
            <a:r>
              <a:rPr lang="en-AU" sz="1400" i="1" dirty="0">
                <a:latin typeface="Times New Roman"/>
                <a:ea typeface="Times New Roman"/>
                <a:cs typeface="Times New Roman"/>
              </a:rPr>
              <a:t>,</a:t>
            </a:r>
            <a:r>
              <a:rPr lang="en-AU" sz="1400" dirty="0">
                <a:latin typeface="Times New Roman"/>
                <a:ea typeface="Times New Roman"/>
                <a:cs typeface="Times New Roman"/>
              </a:rPr>
              <a:t> </a:t>
            </a:r>
            <a:r>
              <a:rPr lang="en-AU" sz="1400" i="1" dirty="0">
                <a:latin typeface="Times New Roman"/>
                <a:ea typeface="Times New Roman"/>
                <a:cs typeface="Times New Roman"/>
              </a:rPr>
              <a:t>The Australian Journal of Indigenous Education</a:t>
            </a:r>
            <a:r>
              <a:rPr lang="en-AU" sz="1400" dirty="0">
                <a:latin typeface="Times New Roman"/>
                <a:ea typeface="Times New Roman"/>
                <a:cs typeface="Times New Roman"/>
              </a:rPr>
              <a:t>, </a:t>
            </a:r>
            <a:r>
              <a:rPr lang="en-AU" sz="1400" dirty="0" err="1">
                <a:latin typeface="Times New Roman"/>
                <a:ea typeface="Times New Roman"/>
                <a:cs typeface="Times New Roman"/>
              </a:rPr>
              <a:t>Vol</a:t>
            </a:r>
            <a:r>
              <a:rPr lang="en-AU" sz="1400" dirty="0">
                <a:latin typeface="Times New Roman"/>
                <a:ea typeface="Times New Roman"/>
                <a:cs typeface="Times New Roman"/>
              </a:rPr>
              <a:t> 36, supplement, pp 37-50.</a:t>
            </a:r>
            <a:endParaRPr lang="en-AU" sz="1400" dirty="0">
              <a:latin typeface="Times New Roman"/>
              <a:ea typeface="Calibri"/>
              <a:cs typeface="Times New Roman"/>
            </a:endParaRPr>
          </a:p>
          <a:p>
            <a:r>
              <a:rPr lang="en-AU" sz="1400" dirty="0" smtClean="0"/>
              <a:t>Martin</a:t>
            </a:r>
            <a:r>
              <a:rPr lang="en-AU" sz="1400" dirty="0"/>
              <a:t>, K 2003, </a:t>
            </a:r>
            <a:r>
              <a:rPr lang="en-AU" sz="1400" i="1" dirty="0"/>
              <a:t>Ways of knowing, ways of being and ways of doing: a theoretical framework and methods for Indigenous re-search and Indigenist research</a:t>
            </a:r>
            <a:r>
              <a:rPr lang="en-AU" sz="1400" dirty="0"/>
              <a:t>. Voicing Dissent, New Talents 21C: Next generation Australian studies, </a:t>
            </a:r>
            <a:r>
              <a:rPr lang="en-AU" sz="1400" i="1" dirty="0"/>
              <a:t>Journal of Australian Studies</a:t>
            </a:r>
            <a:r>
              <a:rPr lang="en-AU" sz="1400" dirty="0"/>
              <a:t>, 76, pp 203-214.</a:t>
            </a:r>
          </a:p>
          <a:p>
            <a:r>
              <a:rPr lang="en-AU" sz="1400" dirty="0" err="1"/>
              <a:t>Rigney</a:t>
            </a:r>
            <a:r>
              <a:rPr lang="en-AU" sz="1400" dirty="0"/>
              <a:t>, LI 2001, ‘A first perspective of Indigenous Australian participation in science: framing Indigenous research towards Indigenous Australian intellectual sovereignty</a:t>
            </a:r>
            <a:r>
              <a:rPr lang="en-AU" sz="1400" dirty="0" smtClean="0"/>
              <a:t>,’ </a:t>
            </a:r>
            <a:r>
              <a:rPr lang="en-AU" sz="1400" dirty="0"/>
              <a:t>Flinders </a:t>
            </a:r>
            <a:r>
              <a:rPr lang="en-AU" sz="1400" dirty="0" smtClean="0"/>
              <a:t>University.</a:t>
            </a:r>
            <a:endParaRPr lang="en-AU" sz="1400" dirty="0"/>
          </a:p>
          <a:p>
            <a:r>
              <a:rPr lang="en-AU" sz="1400" dirty="0" smtClean="0"/>
              <a:t>Wilson</a:t>
            </a:r>
            <a:r>
              <a:rPr lang="en-AU" sz="1400" dirty="0"/>
              <a:t>, S 2004, ‘Research as Ceremony: articulating an Indigenous research paradigm’, PhD thesis, Monash University.</a:t>
            </a:r>
          </a:p>
          <a:p>
            <a:r>
              <a:rPr lang="en-AU" sz="1400" dirty="0"/>
              <a:t> </a:t>
            </a:r>
            <a:r>
              <a:rPr lang="en-AU" sz="1400" dirty="0" smtClean="0"/>
              <a:t>Wilson</a:t>
            </a:r>
            <a:r>
              <a:rPr lang="en-AU" sz="1400" dirty="0"/>
              <a:t>, S 2008, </a:t>
            </a:r>
            <a:r>
              <a:rPr lang="en-AU" sz="1400" i="1" dirty="0"/>
              <a:t>Research is Ceremony: Indigenous research methods,</a:t>
            </a:r>
            <a:r>
              <a:rPr lang="en-AU" sz="1400" dirty="0"/>
              <a:t> </a:t>
            </a:r>
            <a:r>
              <a:rPr lang="en-AU" sz="1400" dirty="0" err="1"/>
              <a:t>Fernwood</a:t>
            </a:r>
            <a:r>
              <a:rPr lang="en-AU" sz="1400" dirty="0"/>
              <a:t> Publishing, Canada.</a:t>
            </a:r>
          </a:p>
          <a:p>
            <a:endParaRPr lang="en-AU" sz="1400" dirty="0"/>
          </a:p>
        </p:txBody>
      </p:sp>
    </p:spTree>
    <p:extLst>
      <p:ext uri="{BB962C8B-B14F-4D97-AF65-F5344CB8AC3E}">
        <p14:creationId xmlns:p14="http://schemas.microsoft.com/office/powerpoint/2010/main" xmlns="" val="550151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6000" b="1" dirty="0" smtClean="0"/>
              <a:t>Thank you</a:t>
            </a:r>
            <a:endParaRPr lang="en-AU" sz="6000" b="1" dirty="0"/>
          </a:p>
        </p:txBody>
      </p:sp>
      <p:sp>
        <p:nvSpPr>
          <p:cNvPr id="3" name="Text Placeholder 2"/>
          <p:cNvSpPr>
            <a:spLocks noGrp="1"/>
          </p:cNvSpPr>
          <p:nvPr>
            <p:ph type="body" idx="1"/>
          </p:nvPr>
        </p:nvSpPr>
        <p:spPr/>
        <p:txBody>
          <a:bodyPr>
            <a:normAutofit/>
          </a:bodyPr>
          <a:lstStyle/>
          <a:p>
            <a:r>
              <a:rPr lang="en-AU" sz="2800" dirty="0" smtClean="0"/>
              <a:t>Any Questions, Critiques, Comments</a:t>
            </a:r>
            <a:endParaRPr lang="en-AU" sz="2800" dirty="0"/>
          </a:p>
        </p:txBody>
      </p:sp>
    </p:spTree>
    <p:extLst>
      <p:ext uri="{BB962C8B-B14F-4D97-AF65-F5344CB8AC3E}">
        <p14:creationId xmlns:p14="http://schemas.microsoft.com/office/powerpoint/2010/main" xmlns="" val="3919645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2175" y="5576284"/>
            <a:ext cx="7867650" cy="523220"/>
          </a:xfrm>
          <a:prstGeom prst="rect">
            <a:avLst/>
          </a:prstGeom>
          <a:noFill/>
        </p:spPr>
        <p:txBody>
          <a:bodyPr wrap="square" rtlCol="0">
            <a:spAutoFit/>
          </a:bodyPr>
          <a:lstStyle/>
          <a:p>
            <a:pPr algn="ctr"/>
            <a:r>
              <a:rPr lang="en-AU" sz="2800" b="1" dirty="0" smtClean="0"/>
              <a:t>My grandmother when she was a stockwoman</a:t>
            </a:r>
            <a:endParaRPr lang="en-AU" sz="2800" b="1" dirty="0"/>
          </a:p>
        </p:txBody>
      </p:sp>
      <p:pic>
        <p:nvPicPr>
          <p:cNvPr id="1026" name="Picture 2"/>
          <p:cNvPicPr>
            <a:picLocks noChangeAspect="1" noChangeArrowheads="1"/>
          </p:cNvPicPr>
          <p:nvPr/>
        </p:nvPicPr>
        <p:blipFill>
          <a:blip r:embed="rId2"/>
          <a:srcRect/>
          <a:stretch>
            <a:fillRect/>
          </a:stretch>
        </p:blipFill>
        <p:spPr bwMode="auto">
          <a:xfrm>
            <a:off x="3113088" y="954088"/>
            <a:ext cx="6067425" cy="4467225"/>
          </a:xfrm>
          <a:prstGeom prst="rect">
            <a:avLst/>
          </a:prstGeom>
          <a:noFill/>
          <a:ln w="9525">
            <a:noFill/>
            <a:miter lim="800000"/>
            <a:headEnd/>
            <a:tailEnd/>
          </a:ln>
        </p:spPr>
      </p:pic>
    </p:spTree>
    <p:extLst>
      <p:ext uri="{BB962C8B-B14F-4D97-AF65-F5344CB8AC3E}">
        <p14:creationId xmlns:p14="http://schemas.microsoft.com/office/powerpoint/2010/main" xmlns="" val="110616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Overview of my approach to the research:</a:t>
            </a:r>
            <a:endParaRPr lang="en-AU" b="1" dirty="0"/>
          </a:p>
        </p:txBody>
      </p:sp>
      <p:sp>
        <p:nvSpPr>
          <p:cNvPr id="3" name="Content Placeholder 2"/>
          <p:cNvSpPr>
            <a:spLocks noGrp="1"/>
          </p:cNvSpPr>
          <p:nvPr>
            <p:ph idx="1"/>
          </p:nvPr>
        </p:nvSpPr>
        <p:spPr/>
        <p:txBody>
          <a:bodyPr/>
          <a:lstStyle/>
          <a:p>
            <a:r>
              <a:rPr lang="en-AU" b="1" dirty="0" smtClean="0"/>
              <a:t>Multiversity</a:t>
            </a:r>
            <a:r>
              <a:rPr lang="en-AU" dirty="0" smtClean="0"/>
              <a:t> (multi-faceted) approach combining Western paradigms and Indigenous knowledge systems</a:t>
            </a:r>
          </a:p>
          <a:p>
            <a:r>
              <a:rPr lang="en-AU" dirty="0" smtClean="0"/>
              <a:t>Using ‘</a:t>
            </a:r>
            <a:r>
              <a:rPr lang="en-AU" b="1" dirty="0" smtClean="0"/>
              <a:t>researching back</a:t>
            </a:r>
            <a:r>
              <a:rPr lang="en-AU" dirty="0" smtClean="0"/>
              <a:t>’ (applying an Aboriginal lens to the way history has been written)</a:t>
            </a:r>
          </a:p>
          <a:p>
            <a:r>
              <a:rPr lang="en-AU" dirty="0"/>
              <a:t>A</a:t>
            </a:r>
            <a:r>
              <a:rPr lang="en-AU" dirty="0" smtClean="0"/>
              <a:t>nd the respectful, relationship-based approach of </a:t>
            </a:r>
            <a:r>
              <a:rPr lang="en-AU" b="1" dirty="0" smtClean="0"/>
              <a:t>yarning</a:t>
            </a:r>
            <a:r>
              <a:rPr lang="en-AU" dirty="0" smtClean="0"/>
              <a:t> (exchange of knowledge through the use of the spoken word), providing a voice for Aboriginal stockwomen within the pastoral industry</a:t>
            </a:r>
          </a:p>
        </p:txBody>
      </p:sp>
    </p:spTree>
    <p:extLst>
      <p:ext uri="{BB962C8B-B14F-4D97-AF65-F5344CB8AC3E}">
        <p14:creationId xmlns:p14="http://schemas.microsoft.com/office/powerpoint/2010/main" xmlns="" val="1970314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823" y="982132"/>
            <a:ext cx="10844011" cy="1303867"/>
          </a:xfrm>
        </p:spPr>
        <p:txBody>
          <a:bodyPr>
            <a:normAutofit/>
          </a:bodyPr>
          <a:lstStyle/>
          <a:p>
            <a:r>
              <a:rPr lang="en-AU" sz="4000" b="1" dirty="0"/>
              <a:t>C</a:t>
            </a:r>
            <a:r>
              <a:rPr lang="en-AU" sz="4000" b="1" dirty="0" smtClean="0"/>
              <a:t>oncepts and theory underpinning my research</a:t>
            </a:r>
            <a:endParaRPr lang="en-AU" sz="4000" b="1" dirty="0"/>
          </a:p>
        </p:txBody>
      </p:sp>
      <p:sp>
        <p:nvSpPr>
          <p:cNvPr id="3" name="Content Placeholder 2"/>
          <p:cNvSpPr>
            <a:spLocks noGrp="1"/>
          </p:cNvSpPr>
          <p:nvPr>
            <p:ph idx="1"/>
          </p:nvPr>
        </p:nvSpPr>
        <p:spPr/>
        <p:txBody>
          <a:bodyPr/>
          <a:lstStyle/>
          <a:p>
            <a:r>
              <a:rPr lang="en-AU" dirty="0" smtClean="0"/>
              <a:t>Culture is an outward expression of spirituality</a:t>
            </a:r>
          </a:p>
          <a:p>
            <a:r>
              <a:rPr lang="en-AU" dirty="0" smtClean="0"/>
              <a:t>Knowledge is the awareness gained from our experiences of the world and our awakening to this knowledge</a:t>
            </a:r>
          </a:p>
          <a:p>
            <a:r>
              <a:rPr lang="en-AU" dirty="0" smtClean="0"/>
              <a:t>Research must use culturally appropriate methods that reflect the circularity of Aboriginal knowledge</a:t>
            </a:r>
            <a:endParaRPr lang="en-AU" dirty="0"/>
          </a:p>
        </p:txBody>
      </p:sp>
    </p:spTree>
    <p:extLst>
      <p:ext uri="{BB962C8B-B14F-4D97-AF65-F5344CB8AC3E}">
        <p14:creationId xmlns:p14="http://schemas.microsoft.com/office/powerpoint/2010/main" xmlns="" val="417042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To </a:t>
            </a:r>
            <a:r>
              <a:rPr lang="en-AU" b="1" dirty="0"/>
              <a:t>q</a:t>
            </a:r>
            <a:r>
              <a:rPr lang="en-AU" b="1" dirty="0" smtClean="0"/>
              <a:t>uote Tafoya, for Aboriginal people…</a:t>
            </a:r>
            <a:endParaRPr lang="en-AU" b="1" dirty="0"/>
          </a:p>
        </p:txBody>
      </p:sp>
      <p:sp>
        <p:nvSpPr>
          <p:cNvPr id="3" name="Content Placeholder 2"/>
          <p:cNvSpPr>
            <a:spLocks noGrp="1"/>
          </p:cNvSpPr>
          <p:nvPr>
            <p:ph idx="1"/>
          </p:nvPr>
        </p:nvSpPr>
        <p:spPr/>
        <p:txBody>
          <a:bodyPr>
            <a:normAutofit/>
          </a:bodyPr>
          <a:lstStyle/>
          <a:p>
            <a:r>
              <a:rPr lang="en-AU" sz="2800" i="1" dirty="0" smtClean="0"/>
              <a:t>‘Stories go in circles.  They don’t go in straight lines.  It helps if you listen in circles because there are stories inside and between stories, and finding your way through them is as easy and as hard as finding your way home.  Part of finding is getting lost, and when you are lost you start to open up and listen’ </a:t>
            </a:r>
            <a:r>
              <a:rPr lang="en-AU" sz="2800" dirty="0" smtClean="0"/>
              <a:t>(Tafoya 1995, cited in </a:t>
            </a:r>
            <a:r>
              <a:rPr lang="en-AU" sz="2800" dirty="0"/>
              <a:t>W</a:t>
            </a:r>
            <a:r>
              <a:rPr lang="en-AU" sz="2800" dirty="0" smtClean="0"/>
              <a:t>ilson, 2004: 10).</a:t>
            </a:r>
            <a:endParaRPr lang="en-AU" sz="2800" dirty="0"/>
          </a:p>
        </p:txBody>
      </p:sp>
    </p:spTree>
    <p:extLst>
      <p:ext uri="{BB962C8B-B14F-4D97-AF65-F5344CB8AC3E}">
        <p14:creationId xmlns:p14="http://schemas.microsoft.com/office/powerpoint/2010/main" xmlns="" val="217402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Yarning</a:t>
            </a:r>
            <a:endParaRPr lang="en-AU" b="1" dirty="0"/>
          </a:p>
        </p:txBody>
      </p:sp>
      <p:sp>
        <p:nvSpPr>
          <p:cNvPr id="3" name="Content Placeholder 2"/>
          <p:cNvSpPr>
            <a:spLocks noGrp="1"/>
          </p:cNvSpPr>
          <p:nvPr>
            <p:ph idx="1"/>
          </p:nvPr>
        </p:nvSpPr>
        <p:spPr/>
        <p:txBody>
          <a:bodyPr/>
          <a:lstStyle/>
          <a:p>
            <a:r>
              <a:rPr lang="en-AU" dirty="0" smtClean="0"/>
              <a:t>Lived experience = Meaning, understanding and our own truths</a:t>
            </a:r>
          </a:p>
          <a:p>
            <a:pPr algn="ctr"/>
            <a:r>
              <a:rPr lang="en-AU" b="1" dirty="0" smtClean="0"/>
              <a:t>Yarning</a:t>
            </a:r>
            <a:r>
              <a:rPr lang="en-AU" dirty="0" smtClean="0"/>
              <a:t> –</a:t>
            </a:r>
          </a:p>
          <a:p>
            <a:r>
              <a:rPr lang="en-AU" dirty="0" smtClean="0"/>
              <a:t>A means of transmitting knowledge</a:t>
            </a:r>
          </a:p>
          <a:p>
            <a:r>
              <a:rPr lang="en-AU" dirty="0" smtClean="0"/>
              <a:t>The interweaving of knowledge experienced through the spoken word</a:t>
            </a:r>
          </a:p>
          <a:p>
            <a:r>
              <a:rPr lang="en-AU" dirty="0" smtClean="0"/>
              <a:t>Respect and Relationships</a:t>
            </a:r>
          </a:p>
          <a:p>
            <a:pPr marL="0" indent="0">
              <a:buNone/>
            </a:pPr>
            <a:endParaRPr lang="en-AU" dirty="0" smtClean="0"/>
          </a:p>
          <a:p>
            <a:endParaRPr lang="en-AU" dirty="0" smtClean="0"/>
          </a:p>
          <a:p>
            <a:endParaRPr lang="en-AU" dirty="0" smtClean="0"/>
          </a:p>
          <a:p>
            <a:endParaRPr lang="en-AU" dirty="0"/>
          </a:p>
        </p:txBody>
      </p:sp>
    </p:spTree>
    <p:extLst>
      <p:ext uri="{BB962C8B-B14F-4D97-AF65-F5344CB8AC3E}">
        <p14:creationId xmlns:p14="http://schemas.microsoft.com/office/powerpoint/2010/main" xmlns="" val="1782471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Knowledge and Relationships</a:t>
            </a:r>
            <a:endParaRPr lang="en-AU" sz="3600" b="1" dirty="0"/>
          </a:p>
        </p:txBody>
      </p:sp>
      <p:sp>
        <p:nvSpPr>
          <p:cNvPr id="3" name="Content Placeholder 2"/>
          <p:cNvSpPr>
            <a:spLocks noGrp="1"/>
          </p:cNvSpPr>
          <p:nvPr>
            <p:ph idx="1"/>
          </p:nvPr>
        </p:nvSpPr>
        <p:spPr/>
        <p:txBody>
          <a:bodyPr/>
          <a:lstStyle/>
          <a:p>
            <a:r>
              <a:rPr lang="en-AU" dirty="0" smtClean="0"/>
              <a:t>Knowledge is a connection formed through experience of relationships.</a:t>
            </a:r>
          </a:p>
          <a:p>
            <a:r>
              <a:rPr lang="en-AU" dirty="0" smtClean="0"/>
              <a:t>The researcher and participant are both teacher and student.</a:t>
            </a:r>
          </a:p>
          <a:p>
            <a:r>
              <a:rPr lang="en-AU" dirty="0" smtClean="0"/>
              <a:t>Relational accountability is to participants and the research.</a:t>
            </a:r>
          </a:p>
          <a:p>
            <a:r>
              <a:rPr lang="en-AU" dirty="0" smtClean="0"/>
              <a:t>The </a:t>
            </a:r>
            <a:r>
              <a:rPr lang="en-AU" smtClean="0"/>
              <a:t>researcher is responsible </a:t>
            </a:r>
            <a:r>
              <a:rPr lang="en-AU" dirty="0" smtClean="0"/>
              <a:t>for the transmission of </a:t>
            </a:r>
            <a:r>
              <a:rPr lang="en-AU" smtClean="0"/>
              <a:t>the story.</a:t>
            </a:r>
            <a:endParaRPr lang="en-AU" dirty="0" smtClean="0"/>
          </a:p>
          <a:p>
            <a:endParaRPr lang="en-AU" dirty="0"/>
          </a:p>
        </p:txBody>
      </p:sp>
    </p:spTree>
    <p:extLst>
      <p:ext uri="{BB962C8B-B14F-4D97-AF65-F5344CB8AC3E}">
        <p14:creationId xmlns:p14="http://schemas.microsoft.com/office/powerpoint/2010/main" xmlns="" val="4165869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7888" y="1754407"/>
            <a:ext cx="9061327" cy="4524315"/>
          </a:xfrm>
          <a:prstGeom prst="rect">
            <a:avLst/>
          </a:prstGeom>
          <a:noFill/>
        </p:spPr>
        <p:txBody>
          <a:bodyPr wrap="none" rtlCol="0" anchor="ctr">
            <a:spAutoFit/>
          </a:bodyPr>
          <a:lstStyle/>
          <a:p>
            <a:pPr marL="342900" indent="-342900">
              <a:buClr>
                <a:schemeClr val="accent1"/>
              </a:buClr>
              <a:buFont typeface="Arial" panose="020B0604020202020204" pitchFamily="34" charset="0"/>
              <a:buChar char="•"/>
            </a:pPr>
            <a:endParaRPr lang="en-AU" sz="2400" dirty="0" smtClean="0"/>
          </a:p>
          <a:p>
            <a:pPr marL="342900" indent="-342900">
              <a:buClr>
                <a:schemeClr val="accent1"/>
              </a:buClr>
              <a:buFont typeface="Arial" panose="020B0604020202020204" pitchFamily="34" charset="0"/>
              <a:buChar char="•"/>
            </a:pPr>
            <a:r>
              <a:rPr lang="en-AU" sz="2400" dirty="0" smtClean="0"/>
              <a:t>Conducting research in a culturally appropriate manner.</a:t>
            </a:r>
          </a:p>
          <a:p>
            <a:pPr marL="342900" indent="-342900">
              <a:buClr>
                <a:schemeClr val="accent1"/>
              </a:buClr>
              <a:buFont typeface="Arial" panose="020B0604020202020204" pitchFamily="34" charset="0"/>
              <a:buChar char="•"/>
            </a:pPr>
            <a:endParaRPr lang="en-AU" sz="2400" dirty="0"/>
          </a:p>
          <a:p>
            <a:pPr marL="342900" indent="-342900">
              <a:buClr>
                <a:schemeClr val="accent1"/>
              </a:buClr>
              <a:buFont typeface="Arial" panose="020B0604020202020204" pitchFamily="34" charset="0"/>
              <a:buChar char="•"/>
            </a:pPr>
            <a:r>
              <a:rPr lang="en-AU" sz="2400" dirty="0" smtClean="0"/>
              <a:t>Ensuring that the research is beneficial to the community. </a:t>
            </a:r>
          </a:p>
          <a:p>
            <a:pPr marL="342900" indent="-342900">
              <a:buClr>
                <a:schemeClr val="accent1"/>
              </a:buClr>
              <a:buFont typeface="Arial" panose="020B0604020202020204" pitchFamily="34" charset="0"/>
              <a:buChar char="•"/>
            </a:pPr>
            <a:endParaRPr lang="en-AU" sz="2400" dirty="0"/>
          </a:p>
          <a:p>
            <a:pPr marL="342900" indent="-342900">
              <a:buClr>
                <a:schemeClr val="accent1"/>
              </a:buClr>
              <a:buFont typeface="Arial" panose="020B0604020202020204" pitchFamily="34" charset="0"/>
              <a:buChar char="•"/>
            </a:pPr>
            <a:r>
              <a:rPr lang="en-AU" sz="2400" dirty="0" smtClean="0"/>
              <a:t>Interpreting the research gathered from contributors in a respectful and </a:t>
            </a:r>
          </a:p>
          <a:p>
            <a:pPr>
              <a:buClr>
                <a:schemeClr val="accent1"/>
              </a:buClr>
            </a:pPr>
            <a:r>
              <a:rPr lang="en-AU" sz="2400" dirty="0" smtClean="0"/>
              <a:t>     responsible manner.</a:t>
            </a:r>
          </a:p>
          <a:p>
            <a:pPr>
              <a:buClr>
                <a:schemeClr val="accent1"/>
              </a:buClr>
            </a:pPr>
            <a:endParaRPr lang="en-AU" sz="2400" dirty="0"/>
          </a:p>
          <a:p>
            <a:pPr marL="342900" indent="-342900">
              <a:buClr>
                <a:schemeClr val="accent1"/>
              </a:buClr>
              <a:buFont typeface="Arial" panose="020B0604020202020204" pitchFamily="34" charset="0"/>
              <a:buChar char="•"/>
            </a:pPr>
            <a:r>
              <a:rPr lang="en-AU" sz="2400" dirty="0" smtClean="0"/>
              <a:t>Fully involving contributors in ensuring that translation of the research</a:t>
            </a:r>
          </a:p>
          <a:p>
            <a:pPr>
              <a:buClr>
                <a:schemeClr val="accent1"/>
              </a:buClr>
            </a:pPr>
            <a:r>
              <a:rPr lang="en-AU" sz="2400" dirty="0"/>
              <a:t> </a:t>
            </a:r>
            <a:r>
              <a:rPr lang="en-AU" sz="2400" dirty="0" smtClean="0"/>
              <a:t>    material is true to their lived experiences.</a:t>
            </a:r>
          </a:p>
          <a:p>
            <a:endParaRPr lang="en-AU" sz="2400" dirty="0"/>
          </a:p>
          <a:p>
            <a:endParaRPr lang="en-AU" sz="2400" dirty="0"/>
          </a:p>
        </p:txBody>
      </p:sp>
      <p:sp>
        <p:nvSpPr>
          <p:cNvPr id="4" name="TextBox 3"/>
          <p:cNvSpPr txBox="1"/>
          <p:nvPr/>
        </p:nvSpPr>
        <p:spPr>
          <a:xfrm>
            <a:off x="2408349" y="761499"/>
            <a:ext cx="7083286" cy="769441"/>
          </a:xfrm>
          <a:prstGeom prst="rect">
            <a:avLst/>
          </a:prstGeom>
          <a:noFill/>
        </p:spPr>
        <p:txBody>
          <a:bodyPr wrap="none" rtlCol="0">
            <a:spAutoFit/>
          </a:bodyPr>
          <a:lstStyle/>
          <a:p>
            <a:r>
              <a:rPr lang="en-AU" sz="4400" b="1" dirty="0" smtClean="0"/>
              <a:t>Responsibility to community</a:t>
            </a:r>
            <a:endParaRPr lang="en-AU" sz="4400" b="1" dirty="0"/>
          </a:p>
        </p:txBody>
      </p:sp>
      <p:sp>
        <p:nvSpPr>
          <p:cNvPr id="5" name="TextBox 4"/>
          <p:cNvSpPr txBox="1"/>
          <p:nvPr/>
        </p:nvSpPr>
        <p:spPr>
          <a:xfrm>
            <a:off x="1287888" y="1569740"/>
            <a:ext cx="9185905" cy="369332"/>
          </a:xfrm>
          <a:prstGeom prst="rect">
            <a:avLst/>
          </a:prstGeom>
          <a:noFill/>
        </p:spPr>
        <p:txBody>
          <a:bodyPr wrap="square" rtlCol="0">
            <a:spAutoFit/>
          </a:bodyPr>
          <a:lstStyle/>
          <a:p>
            <a:r>
              <a:rPr lang="en-AU" b="1" dirty="0" smtClean="0">
                <a:solidFill>
                  <a:schemeClr val="accent1"/>
                </a:solidFill>
              </a:rPr>
              <a:t>______________________________________________________________________________</a:t>
            </a:r>
            <a:endParaRPr lang="en-AU" b="1" dirty="0">
              <a:solidFill>
                <a:schemeClr val="accent1"/>
              </a:solidFill>
            </a:endParaRPr>
          </a:p>
        </p:txBody>
      </p:sp>
    </p:spTree>
    <p:extLst>
      <p:ext uri="{BB962C8B-B14F-4D97-AF65-F5344CB8AC3E}">
        <p14:creationId xmlns:p14="http://schemas.microsoft.com/office/powerpoint/2010/main" xmlns="" val="2459835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Building relationships</a:t>
            </a:r>
            <a:endParaRPr lang="en-AU" b="1" dirty="0"/>
          </a:p>
        </p:txBody>
      </p:sp>
      <p:sp>
        <p:nvSpPr>
          <p:cNvPr id="3" name="Content Placeholder 2"/>
          <p:cNvSpPr>
            <a:spLocks noGrp="1"/>
          </p:cNvSpPr>
          <p:nvPr>
            <p:ph idx="1"/>
          </p:nvPr>
        </p:nvSpPr>
        <p:spPr/>
        <p:txBody>
          <a:bodyPr/>
          <a:lstStyle/>
          <a:p>
            <a:r>
              <a:rPr lang="en-AU" dirty="0"/>
              <a:t>Forming relationships with </a:t>
            </a:r>
            <a:r>
              <a:rPr lang="en-AU" dirty="0" smtClean="0"/>
              <a:t>participants is based on - </a:t>
            </a:r>
            <a:r>
              <a:rPr lang="en-AU" dirty="0"/>
              <a:t>Respect, Responsibility, Reciprocity and Relational accountability</a:t>
            </a:r>
            <a:r>
              <a:rPr lang="en-AU" dirty="0" smtClean="0"/>
              <a:t>.</a:t>
            </a:r>
            <a:endParaRPr lang="en-AU" dirty="0"/>
          </a:p>
          <a:p>
            <a:r>
              <a:rPr lang="en-AU" dirty="0" smtClean="0"/>
              <a:t>First steps in building relationships is connecting me through relationships either with people, places or knowledge.</a:t>
            </a:r>
          </a:p>
          <a:p>
            <a:r>
              <a:rPr lang="en-AU" dirty="0" smtClean="0"/>
              <a:t>Relationships are ongoing even once the research is complete.</a:t>
            </a:r>
          </a:p>
          <a:p>
            <a:endParaRPr lang="en-AU" dirty="0"/>
          </a:p>
        </p:txBody>
      </p:sp>
    </p:spTree>
    <p:extLst>
      <p:ext uri="{BB962C8B-B14F-4D97-AF65-F5344CB8AC3E}">
        <p14:creationId xmlns:p14="http://schemas.microsoft.com/office/powerpoint/2010/main" xmlns="" val="32214868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453</TotalTime>
  <Words>774</Words>
  <Application>Microsoft Office PowerPoint</Application>
  <PresentationFormat>Custom</PresentationFormat>
  <Paragraphs>84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Organic</vt:lpstr>
      <vt:lpstr>Tauri Simone BA (Hons), current PhD candidate, Institute of Koorie Education, Deakin University, Geelong</vt:lpstr>
      <vt:lpstr>Slide 2</vt:lpstr>
      <vt:lpstr>Overview of my approach to the research:</vt:lpstr>
      <vt:lpstr>Concepts and theory underpinning my research</vt:lpstr>
      <vt:lpstr>To quote Tafoya, for Aboriginal people…</vt:lpstr>
      <vt:lpstr>Yarning</vt:lpstr>
      <vt:lpstr>Knowledge and Relationships</vt:lpstr>
      <vt:lpstr>Slide 8</vt:lpstr>
      <vt:lpstr>Building relationships</vt:lpstr>
      <vt:lpstr>Researching back</vt:lpstr>
      <vt:lpstr>Secondary sources accessed</vt:lpstr>
      <vt:lpstr>Addressing the lacuna in history</vt:lpstr>
      <vt:lpstr>Autoethnography</vt:lpstr>
      <vt:lpstr>Conclusion</vt:lpstr>
      <vt:lpstr>References</vt:lpstr>
      <vt:lpstr>Thank you</vt:lpstr>
    </vt:vector>
  </TitlesOfParts>
  <Company>Deakin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Tauri Simone BA (Hons), current PhD candidate, Institute of Koorie Education, Deakin University, Geelong</dc:title>
  <dc:creator>Selma Macfarlane</dc:creator>
  <cp:lastModifiedBy>Tania</cp:lastModifiedBy>
  <cp:revision>39</cp:revision>
  <dcterms:created xsi:type="dcterms:W3CDTF">2014-02-25T22:34:19Z</dcterms:created>
  <dcterms:modified xsi:type="dcterms:W3CDTF">2014-03-27T21:11:32Z</dcterms:modified>
</cp:coreProperties>
</file>