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gl6O6r3Ws9MfECs90w7YfaIxnV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/>
              <a:t>reveals hidden bias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/>
              <a:t>Feminist Theories </a:t>
            </a:r>
            <a:endParaRPr sz="1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AU" sz="1200"/>
              <a:t>‘Co’ - not specifically about First Nations and non-Indigenous peoples working together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/>
              <a:t>Worldviews – avoids epistemological errasure</a:t>
            </a:r>
            <a:endParaRPr/>
          </a:p>
        </p:txBody>
      </p:sp>
      <p:sp>
        <p:nvSpPr>
          <p:cNvPr id="505" name="Google Shape;50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695325" y="1143405"/>
            <a:ext cx="10738247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4200"/>
              <a:buFont typeface="Arial"/>
              <a:buNone/>
              <a:defRPr sz="4200">
                <a:solidFill>
                  <a:srgbClr val="D7D1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695298" y="2553954"/>
            <a:ext cx="10747200" cy="267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700"/>
              <a:buNone/>
              <a:defRPr sz="2700">
                <a:solidFill>
                  <a:srgbClr val="D7D1CC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/>
          <p:nvPr/>
        </p:nvSpPr>
        <p:spPr>
          <a:xfrm>
            <a:off x="1" y="4076700"/>
            <a:ext cx="2555875" cy="2781300"/>
          </a:xfrm>
          <a:custGeom>
            <a:avLst/>
            <a:gdLst/>
            <a:ahLst/>
            <a:cxnLst/>
            <a:rect l="l" t="t" r="r" b="b"/>
            <a:pathLst>
              <a:path w="2555875" h="2781300" extrusionOk="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rgbClr val="D7D1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4"/>
          <p:cNvSpPr/>
          <p:nvPr/>
        </p:nvSpPr>
        <p:spPr>
          <a:xfrm>
            <a:off x="9912424" y="5571759"/>
            <a:ext cx="2279576" cy="1286241"/>
          </a:xfrm>
          <a:custGeom>
            <a:avLst/>
            <a:gdLst/>
            <a:ahLst/>
            <a:cxnLst/>
            <a:rect l="l" t="t" r="r" b="b"/>
            <a:pathLst>
              <a:path w="1704975" h="962025" extrusionOk="0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rgbClr val="D7D1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22;p14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2 Graphs">
  <p:cSld name="Title, Subtitle, 2 Graph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1"/>
          </p:nvPr>
        </p:nvSpPr>
        <p:spPr>
          <a:xfrm>
            <a:off x="695326" y="2279553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marL="914400" lvl="1" indent="-30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accen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­"/>
              <a:defRPr sz="1200">
                <a:solidFill>
                  <a:schemeClr val="accen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sz="120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body" idx="2"/>
          </p:nvPr>
        </p:nvSpPr>
        <p:spPr>
          <a:xfrm>
            <a:off x="695326" y="2696388"/>
            <a:ext cx="5220000" cy="361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body" idx="3"/>
          </p:nvPr>
        </p:nvSpPr>
        <p:spPr>
          <a:xfrm>
            <a:off x="6279511" y="2279553"/>
            <a:ext cx="522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marL="914400" lvl="1" indent="-30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>
                <a:solidFill>
                  <a:schemeClr val="accent1"/>
                </a:solidFill>
              </a:defRPr>
            </a:lvl2pPr>
            <a:lvl3pPr marL="1371600" lvl="2" indent="-3048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Char char="­"/>
              <a:defRPr sz="1200">
                <a:solidFill>
                  <a:schemeClr val="accent1"/>
                </a:solidFill>
              </a:defRPr>
            </a:lvl3pPr>
            <a:lvl4pPr marL="1828800" lvl="3" indent="-3048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•"/>
              <a:defRPr sz="120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body" idx="4"/>
          </p:nvPr>
        </p:nvSpPr>
        <p:spPr>
          <a:xfrm>
            <a:off x="6279511" y="2696388"/>
            <a:ext cx="5220000" cy="3612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body" idx="5"/>
          </p:nvPr>
        </p:nvSpPr>
        <p:spPr>
          <a:xfrm>
            <a:off x="695327" y="1699200"/>
            <a:ext cx="10772776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13" name="Google Shape;113;p23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Layout Horizontal">
  <p:cSld name="Two Content Layout Horizontal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4"/>
          <p:cNvSpPr txBox="1">
            <a:spLocks noGrp="1"/>
          </p:cNvSpPr>
          <p:nvPr>
            <p:ph type="body" idx="1"/>
          </p:nvPr>
        </p:nvSpPr>
        <p:spPr>
          <a:xfrm>
            <a:off x="695325" y="1700212"/>
            <a:ext cx="1080135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2"/>
          </p:nvPr>
        </p:nvSpPr>
        <p:spPr>
          <a:xfrm>
            <a:off x="695325" y="4149320"/>
            <a:ext cx="10801350" cy="2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23" name="Google Shape;123;p24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695325" y="1700213"/>
            <a:ext cx="3384342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2"/>
          </p:nvPr>
        </p:nvSpPr>
        <p:spPr>
          <a:xfrm>
            <a:off x="4406607" y="1700213"/>
            <a:ext cx="3384000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3"/>
          </p:nvPr>
        </p:nvSpPr>
        <p:spPr>
          <a:xfrm>
            <a:off x="8112597" y="1700213"/>
            <a:ext cx="3384000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34" name="Google Shape;134;p25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Third Two Third Title and Content">
  <p:cSld name="One Third Two Third Title and Conte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6"/>
          <p:cNvSpPr txBox="1">
            <a:spLocks noGrp="1"/>
          </p:cNvSpPr>
          <p:nvPr>
            <p:ph type="body" idx="1"/>
          </p:nvPr>
        </p:nvSpPr>
        <p:spPr>
          <a:xfrm>
            <a:off x="4407049" y="1700213"/>
            <a:ext cx="7089626" cy="46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2"/>
          </p:nvPr>
        </p:nvSpPr>
        <p:spPr>
          <a:xfrm>
            <a:off x="695325" y="1698659"/>
            <a:ext cx="3384000" cy="46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hird One Third Title and Content">
  <p:cSld name="Two Third One Third Title and Conte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695326" y="1700213"/>
            <a:ext cx="7092000" cy="46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2"/>
          </p:nvPr>
        </p:nvSpPr>
        <p:spPr>
          <a:xfrm>
            <a:off x="8112676" y="1700213"/>
            <a:ext cx="3384000" cy="46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54" name="Google Shape;154;p27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Pullout">
  <p:cSld name="Picture with Pullou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8"/>
          <p:cNvSpPr>
            <a:spLocks noGrp="1"/>
          </p:cNvSpPr>
          <p:nvPr>
            <p:ph type="pic" idx="2"/>
          </p:nvPr>
        </p:nvSpPr>
        <p:spPr>
          <a:xfrm>
            <a:off x="0" y="624880"/>
            <a:ext cx="12191999" cy="62331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"/>
          </p:nvPr>
        </p:nvSpPr>
        <p:spPr>
          <a:xfrm>
            <a:off x="695328" y="1052514"/>
            <a:ext cx="3384548" cy="5263410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txBody>
          <a:bodyPr spcFirstLastPara="1" wrap="square" lIns="180000" tIns="1260000" rIns="180000" bIns="1800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1127448" y="1340768"/>
            <a:ext cx="2592288" cy="876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9"/>
          <p:cNvSpPr>
            <a:spLocks noGrp="1"/>
          </p:cNvSpPr>
          <p:nvPr>
            <p:ph type="pic" idx="2"/>
          </p:nvPr>
        </p:nvSpPr>
        <p:spPr>
          <a:xfrm>
            <a:off x="695327" y="1700213"/>
            <a:ext cx="10801349" cy="424910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body" idx="1"/>
          </p:nvPr>
        </p:nvSpPr>
        <p:spPr>
          <a:xfrm>
            <a:off x="695327" y="5949320"/>
            <a:ext cx="10801348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74" name="Google Shape;174;p29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 Two Thirds">
  <p:cSld name="Text with Image Two Third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0"/>
          <p:cNvSpPr>
            <a:spLocks noGrp="1"/>
          </p:cNvSpPr>
          <p:nvPr>
            <p:ph type="pic" idx="2"/>
          </p:nvPr>
        </p:nvSpPr>
        <p:spPr>
          <a:xfrm>
            <a:off x="4407048" y="630979"/>
            <a:ext cx="7784951" cy="623419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body" idx="1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 One Third">
  <p:cSld name="Text with Image One Third">
    <p:bg>
      <p:bgPr>
        <a:solidFill>
          <a:srgbClr val="D7D1CC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1"/>
          <p:cNvSpPr>
            <a:spLocks noGrp="1"/>
          </p:cNvSpPr>
          <p:nvPr>
            <p:ph type="pic" idx="2"/>
          </p:nvPr>
        </p:nvSpPr>
        <p:spPr>
          <a:xfrm>
            <a:off x="8127980" y="619866"/>
            <a:ext cx="4065161" cy="623997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body" idx="1"/>
          </p:nvPr>
        </p:nvSpPr>
        <p:spPr>
          <a:xfrm>
            <a:off x="695326" y="1700213"/>
            <a:ext cx="7089890" cy="46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708989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D1C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94" name="Google Shape;194;p31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 Two Thirds Alt">
  <p:cSld name="Text with Image Two Thirds Alt">
    <p:bg>
      <p:bgPr>
        <a:solidFill>
          <a:schemeClr val="accen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>
            <a:spLocks noGrp="1"/>
          </p:cNvSpPr>
          <p:nvPr>
            <p:ph type="pic" idx="2"/>
          </p:nvPr>
        </p:nvSpPr>
        <p:spPr>
          <a:xfrm>
            <a:off x="4409550" y="-3115"/>
            <a:ext cx="7782449" cy="686828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32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2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rgbClr val="D7D1C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1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>
                <a:solidFill>
                  <a:srgbClr val="D7D1CC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rgbClr val="D7D1CC"/>
                </a:solidFill>
              </a:defRPr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­"/>
              <a:defRPr>
                <a:solidFill>
                  <a:srgbClr val="D7D1CC"/>
                </a:solidFill>
              </a:defRPr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800"/>
              <a:buChar char="•"/>
              <a:defRPr>
                <a:solidFill>
                  <a:srgbClr val="D7D1C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7D1CC"/>
              </a:buClr>
              <a:buSzPts val="2400"/>
              <a:buNone/>
              <a:defRPr>
                <a:solidFill>
                  <a:srgbClr val="D7D1CC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32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2"/>
          <p:cNvSpPr txBox="1"/>
          <p:nvPr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this slide design, you can change the background colour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 right-clicking somewhere on the slide, not in a content placeholder.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‘Format Background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 the ‘Fill’ menu, ‘change ‘Solid fill’ to a colour from the palette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400"/>
              <a:buFont typeface="Arial"/>
              <a:buNone/>
              <a:defRPr>
                <a:solidFill>
                  <a:srgbClr val="D7D1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5" name="Google Shape;205;p32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with Image Half Alt">
  <p:cSld name="1_Text with Image Half Alt">
    <p:bg>
      <p:bgPr>
        <a:solidFill>
          <a:schemeClr val="accen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>
            <a:spLocks noGrp="1"/>
          </p:cNvSpPr>
          <p:nvPr>
            <p:ph type="pic" idx="2"/>
          </p:nvPr>
        </p:nvSpPr>
        <p:spPr>
          <a:xfrm>
            <a:off x="6102278" y="-2778"/>
            <a:ext cx="6093632" cy="686062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15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5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rgbClr val="D7D1C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1"/>
          </p:nvPr>
        </p:nvSpPr>
        <p:spPr>
          <a:xfrm>
            <a:off x="695325" y="1700213"/>
            <a:ext cx="5208587" cy="45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>
                <a:solidFill>
                  <a:srgbClr val="D7D1CC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rgbClr val="D7D1CC"/>
                </a:solidFill>
              </a:defRPr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­"/>
              <a:defRPr>
                <a:solidFill>
                  <a:srgbClr val="D7D1CC"/>
                </a:solidFill>
              </a:defRPr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800"/>
              <a:buChar char="•"/>
              <a:defRPr>
                <a:solidFill>
                  <a:srgbClr val="D7D1C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7D1CC"/>
              </a:buClr>
              <a:buSzPts val="2400"/>
              <a:buNone/>
              <a:defRPr>
                <a:solidFill>
                  <a:srgbClr val="D7D1CC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5208586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400"/>
              <a:buFont typeface="Arial"/>
              <a:buNone/>
              <a:defRPr>
                <a:solidFill>
                  <a:srgbClr val="D7D1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 Half Alt">
  <p:cSld name="Text with Image Half Alt">
    <p:bg>
      <p:bgPr>
        <a:solidFill>
          <a:schemeClr val="accent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>
            <a:spLocks noGrp="1"/>
          </p:cNvSpPr>
          <p:nvPr>
            <p:ph type="pic" idx="2"/>
          </p:nvPr>
        </p:nvSpPr>
        <p:spPr>
          <a:xfrm>
            <a:off x="6102278" y="-2778"/>
            <a:ext cx="6093632" cy="686062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33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3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rgbClr val="D7D1C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body" idx="1"/>
          </p:nvPr>
        </p:nvSpPr>
        <p:spPr>
          <a:xfrm>
            <a:off x="695325" y="1700213"/>
            <a:ext cx="5208587" cy="45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>
                <a:solidFill>
                  <a:srgbClr val="D7D1CC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rgbClr val="D7D1CC"/>
                </a:solidFill>
              </a:defRPr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­"/>
              <a:defRPr>
                <a:solidFill>
                  <a:srgbClr val="D7D1CC"/>
                </a:solidFill>
              </a:defRPr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800"/>
              <a:buChar char="•"/>
              <a:defRPr>
                <a:solidFill>
                  <a:srgbClr val="D7D1CC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7D1CC"/>
              </a:buClr>
              <a:buSzPts val="2400"/>
              <a:buNone/>
              <a:defRPr>
                <a:solidFill>
                  <a:srgbClr val="D7D1CC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33"/>
          <p:cNvSpPr txBox="1"/>
          <p:nvPr/>
        </p:nvSpPr>
        <p:spPr>
          <a:xfrm>
            <a:off x="1" y="-1053499"/>
            <a:ext cx="7632171" cy="9541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this slide design, you can change the background colour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 right-clicking somewhere on the slide, not in a content placeholder.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‘Format Background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Under the ‘Fill’ menu, ‘change ‘Solid fill’ to a colour from the palette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3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5208586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400"/>
              <a:buFont typeface="Arial"/>
              <a:buNone/>
              <a:defRPr>
                <a:solidFill>
                  <a:srgbClr val="D7D1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 One Third Alt">
  <p:cSld name="Text with Image One Third Alt">
    <p:bg>
      <p:bgPr>
        <a:solidFill>
          <a:schemeClr val="accen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10704513" cy="686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"/>
              <a:buNone/>
              <a:defRPr sz="10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34"/>
          <p:cNvSpPr txBox="1"/>
          <p:nvPr/>
        </p:nvSpPr>
        <p:spPr>
          <a:xfrm>
            <a:off x="1" y="-622612"/>
            <a:ext cx="7632171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this slide design, you can change the background colour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Clicking along the edge of purple container and change the shape fill colour.</a:t>
            </a:r>
            <a:endParaRPr/>
          </a:p>
        </p:txBody>
      </p:sp>
      <p:sp>
        <p:nvSpPr>
          <p:cNvPr id="221" name="Google Shape;221;p34"/>
          <p:cNvSpPr>
            <a:spLocks noGrp="1"/>
          </p:cNvSpPr>
          <p:nvPr>
            <p:ph type="pic" idx="2"/>
          </p:nvPr>
        </p:nvSpPr>
        <p:spPr>
          <a:xfrm>
            <a:off x="8108851" y="622584"/>
            <a:ext cx="4083149" cy="623725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3"/>
          </p:nvPr>
        </p:nvSpPr>
        <p:spPr>
          <a:xfrm>
            <a:off x="4400550" y="6524625"/>
            <a:ext cx="3384667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body" idx="4"/>
          </p:nvPr>
        </p:nvSpPr>
        <p:spPr>
          <a:xfrm>
            <a:off x="695325" y="1700213"/>
            <a:ext cx="7089891" cy="45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­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7096124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34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4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228" name="Google Shape;228;p34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4 Images">
  <p:cSld name="Text with 4 Image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>
            <a:spLocks noGrp="1"/>
          </p:cNvSpPr>
          <p:nvPr>
            <p:ph type="pic" idx="2"/>
          </p:nvPr>
        </p:nvSpPr>
        <p:spPr>
          <a:xfrm>
            <a:off x="4407049" y="630978"/>
            <a:ext cx="3888000" cy="28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695326" y="2204864"/>
            <a:ext cx="3384000" cy="409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35"/>
          <p:cNvSpPr>
            <a:spLocks noGrp="1"/>
          </p:cNvSpPr>
          <p:nvPr>
            <p:ph type="pic" idx="3"/>
          </p:nvPr>
        </p:nvSpPr>
        <p:spPr>
          <a:xfrm>
            <a:off x="4407049" y="3485752"/>
            <a:ext cx="3888000" cy="28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35"/>
          <p:cNvSpPr>
            <a:spLocks noGrp="1"/>
          </p:cNvSpPr>
          <p:nvPr>
            <p:ph type="pic" idx="4"/>
          </p:nvPr>
        </p:nvSpPr>
        <p:spPr>
          <a:xfrm>
            <a:off x="8304000" y="630978"/>
            <a:ext cx="3888000" cy="28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Google Shape;235;p35"/>
          <p:cNvSpPr>
            <a:spLocks noGrp="1"/>
          </p:cNvSpPr>
          <p:nvPr>
            <p:ph type="pic" idx="5"/>
          </p:nvPr>
        </p:nvSpPr>
        <p:spPr>
          <a:xfrm>
            <a:off x="8304000" y="3485752"/>
            <a:ext cx="3888000" cy="28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35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5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3384549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5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5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35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241" name="Google Shape;241;p35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Text &amp; Images">
  <p:cSld name="Three Column Text &amp; Images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>
            <a:spLocks noGrp="1"/>
          </p:cNvSpPr>
          <p:nvPr>
            <p:ph type="pic" idx="2"/>
          </p:nvPr>
        </p:nvSpPr>
        <p:spPr>
          <a:xfrm>
            <a:off x="695326" y="3447000"/>
            <a:ext cx="3384000" cy="28617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5" name="Google Shape;245;p36"/>
          <p:cNvSpPr>
            <a:spLocks noGrp="1"/>
          </p:cNvSpPr>
          <p:nvPr>
            <p:ph type="pic" idx="3"/>
          </p:nvPr>
        </p:nvSpPr>
        <p:spPr>
          <a:xfrm>
            <a:off x="4409626" y="3447000"/>
            <a:ext cx="3384000" cy="28617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p36"/>
          <p:cNvSpPr>
            <a:spLocks noGrp="1"/>
          </p:cNvSpPr>
          <p:nvPr>
            <p:ph type="pic" idx="4"/>
          </p:nvPr>
        </p:nvSpPr>
        <p:spPr>
          <a:xfrm>
            <a:off x="8112676" y="3446253"/>
            <a:ext cx="3384000" cy="286172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7" name="Google Shape;247;p36"/>
          <p:cNvSpPr txBox="1">
            <a:spLocks noGrp="1"/>
          </p:cNvSpPr>
          <p:nvPr>
            <p:ph type="body" idx="1"/>
          </p:nvPr>
        </p:nvSpPr>
        <p:spPr>
          <a:xfrm>
            <a:off x="695325" y="1700212"/>
            <a:ext cx="3384000" cy="172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36"/>
          <p:cNvSpPr txBox="1">
            <a:spLocks noGrp="1"/>
          </p:cNvSpPr>
          <p:nvPr>
            <p:ph type="body" idx="5"/>
          </p:nvPr>
        </p:nvSpPr>
        <p:spPr>
          <a:xfrm>
            <a:off x="4409626" y="1700212"/>
            <a:ext cx="3384000" cy="172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36"/>
          <p:cNvSpPr txBox="1">
            <a:spLocks noGrp="1"/>
          </p:cNvSpPr>
          <p:nvPr>
            <p:ph type="body" idx="6"/>
          </p:nvPr>
        </p:nvSpPr>
        <p:spPr>
          <a:xfrm>
            <a:off x="8112676" y="1700212"/>
            <a:ext cx="3384000" cy="172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36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6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6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6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255" name="Google Shape;255;p36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&amp; Text">
  <p:cSld name="Icons &amp;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7"/>
          <p:cNvSpPr>
            <a:spLocks noGrp="1"/>
          </p:cNvSpPr>
          <p:nvPr>
            <p:ph type="pic" idx="2"/>
          </p:nvPr>
        </p:nvSpPr>
        <p:spPr>
          <a:xfrm>
            <a:off x="1691720" y="1700808"/>
            <a:ext cx="1439897" cy="11995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37"/>
          <p:cNvSpPr txBox="1">
            <a:spLocks noGrp="1"/>
          </p:cNvSpPr>
          <p:nvPr>
            <p:ph type="body" idx="1"/>
          </p:nvPr>
        </p:nvSpPr>
        <p:spPr>
          <a:xfrm>
            <a:off x="719668" y="2996952"/>
            <a:ext cx="3384000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37"/>
          <p:cNvSpPr txBox="1">
            <a:spLocks noGrp="1"/>
          </p:cNvSpPr>
          <p:nvPr>
            <p:ph type="body" idx="3"/>
          </p:nvPr>
        </p:nvSpPr>
        <p:spPr>
          <a:xfrm>
            <a:off x="719668" y="3271090"/>
            <a:ext cx="338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30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37"/>
          <p:cNvSpPr>
            <a:spLocks noGrp="1"/>
          </p:cNvSpPr>
          <p:nvPr>
            <p:ph type="pic" idx="4"/>
          </p:nvPr>
        </p:nvSpPr>
        <p:spPr>
          <a:xfrm>
            <a:off x="5376051" y="1700808"/>
            <a:ext cx="1439897" cy="11995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37"/>
          <p:cNvSpPr txBox="1">
            <a:spLocks noGrp="1"/>
          </p:cNvSpPr>
          <p:nvPr>
            <p:ph type="body" idx="5"/>
          </p:nvPr>
        </p:nvSpPr>
        <p:spPr>
          <a:xfrm>
            <a:off x="4403999" y="2996952"/>
            <a:ext cx="3384000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37"/>
          <p:cNvSpPr txBox="1">
            <a:spLocks noGrp="1"/>
          </p:cNvSpPr>
          <p:nvPr>
            <p:ph type="body" idx="6"/>
          </p:nvPr>
        </p:nvSpPr>
        <p:spPr>
          <a:xfrm>
            <a:off x="4403999" y="3271090"/>
            <a:ext cx="338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30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37"/>
          <p:cNvSpPr>
            <a:spLocks noGrp="1"/>
          </p:cNvSpPr>
          <p:nvPr>
            <p:ph type="pic" idx="7"/>
          </p:nvPr>
        </p:nvSpPr>
        <p:spPr>
          <a:xfrm>
            <a:off x="9063158" y="1700907"/>
            <a:ext cx="1439897" cy="11995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37"/>
          <p:cNvSpPr txBox="1">
            <a:spLocks noGrp="1"/>
          </p:cNvSpPr>
          <p:nvPr>
            <p:ph type="body" idx="8"/>
          </p:nvPr>
        </p:nvSpPr>
        <p:spPr>
          <a:xfrm>
            <a:off x="8091106" y="2997051"/>
            <a:ext cx="3384000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37"/>
          <p:cNvSpPr txBox="1">
            <a:spLocks noGrp="1"/>
          </p:cNvSpPr>
          <p:nvPr>
            <p:ph type="body" idx="9"/>
          </p:nvPr>
        </p:nvSpPr>
        <p:spPr>
          <a:xfrm>
            <a:off x="8091106" y="3271189"/>
            <a:ext cx="338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30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>
            <a:spLocks noGrp="1"/>
          </p:cNvSpPr>
          <p:nvPr>
            <p:ph type="pic" idx="13"/>
          </p:nvPr>
        </p:nvSpPr>
        <p:spPr>
          <a:xfrm>
            <a:off x="1691720" y="4077242"/>
            <a:ext cx="1439897" cy="11995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14"/>
          </p:nvPr>
        </p:nvSpPr>
        <p:spPr>
          <a:xfrm>
            <a:off x="719668" y="5373386"/>
            <a:ext cx="3384000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7"/>
          <p:cNvSpPr txBox="1">
            <a:spLocks noGrp="1"/>
          </p:cNvSpPr>
          <p:nvPr>
            <p:ph type="body" idx="15"/>
          </p:nvPr>
        </p:nvSpPr>
        <p:spPr>
          <a:xfrm>
            <a:off x="719668" y="5647524"/>
            <a:ext cx="338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30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37"/>
          <p:cNvSpPr>
            <a:spLocks noGrp="1"/>
          </p:cNvSpPr>
          <p:nvPr>
            <p:ph type="pic" idx="16"/>
          </p:nvPr>
        </p:nvSpPr>
        <p:spPr>
          <a:xfrm>
            <a:off x="5376051" y="4077242"/>
            <a:ext cx="1439897" cy="11995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37"/>
          <p:cNvSpPr txBox="1">
            <a:spLocks noGrp="1"/>
          </p:cNvSpPr>
          <p:nvPr>
            <p:ph type="body" idx="17"/>
          </p:nvPr>
        </p:nvSpPr>
        <p:spPr>
          <a:xfrm>
            <a:off x="4403999" y="5373386"/>
            <a:ext cx="3384000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37"/>
          <p:cNvSpPr txBox="1">
            <a:spLocks noGrp="1"/>
          </p:cNvSpPr>
          <p:nvPr>
            <p:ph type="body" idx="18"/>
          </p:nvPr>
        </p:nvSpPr>
        <p:spPr>
          <a:xfrm>
            <a:off x="4403999" y="5647524"/>
            <a:ext cx="338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30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37"/>
          <p:cNvSpPr>
            <a:spLocks noGrp="1"/>
          </p:cNvSpPr>
          <p:nvPr>
            <p:ph type="pic" idx="19"/>
          </p:nvPr>
        </p:nvSpPr>
        <p:spPr>
          <a:xfrm>
            <a:off x="9063158" y="4077341"/>
            <a:ext cx="1439897" cy="11995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Google Shape;274;p37"/>
          <p:cNvSpPr txBox="1">
            <a:spLocks noGrp="1"/>
          </p:cNvSpPr>
          <p:nvPr>
            <p:ph type="body" idx="20"/>
          </p:nvPr>
        </p:nvSpPr>
        <p:spPr>
          <a:xfrm>
            <a:off x="8091106" y="5373485"/>
            <a:ext cx="3384000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37"/>
          <p:cNvSpPr txBox="1">
            <a:spLocks noGrp="1"/>
          </p:cNvSpPr>
          <p:nvPr>
            <p:ph type="body" idx="21"/>
          </p:nvPr>
        </p:nvSpPr>
        <p:spPr>
          <a:xfrm>
            <a:off x="8091106" y="5647623"/>
            <a:ext cx="3384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30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37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7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7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37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7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281" name="Google Shape;281;p37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">
  <p:cSld name="Order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8"/>
          <p:cNvSpPr txBox="1">
            <a:spLocks noGrp="1"/>
          </p:cNvSpPr>
          <p:nvPr>
            <p:ph type="body" idx="1"/>
          </p:nvPr>
        </p:nvSpPr>
        <p:spPr>
          <a:xfrm>
            <a:off x="1079170" y="1917008"/>
            <a:ext cx="1584308" cy="158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72000" rIns="72000" bIns="720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3429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38"/>
          <p:cNvSpPr txBox="1">
            <a:spLocks noGrp="1"/>
          </p:cNvSpPr>
          <p:nvPr>
            <p:ph type="body" idx="2"/>
          </p:nvPr>
        </p:nvSpPr>
        <p:spPr>
          <a:xfrm>
            <a:off x="695326" y="3861048"/>
            <a:ext cx="2351996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38"/>
          <p:cNvSpPr txBox="1">
            <a:spLocks noGrp="1"/>
          </p:cNvSpPr>
          <p:nvPr>
            <p:ph type="body" idx="3"/>
          </p:nvPr>
        </p:nvSpPr>
        <p:spPr>
          <a:xfrm>
            <a:off x="695326" y="4135186"/>
            <a:ext cx="2351996" cy="15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30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38"/>
          <p:cNvSpPr txBox="1">
            <a:spLocks noGrp="1"/>
          </p:cNvSpPr>
          <p:nvPr>
            <p:ph type="body" idx="4"/>
          </p:nvPr>
        </p:nvSpPr>
        <p:spPr>
          <a:xfrm>
            <a:off x="4400550" y="6524625"/>
            <a:ext cx="3384667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" name="Google Shape;288;p38"/>
          <p:cNvSpPr txBox="1">
            <a:spLocks noGrp="1"/>
          </p:cNvSpPr>
          <p:nvPr>
            <p:ph type="body" idx="5"/>
          </p:nvPr>
        </p:nvSpPr>
        <p:spPr>
          <a:xfrm>
            <a:off x="3932120" y="1917008"/>
            <a:ext cx="1584308" cy="1584000"/>
          </a:xfrm>
          <a:prstGeom prst="rect">
            <a:avLst/>
          </a:prstGeom>
          <a:solidFill>
            <a:srgbClr val="962A8B"/>
          </a:solidFill>
          <a:ln>
            <a:noFill/>
          </a:ln>
        </p:spPr>
        <p:txBody>
          <a:bodyPr spcFirstLastPara="1" wrap="square" lIns="72000" tIns="72000" rIns="72000" bIns="720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3429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38"/>
          <p:cNvSpPr txBox="1">
            <a:spLocks noGrp="1"/>
          </p:cNvSpPr>
          <p:nvPr>
            <p:ph type="body" idx="6"/>
          </p:nvPr>
        </p:nvSpPr>
        <p:spPr>
          <a:xfrm>
            <a:off x="3548276" y="3861048"/>
            <a:ext cx="2351996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38"/>
          <p:cNvSpPr txBox="1">
            <a:spLocks noGrp="1"/>
          </p:cNvSpPr>
          <p:nvPr>
            <p:ph type="body" idx="7"/>
          </p:nvPr>
        </p:nvSpPr>
        <p:spPr>
          <a:xfrm>
            <a:off x="3548276" y="4135186"/>
            <a:ext cx="2351996" cy="15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30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38"/>
          <p:cNvSpPr txBox="1">
            <a:spLocks noGrp="1"/>
          </p:cNvSpPr>
          <p:nvPr>
            <p:ph type="body" idx="8"/>
          </p:nvPr>
        </p:nvSpPr>
        <p:spPr>
          <a:xfrm>
            <a:off x="6686160" y="1917008"/>
            <a:ext cx="1584308" cy="1584000"/>
          </a:xfrm>
          <a:prstGeom prst="rect">
            <a:avLst/>
          </a:prstGeom>
          <a:solidFill>
            <a:srgbClr val="999490"/>
          </a:solidFill>
          <a:ln>
            <a:noFill/>
          </a:ln>
        </p:spPr>
        <p:txBody>
          <a:bodyPr spcFirstLastPara="1" wrap="square" lIns="72000" tIns="72000" rIns="72000" bIns="720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3429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38"/>
          <p:cNvSpPr txBox="1">
            <a:spLocks noGrp="1"/>
          </p:cNvSpPr>
          <p:nvPr>
            <p:ph type="body" idx="9"/>
          </p:nvPr>
        </p:nvSpPr>
        <p:spPr>
          <a:xfrm>
            <a:off x="6302316" y="3861048"/>
            <a:ext cx="2351996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38"/>
          <p:cNvSpPr txBox="1">
            <a:spLocks noGrp="1"/>
          </p:cNvSpPr>
          <p:nvPr>
            <p:ph type="body" idx="13"/>
          </p:nvPr>
        </p:nvSpPr>
        <p:spPr>
          <a:xfrm>
            <a:off x="6302316" y="4135186"/>
            <a:ext cx="2351996" cy="15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30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38"/>
          <p:cNvSpPr txBox="1">
            <a:spLocks noGrp="1"/>
          </p:cNvSpPr>
          <p:nvPr>
            <p:ph type="body" idx="14"/>
          </p:nvPr>
        </p:nvSpPr>
        <p:spPr>
          <a:xfrm>
            <a:off x="9514768" y="1917008"/>
            <a:ext cx="1584308" cy="1584000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txBody>
          <a:bodyPr spcFirstLastPara="1" wrap="square" lIns="72000" tIns="72000" rIns="72000" bIns="720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3429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15"/>
          </p:nvPr>
        </p:nvSpPr>
        <p:spPr>
          <a:xfrm>
            <a:off x="9130924" y="3861048"/>
            <a:ext cx="2351996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/>
            </a:lvl2pPr>
            <a:lvl3pPr marL="1371600" lvl="2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38"/>
          <p:cNvSpPr txBox="1">
            <a:spLocks noGrp="1"/>
          </p:cNvSpPr>
          <p:nvPr>
            <p:ph type="body" idx="16"/>
          </p:nvPr>
        </p:nvSpPr>
        <p:spPr>
          <a:xfrm>
            <a:off x="9130924" y="4135186"/>
            <a:ext cx="2351996" cy="15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3302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38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8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8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8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8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02" name="Google Shape;302;p38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38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Dark Purple Block">
  <p:cSld name="Text with Dark Purple Block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9"/>
          <p:cNvSpPr txBox="1">
            <a:spLocks noGrp="1"/>
          </p:cNvSpPr>
          <p:nvPr>
            <p:ph type="body" idx="1"/>
          </p:nvPr>
        </p:nvSpPr>
        <p:spPr>
          <a:xfrm>
            <a:off x="6096002" y="1700213"/>
            <a:ext cx="5400673" cy="46085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39"/>
          <p:cNvSpPr txBox="1">
            <a:spLocks noGrp="1"/>
          </p:cNvSpPr>
          <p:nvPr>
            <p:ph type="body" idx="2"/>
          </p:nvPr>
        </p:nvSpPr>
        <p:spPr>
          <a:xfrm>
            <a:off x="695326" y="1700213"/>
            <a:ext cx="5197808" cy="46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39"/>
          <p:cNvSpPr txBox="1">
            <a:spLocks noGrp="1"/>
          </p:cNvSpPr>
          <p:nvPr>
            <p:ph type="body" idx="3"/>
          </p:nvPr>
        </p:nvSpPr>
        <p:spPr>
          <a:xfrm>
            <a:off x="4400550" y="6524625"/>
            <a:ext cx="3384667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39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9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39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9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39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14" name="Google Shape;314;p39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39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Purple Block">
  <p:cSld name="Text with Purple Block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0"/>
          <p:cNvSpPr txBox="1">
            <a:spLocks noGrp="1"/>
          </p:cNvSpPr>
          <p:nvPr>
            <p:ph type="body" idx="1"/>
          </p:nvPr>
        </p:nvSpPr>
        <p:spPr>
          <a:xfrm>
            <a:off x="6096002" y="1700212"/>
            <a:ext cx="5400673" cy="4608513"/>
          </a:xfrm>
          <a:prstGeom prst="rect">
            <a:avLst/>
          </a:prstGeom>
          <a:solidFill>
            <a:srgbClr val="962A8B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40"/>
          <p:cNvSpPr txBox="1">
            <a:spLocks noGrp="1"/>
          </p:cNvSpPr>
          <p:nvPr>
            <p:ph type="body" idx="2"/>
          </p:nvPr>
        </p:nvSpPr>
        <p:spPr>
          <a:xfrm>
            <a:off x="694800" y="1700212"/>
            <a:ext cx="5209113" cy="460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40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0"/>
          <p:cNvSpPr txBox="1">
            <a:spLocks noGrp="1"/>
          </p:cNvSpPr>
          <p:nvPr>
            <p:ph type="body" idx="3"/>
          </p:nvPr>
        </p:nvSpPr>
        <p:spPr>
          <a:xfrm>
            <a:off x="4400550" y="6524625"/>
            <a:ext cx="3384667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40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97935" y="152896"/>
            <a:ext cx="1210684" cy="3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0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40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40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27" name="Google Shape;327;p40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40"/>
          <p:cNvPicPr preferRelativeResize="0"/>
          <p:nvPr/>
        </p:nvPicPr>
        <p:blipFill rotWithShape="1">
          <a:blip r:embed="rId3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Neutral 1 Block">
  <p:cSld name="Text with Neutral 1 Block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1"/>
          <p:cNvSpPr txBox="1">
            <a:spLocks noGrp="1"/>
          </p:cNvSpPr>
          <p:nvPr>
            <p:ph type="body" idx="1"/>
          </p:nvPr>
        </p:nvSpPr>
        <p:spPr>
          <a:xfrm>
            <a:off x="6096003" y="1700213"/>
            <a:ext cx="5400672" cy="4608515"/>
          </a:xfrm>
          <a:prstGeom prst="rect">
            <a:avLst/>
          </a:prstGeom>
          <a:solidFill>
            <a:srgbClr val="D7D1CC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1"/>
          <p:cNvSpPr txBox="1">
            <a:spLocks noGrp="1"/>
          </p:cNvSpPr>
          <p:nvPr>
            <p:ph type="body" idx="2"/>
          </p:nvPr>
        </p:nvSpPr>
        <p:spPr>
          <a:xfrm>
            <a:off x="694800" y="1700213"/>
            <a:ext cx="5209113" cy="46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41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1"/>
          <p:cNvSpPr txBox="1">
            <a:spLocks noGrp="1"/>
          </p:cNvSpPr>
          <p:nvPr>
            <p:ph type="body" idx="3"/>
          </p:nvPr>
        </p:nvSpPr>
        <p:spPr>
          <a:xfrm>
            <a:off x="4400550" y="6524625"/>
            <a:ext cx="3384667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41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41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41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1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39" name="Google Shape;339;p41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41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Neutral 2 Block">
  <p:cSld name="Text with Neutral 2 Block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2"/>
          <p:cNvSpPr txBox="1">
            <a:spLocks noGrp="1"/>
          </p:cNvSpPr>
          <p:nvPr>
            <p:ph type="body" idx="1"/>
          </p:nvPr>
        </p:nvSpPr>
        <p:spPr>
          <a:xfrm>
            <a:off x="6096002" y="1700213"/>
            <a:ext cx="5400673" cy="4608512"/>
          </a:xfrm>
          <a:prstGeom prst="rect">
            <a:avLst/>
          </a:prstGeom>
          <a:solidFill>
            <a:srgbClr val="999490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42"/>
          <p:cNvSpPr txBox="1">
            <a:spLocks noGrp="1"/>
          </p:cNvSpPr>
          <p:nvPr>
            <p:ph type="body" idx="2"/>
          </p:nvPr>
        </p:nvSpPr>
        <p:spPr>
          <a:xfrm>
            <a:off x="694800" y="1700212"/>
            <a:ext cx="5209113" cy="46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42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42"/>
          <p:cNvSpPr txBox="1">
            <a:spLocks noGrp="1"/>
          </p:cNvSpPr>
          <p:nvPr>
            <p:ph type="body" idx="3"/>
          </p:nvPr>
        </p:nvSpPr>
        <p:spPr>
          <a:xfrm>
            <a:off x="4400550" y="6524625"/>
            <a:ext cx="3384667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2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42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42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42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51" name="Google Shape;351;p42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Google Shape;352;p42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>
  <p:cSld name="Title">
    <p:bg>
      <p:bgPr>
        <a:solidFill>
          <a:srgbClr val="D7D1CC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/>
          <p:nvPr/>
        </p:nvSpPr>
        <p:spPr>
          <a:xfrm>
            <a:off x="0" y="0"/>
            <a:ext cx="12192000" cy="9288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695325" y="1160745"/>
            <a:ext cx="10738247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1"/>
          </p:nvPr>
        </p:nvSpPr>
        <p:spPr>
          <a:xfrm>
            <a:off x="695298" y="2571294"/>
            <a:ext cx="10747200" cy="267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700"/>
              <a:buNone/>
              <a:defRPr sz="270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" name="Google Shape;3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137365"/>
            <a:ext cx="3593651" cy="3720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4276" y="5041267"/>
            <a:ext cx="3123809" cy="181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6"/>
          <p:cNvPicPr preferRelativeResize="0"/>
          <p:nvPr/>
        </p:nvPicPr>
        <p:blipFill rotWithShape="1">
          <a:blip r:embed="rId4">
            <a:alphaModFix/>
          </a:blip>
          <a:srcRect t="32261" b="24987"/>
          <a:stretch/>
        </p:blipFill>
        <p:spPr>
          <a:xfrm>
            <a:off x="6233" y="-27384"/>
            <a:ext cx="8105892" cy="9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92600" y="220233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ullouts">
  <p:cSld name="Three Pullouts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3"/>
          <p:cNvSpPr txBox="1">
            <a:spLocks noGrp="1"/>
          </p:cNvSpPr>
          <p:nvPr>
            <p:ph type="body" idx="1"/>
          </p:nvPr>
        </p:nvSpPr>
        <p:spPr>
          <a:xfrm>
            <a:off x="8112127" y="1700213"/>
            <a:ext cx="3384548" cy="4615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0000" tIns="108000" rIns="180000" bIns="180000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p43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43"/>
          <p:cNvSpPr txBox="1">
            <a:spLocks noGrp="1"/>
          </p:cNvSpPr>
          <p:nvPr>
            <p:ph type="body" idx="2"/>
          </p:nvPr>
        </p:nvSpPr>
        <p:spPr>
          <a:xfrm>
            <a:off x="4400550" y="6524625"/>
            <a:ext cx="3384667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8" name="Google Shape;358;p43"/>
          <p:cNvSpPr txBox="1">
            <a:spLocks noGrp="1"/>
          </p:cNvSpPr>
          <p:nvPr>
            <p:ph type="body" idx="3"/>
          </p:nvPr>
        </p:nvSpPr>
        <p:spPr>
          <a:xfrm>
            <a:off x="695328" y="1700213"/>
            <a:ext cx="3384548" cy="4615710"/>
          </a:xfrm>
          <a:prstGeom prst="rect">
            <a:avLst/>
          </a:prstGeom>
          <a:solidFill>
            <a:srgbClr val="962A8B"/>
          </a:solidFill>
          <a:ln>
            <a:noFill/>
          </a:ln>
        </p:spPr>
        <p:txBody>
          <a:bodyPr spcFirstLastPara="1" wrap="square" lIns="180000" tIns="108000" rIns="180000" bIns="180000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3"/>
          <p:cNvSpPr txBox="1">
            <a:spLocks noGrp="1"/>
          </p:cNvSpPr>
          <p:nvPr>
            <p:ph type="body" idx="4"/>
          </p:nvPr>
        </p:nvSpPr>
        <p:spPr>
          <a:xfrm>
            <a:off x="4387255" y="1692905"/>
            <a:ext cx="3384548" cy="4615710"/>
          </a:xfrm>
          <a:prstGeom prst="rect">
            <a:avLst/>
          </a:prstGeom>
          <a:solidFill>
            <a:srgbClr val="999490"/>
          </a:solidFill>
          <a:ln>
            <a:noFill/>
          </a:ln>
        </p:spPr>
        <p:txBody>
          <a:bodyPr spcFirstLastPara="1" wrap="square" lIns="180000" tIns="108000" rIns="180000" bIns="180000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3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3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64" name="Google Shape;364;p43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43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-layout 1">
  <p:cSld name="Multi-layout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4"/>
          <p:cNvSpPr txBox="1">
            <a:spLocks noGrp="1"/>
          </p:cNvSpPr>
          <p:nvPr>
            <p:ph type="body" idx="1"/>
          </p:nvPr>
        </p:nvSpPr>
        <p:spPr>
          <a:xfrm>
            <a:off x="694800" y="3593712"/>
            <a:ext cx="5198533" cy="271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44"/>
          <p:cNvSpPr txBox="1">
            <a:spLocks noGrp="1"/>
          </p:cNvSpPr>
          <p:nvPr>
            <p:ph type="body" idx="2"/>
          </p:nvPr>
        </p:nvSpPr>
        <p:spPr>
          <a:xfrm>
            <a:off x="6288618" y="2024810"/>
            <a:ext cx="5198400" cy="242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44"/>
          <p:cNvSpPr txBox="1">
            <a:spLocks noGrp="1"/>
          </p:cNvSpPr>
          <p:nvPr>
            <p:ph type="body" idx="3"/>
          </p:nvPr>
        </p:nvSpPr>
        <p:spPr>
          <a:xfrm>
            <a:off x="6288619" y="4602158"/>
            <a:ext cx="5198533" cy="17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44"/>
          <p:cNvSpPr txBox="1">
            <a:spLocks noGrp="1"/>
          </p:cNvSpPr>
          <p:nvPr>
            <p:ph type="body" idx="4"/>
          </p:nvPr>
        </p:nvSpPr>
        <p:spPr>
          <a:xfrm>
            <a:off x="694800" y="1700808"/>
            <a:ext cx="5198532" cy="1743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44"/>
          <p:cNvSpPr txBox="1">
            <a:spLocks noGrp="1"/>
          </p:cNvSpPr>
          <p:nvPr>
            <p:ph type="body" idx="5"/>
          </p:nvPr>
        </p:nvSpPr>
        <p:spPr>
          <a:xfrm>
            <a:off x="6288619" y="1700809"/>
            <a:ext cx="5198533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44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44"/>
          <p:cNvSpPr txBox="1">
            <a:spLocks noGrp="1"/>
          </p:cNvSpPr>
          <p:nvPr>
            <p:ph type="body" idx="6"/>
          </p:nvPr>
        </p:nvSpPr>
        <p:spPr>
          <a:xfrm>
            <a:off x="4400550" y="6524625"/>
            <a:ext cx="3384667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44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4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44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44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79" name="Google Shape;379;p44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44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lti-layout 2">
  <p:cSld name="Multi-layout 2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5"/>
          <p:cNvSpPr txBox="1">
            <a:spLocks noGrp="1"/>
          </p:cNvSpPr>
          <p:nvPr>
            <p:ph type="body" idx="1"/>
          </p:nvPr>
        </p:nvSpPr>
        <p:spPr>
          <a:xfrm>
            <a:off x="6286500" y="2677684"/>
            <a:ext cx="5219998" cy="1615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45"/>
          <p:cNvSpPr txBox="1">
            <a:spLocks noGrp="1"/>
          </p:cNvSpPr>
          <p:nvPr>
            <p:ph type="body" idx="2"/>
          </p:nvPr>
        </p:nvSpPr>
        <p:spPr>
          <a:xfrm>
            <a:off x="6286500" y="4694142"/>
            <a:ext cx="5219996" cy="1615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45"/>
          <p:cNvSpPr txBox="1">
            <a:spLocks noGrp="1"/>
          </p:cNvSpPr>
          <p:nvPr>
            <p:ph type="body" idx="3"/>
          </p:nvPr>
        </p:nvSpPr>
        <p:spPr>
          <a:xfrm>
            <a:off x="6286500" y="2279659"/>
            <a:ext cx="5222136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45"/>
          <p:cNvSpPr txBox="1">
            <a:spLocks noGrp="1"/>
          </p:cNvSpPr>
          <p:nvPr>
            <p:ph type="body" idx="4"/>
          </p:nvPr>
        </p:nvSpPr>
        <p:spPr>
          <a:xfrm>
            <a:off x="6286500" y="4401144"/>
            <a:ext cx="5222136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45"/>
          <p:cNvSpPr txBox="1">
            <a:spLocks noGrp="1"/>
          </p:cNvSpPr>
          <p:nvPr>
            <p:ph type="body" idx="5"/>
          </p:nvPr>
        </p:nvSpPr>
        <p:spPr>
          <a:xfrm>
            <a:off x="694800" y="2279196"/>
            <a:ext cx="5183717" cy="201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45"/>
          <p:cNvSpPr txBox="1">
            <a:spLocks noGrp="1"/>
          </p:cNvSpPr>
          <p:nvPr>
            <p:ph type="body" idx="6"/>
          </p:nvPr>
        </p:nvSpPr>
        <p:spPr>
          <a:xfrm>
            <a:off x="694800" y="4401144"/>
            <a:ext cx="5183717" cy="190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45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45"/>
          <p:cNvSpPr txBox="1">
            <a:spLocks noGrp="1"/>
          </p:cNvSpPr>
          <p:nvPr>
            <p:ph type="body" idx="7"/>
          </p:nvPr>
        </p:nvSpPr>
        <p:spPr>
          <a:xfrm>
            <a:off x="4400550" y="6524625"/>
            <a:ext cx="3384667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45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5"/>
          <p:cNvSpPr txBox="1">
            <a:spLocks noGrp="1"/>
          </p:cNvSpPr>
          <p:nvPr>
            <p:ph type="body" idx="8"/>
          </p:nvPr>
        </p:nvSpPr>
        <p:spPr>
          <a:xfrm>
            <a:off x="695325" y="1700808"/>
            <a:ext cx="108013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45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45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45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96" name="Google Shape;396;p45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45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46"/>
          <p:cNvSpPr txBox="1">
            <a:spLocks noGrp="1"/>
          </p:cNvSpPr>
          <p:nvPr>
            <p:ph type="body" idx="1"/>
          </p:nvPr>
        </p:nvSpPr>
        <p:spPr>
          <a:xfrm>
            <a:off x="4400550" y="6524625"/>
            <a:ext cx="3384667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46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6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46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46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406" name="Google Shape;406;p46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46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Branded">
  <p:cSld name="Blank Branded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7"/>
          <p:cNvSpPr/>
          <p:nvPr/>
        </p:nvSpPr>
        <p:spPr>
          <a:xfrm>
            <a:off x="2" y="-27384"/>
            <a:ext cx="12191999" cy="10081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7"/>
          <p:cNvSpPr/>
          <p:nvPr/>
        </p:nvSpPr>
        <p:spPr>
          <a:xfrm flipH="1">
            <a:off x="0" y="-27384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47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-27384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38672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48"/>
          <p:cNvSpPr txBox="1">
            <a:spLocks noGrp="1"/>
          </p:cNvSpPr>
          <p:nvPr>
            <p:ph type="title"/>
          </p:nvPr>
        </p:nvSpPr>
        <p:spPr>
          <a:xfrm>
            <a:off x="694800" y="1082188"/>
            <a:ext cx="10744005" cy="72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48"/>
          <p:cNvSpPr txBox="1">
            <a:spLocks noGrp="1"/>
          </p:cNvSpPr>
          <p:nvPr>
            <p:ph type="body" idx="1"/>
          </p:nvPr>
        </p:nvSpPr>
        <p:spPr>
          <a:xfrm>
            <a:off x="694800" y="1876346"/>
            <a:ext cx="3254263" cy="832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p48"/>
          <p:cNvSpPr txBox="1">
            <a:spLocks noGrp="1"/>
          </p:cNvSpPr>
          <p:nvPr>
            <p:ph type="body" idx="2"/>
          </p:nvPr>
        </p:nvSpPr>
        <p:spPr>
          <a:xfrm>
            <a:off x="1087509" y="2852939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7894"/>
              </a:lnSpc>
              <a:spcBef>
                <a:spcPts val="300"/>
              </a:spcBef>
              <a:spcAft>
                <a:spcPts val="0"/>
              </a:spcAft>
              <a:buSzPts val="950"/>
              <a:buNone/>
              <a:defRPr sz="95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48"/>
          <p:cNvSpPr txBox="1">
            <a:spLocks noGrp="1"/>
          </p:cNvSpPr>
          <p:nvPr>
            <p:ph type="body" idx="3"/>
          </p:nvPr>
        </p:nvSpPr>
        <p:spPr>
          <a:xfrm>
            <a:off x="1087509" y="3125021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7894"/>
              </a:lnSpc>
              <a:spcBef>
                <a:spcPts val="300"/>
              </a:spcBef>
              <a:spcAft>
                <a:spcPts val="0"/>
              </a:spcAft>
              <a:buSzPts val="950"/>
              <a:buNone/>
              <a:defRPr sz="95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48"/>
          <p:cNvSpPr/>
          <p:nvPr/>
        </p:nvSpPr>
        <p:spPr>
          <a:xfrm>
            <a:off x="1" y="4076700"/>
            <a:ext cx="2555875" cy="2781300"/>
          </a:xfrm>
          <a:custGeom>
            <a:avLst/>
            <a:gdLst/>
            <a:ahLst/>
            <a:cxnLst/>
            <a:rect l="l" t="t" r="r" b="b"/>
            <a:pathLst>
              <a:path w="2555875" h="2781300" extrusionOk="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8"/>
          <p:cNvSpPr txBox="1">
            <a:spLocks noGrp="1"/>
          </p:cNvSpPr>
          <p:nvPr>
            <p:ph type="body" idx="4"/>
          </p:nvPr>
        </p:nvSpPr>
        <p:spPr>
          <a:xfrm>
            <a:off x="1087509" y="3415094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7894"/>
              </a:lnSpc>
              <a:spcBef>
                <a:spcPts val="300"/>
              </a:spcBef>
              <a:spcAft>
                <a:spcPts val="0"/>
              </a:spcAft>
              <a:buSzPts val="950"/>
              <a:buNone/>
              <a:defRPr sz="95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48"/>
          <p:cNvSpPr txBox="1">
            <a:spLocks noGrp="1"/>
          </p:cNvSpPr>
          <p:nvPr>
            <p:ph type="body" idx="5"/>
          </p:nvPr>
        </p:nvSpPr>
        <p:spPr>
          <a:xfrm>
            <a:off x="1087509" y="3687176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7894"/>
              </a:lnSpc>
              <a:spcBef>
                <a:spcPts val="300"/>
              </a:spcBef>
              <a:spcAft>
                <a:spcPts val="0"/>
              </a:spcAft>
              <a:buSzPts val="950"/>
              <a:buNone/>
              <a:defRPr sz="95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48"/>
          <p:cNvSpPr txBox="1">
            <a:spLocks noGrp="1"/>
          </p:cNvSpPr>
          <p:nvPr>
            <p:ph type="body" idx="6"/>
          </p:nvPr>
        </p:nvSpPr>
        <p:spPr>
          <a:xfrm>
            <a:off x="1087509" y="3957493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7894"/>
              </a:lnSpc>
              <a:spcBef>
                <a:spcPts val="300"/>
              </a:spcBef>
              <a:spcAft>
                <a:spcPts val="0"/>
              </a:spcAft>
              <a:buSzPts val="950"/>
              <a:buNone/>
              <a:defRPr sz="95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4" name="Google Shape;424;p48"/>
          <p:cNvSpPr/>
          <p:nvPr/>
        </p:nvSpPr>
        <p:spPr>
          <a:xfrm>
            <a:off x="9912424" y="5571759"/>
            <a:ext cx="2279576" cy="1286241"/>
          </a:xfrm>
          <a:custGeom>
            <a:avLst/>
            <a:gdLst/>
            <a:ahLst/>
            <a:cxnLst/>
            <a:rect l="l" t="t" r="r" b="b"/>
            <a:pathLst>
              <a:path w="1704975" h="962025" extrusionOk="0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48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6" name="Google Shape;426;p48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-27384"/>
            <a:ext cx="8105892" cy="9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220233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2">
  <p:cSld name="Thank You 2">
    <p:bg>
      <p:bgPr>
        <a:solidFill>
          <a:srgbClr val="D7D1CC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9"/>
          <p:cNvSpPr/>
          <p:nvPr/>
        </p:nvSpPr>
        <p:spPr>
          <a:xfrm>
            <a:off x="0" y="0"/>
            <a:ext cx="12192000" cy="627776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9"/>
          <p:cNvSpPr txBox="1">
            <a:spLocks noGrp="1"/>
          </p:cNvSpPr>
          <p:nvPr>
            <p:ph type="body" idx="1"/>
          </p:nvPr>
        </p:nvSpPr>
        <p:spPr>
          <a:xfrm>
            <a:off x="694800" y="1876346"/>
            <a:ext cx="3254263" cy="832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1" name="Google Shape;431;p49"/>
          <p:cNvSpPr txBox="1">
            <a:spLocks noGrp="1"/>
          </p:cNvSpPr>
          <p:nvPr>
            <p:ph type="body" idx="2"/>
          </p:nvPr>
        </p:nvSpPr>
        <p:spPr>
          <a:xfrm>
            <a:off x="1087509" y="2852939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7894"/>
              </a:lnSpc>
              <a:spcBef>
                <a:spcPts val="300"/>
              </a:spcBef>
              <a:spcAft>
                <a:spcPts val="0"/>
              </a:spcAft>
              <a:buSzPts val="950"/>
              <a:buNone/>
              <a:defRPr sz="95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49"/>
          <p:cNvSpPr txBox="1">
            <a:spLocks noGrp="1"/>
          </p:cNvSpPr>
          <p:nvPr>
            <p:ph type="body" idx="3"/>
          </p:nvPr>
        </p:nvSpPr>
        <p:spPr>
          <a:xfrm>
            <a:off x="1087509" y="3125021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7894"/>
              </a:lnSpc>
              <a:spcBef>
                <a:spcPts val="300"/>
              </a:spcBef>
              <a:spcAft>
                <a:spcPts val="0"/>
              </a:spcAft>
              <a:buSzPts val="950"/>
              <a:buNone/>
              <a:defRPr sz="95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49"/>
          <p:cNvSpPr txBox="1">
            <a:spLocks noGrp="1"/>
          </p:cNvSpPr>
          <p:nvPr>
            <p:ph type="body" idx="4"/>
          </p:nvPr>
        </p:nvSpPr>
        <p:spPr>
          <a:xfrm>
            <a:off x="1087509" y="3415094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7894"/>
              </a:lnSpc>
              <a:spcBef>
                <a:spcPts val="300"/>
              </a:spcBef>
              <a:spcAft>
                <a:spcPts val="0"/>
              </a:spcAft>
              <a:buSzPts val="950"/>
              <a:buNone/>
              <a:defRPr sz="95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4" name="Google Shape;434;p49"/>
          <p:cNvSpPr txBox="1">
            <a:spLocks noGrp="1"/>
          </p:cNvSpPr>
          <p:nvPr>
            <p:ph type="body" idx="5"/>
          </p:nvPr>
        </p:nvSpPr>
        <p:spPr>
          <a:xfrm>
            <a:off x="1087509" y="3687176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7894"/>
              </a:lnSpc>
              <a:spcBef>
                <a:spcPts val="300"/>
              </a:spcBef>
              <a:spcAft>
                <a:spcPts val="0"/>
              </a:spcAft>
              <a:buSzPts val="950"/>
              <a:buNone/>
              <a:defRPr sz="95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" name="Google Shape;435;p49"/>
          <p:cNvSpPr txBox="1">
            <a:spLocks noGrp="1"/>
          </p:cNvSpPr>
          <p:nvPr>
            <p:ph type="body" idx="6"/>
          </p:nvPr>
        </p:nvSpPr>
        <p:spPr>
          <a:xfrm>
            <a:off x="1087509" y="3957493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57894"/>
              </a:lnSpc>
              <a:spcBef>
                <a:spcPts val="300"/>
              </a:spcBef>
              <a:spcAft>
                <a:spcPts val="0"/>
              </a:spcAft>
              <a:buSzPts val="950"/>
              <a:buNone/>
              <a:defRPr sz="95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p49"/>
          <p:cNvSpPr txBox="1">
            <a:spLocks noGrp="1"/>
          </p:cNvSpPr>
          <p:nvPr>
            <p:ph type="title"/>
          </p:nvPr>
        </p:nvSpPr>
        <p:spPr>
          <a:xfrm>
            <a:off x="694800" y="1082188"/>
            <a:ext cx="5209113" cy="72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49"/>
          <p:cNvSpPr>
            <a:spLocks noGrp="1"/>
          </p:cNvSpPr>
          <p:nvPr>
            <p:ph type="pic" idx="7"/>
          </p:nvPr>
        </p:nvSpPr>
        <p:spPr>
          <a:xfrm>
            <a:off x="6092454" y="604787"/>
            <a:ext cx="6101952" cy="625306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8" name="Google Shape;438;p49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49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0" name="Google Shape;440;p49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ection Divi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7"/>
          <p:cNvSpPr txBox="1">
            <a:spLocks noGrp="1"/>
          </p:cNvSpPr>
          <p:nvPr>
            <p:ph type="title"/>
          </p:nvPr>
        </p:nvSpPr>
        <p:spPr>
          <a:xfrm>
            <a:off x="695326" y="1700811"/>
            <a:ext cx="10768680" cy="12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4200"/>
              <a:buFont typeface="Arial"/>
              <a:buNone/>
              <a:defRPr sz="4200">
                <a:solidFill>
                  <a:srgbClr val="D7D1C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1"/>
          </p:nvPr>
        </p:nvSpPr>
        <p:spPr>
          <a:xfrm>
            <a:off x="695326" y="3113744"/>
            <a:ext cx="10768680" cy="204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700"/>
              <a:buNone/>
              <a:defRPr sz="2700">
                <a:solidFill>
                  <a:srgbClr val="D7D1CC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/>
          <p:nvPr/>
        </p:nvSpPr>
        <p:spPr>
          <a:xfrm>
            <a:off x="1" y="4076700"/>
            <a:ext cx="2555875" cy="2781300"/>
          </a:xfrm>
          <a:custGeom>
            <a:avLst/>
            <a:gdLst/>
            <a:ahLst/>
            <a:cxnLst/>
            <a:rect l="l" t="t" r="r" b="b"/>
            <a:pathLst>
              <a:path w="2555875" h="2781300" extrusionOk="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rgbClr val="D7D1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7"/>
          <p:cNvSpPr/>
          <p:nvPr/>
        </p:nvSpPr>
        <p:spPr>
          <a:xfrm>
            <a:off x="9912424" y="5571759"/>
            <a:ext cx="2279576" cy="1286241"/>
          </a:xfrm>
          <a:custGeom>
            <a:avLst/>
            <a:gdLst/>
            <a:ahLst/>
            <a:cxnLst/>
            <a:rect l="l" t="t" r="r" b="b"/>
            <a:pathLst>
              <a:path w="1704975" h="962025" extrusionOk="0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rgbClr val="D7D1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17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2">
  <p:cSld name="Section Divider 2">
    <p:bg>
      <p:bgPr>
        <a:solidFill>
          <a:srgbClr val="D7D1CC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695326" y="1700811"/>
            <a:ext cx="10768680" cy="122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ial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1"/>
          </p:nvPr>
        </p:nvSpPr>
        <p:spPr>
          <a:xfrm>
            <a:off x="695326" y="3113744"/>
            <a:ext cx="10768680" cy="204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700"/>
              <a:buNone/>
              <a:defRPr sz="270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136505"/>
            <a:ext cx="3593651" cy="372063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56" name="Google Shape;5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4276" y="5041267"/>
            <a:ext cx="3123809" cy="1815873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8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7D1C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18"/>
          <p:cNvPicPr preferRelativeResize="0"/>
          <p:nvPr/>
        </p:nvPicPr>
        <p:blipFill rotWithShape="1">
          <a:blip r:embed="rId4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Image Half">
  <p:cSld name="Text with Image Half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6099776" y="619522"/>
            <a:ext cx="6096132" cy="623832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695326" y="1520737"/>
            <a:ext cx="5208588" cy="478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5208587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69" name="Google Shape;69;p19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D7D1CC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/>
          <p:nvPr/>
        </p:nvSpPr>
        <p:spPr>
          <a:xfrm flipH="1">
            <a:off x="956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>
            <a:off x="695326" y="1700213"/>
            <a:ext cx="10801350" cy="460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2"/>
          </p:nvPr>
        </p:nvSpPr>
        <p:spPr>
          <a:xfrm>
            <a:off x="4400550" y="6524625"/>
            <a:ext cx="3384667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 b="1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78" name="Google Shape;78;p20"/>
          <p:cNvSpPr txBox="1"/>
          <p:nvPr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CRICOS code 00025B</a:t>
            </a:r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3384549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0" name="Google Shape;80;p20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695325" y="1700213"/>
            <a:ext cx="5218859" cy="46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2"/>
          </p:nvPr>
        </p:nvSpPr>
        <p:spPr>
          <a:xfrm>
            <a:off x="6288619" y="1700213"/>
            <a:ext cx="5220000" cy="46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90" name="Google Shape;90;p21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&amp; Content">
  <p:cSld name="Title, Subtitle &amp;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/>
          <p:nvPr/>
        </p:nvSpPr>
        <p:spPr>
          <a:xfrm flipH="1">
            <a:off x="0" y="0"/>
            <a:ext cx="12192000" cy="630000"/>
          </a:xfrm>
          <a:prstGeom prst="rect">
            <a:avLst/>
          </a:prstGeom>
          <a:gradFill>
            <a:gsLst>
              <a:gs pos="0">
                <a:schemeClr val="accent1"/>
              </a:gs>
              <a:gs pos="75000">
                <a:schemeClr val="accent1"/>
              </a:gs>
              <a:gs pos="100000">
                <a:srgbClr val="962A8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>
            <a:off x="695326" y="2276872"/>
            <a:ext cx="10801350" cy="4031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2"/>
          </p:nvPr>
        </p:nvSpPr>
        <p:spPr>
          <a:xfrm>
            <a:off x="695325" y="1700808"/>
            <a:ext cx="10801350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Char char="­"/>
              <a:defRPr/>
            </a:lvl3pPr>
            <a:lvl4pPr marL="1828800" lvl="3" indent="-342900" algn="l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00" name="Google Shape;100;p22"/>
          <p:cNvPicPr preferRelativeResize="0"/>
          <p:nvPr/>
        </p:nvPicPr>
        <p:blipFill rotWithShape="1">
          <a:blip r:embed="rId2">
            <a:alphaModFix/>
          </a:blip>
          <a:srcRect t="32261" b="24987"/>
          <a:stretch/>
        </p:blipFill>
        <p:spPr>
          <a:xfrm>
            <a:off x="6233" y="0"/>
            <a:ext cx="8105892" cy="622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2600" y="66056"/>
            <a:ext cx="3204000" cy="472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1C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695326" y="1052736"/>
            <a:ext cx="10801350" cy="46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695326" y="1700213"/>
            <a:ext cx="10801349" cy="4608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695324" y="151134"/>
            <a:ext cx="3360109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1247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3"/>
          <p:cNvSpPr txBox="1"/>
          <p:nvPr/>
        </p:nvSpPr>
        <p:spPr>
          <a:xfrm>
            <a:off x="8096810" y="6518190"/>
            <a:ext cx="2391677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CRICOS code 00025B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38">
          <p15:clr>
            <a:srgbClr val="F26B43"/>
          </p15:clr>
        </p15:guide>
        <p15:guide id="4" orient="horz" pos="3974">
          <p15:clr>
            <a:srgbClr val="F26B43"/>
          </p15:clr>
        </p15:guide>
        <p15:guide id="5" orient="horz" pos="663">
          <p15:clr>
            <a:srgbClr val="F26B43"/>
          </p15:clr>
        </p15:guide>
        <p15:guide id="6" pos="3961">
          <p15:clr>
            <a:srgbClr val="F26B43"/>
          </p15:clr>
        </p15:guide>
        <p15:guide id="7" pos="3719">
          <p15:clr>
            <a:srgbClr val="F26B43"/>
          </p15:clr>
        </p15:guide>
        <p15:guide id="8" orient="horz" pos="4110">
          <p15:clr>
            <a:srgbClr val="F26B43"/>
          </p15:clr>
        </p15:guide>
        <p15:guide id="9" pos="7242">
          <p15:clr>
            <a:srgbClr val="F26B43"/>
          </p15:clr>
        </p15:guide>
        <p15:guide id="10" orient="horz" pos="981">
          <p15:clr>
            <a:srgbClr val="F26B43"/>
          </p15:clr>
        </p15:guide>
        <p15:guide id="11" pos="2772">
          <p15:clr>
            <a:srgbClr val="F26B43"/>
          </p15:clr>
        </p15:guide>
        <p15:guide id="12" pos="2570">
          <p15:clr>
            <a:srgbClr val="F26B43"/>
          </p15:clr>
        </p15:guide>
        <p15:guide id="13" pos="5110">
          <p15:clr>
            <a:srgbClr val="F26B43"/>
          </p15:clr>
        </p15:guide>
        <p15:guide id="14" pos="4908">
          <p15:clr>
            <a:srgbClr val="F26B43"/>
          </p15:clr>
        </p15:guide>
        <p15:guide id="15" orient="horz" pos="107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full/10.1080/08164649.2013.87666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"/>
          <p:cNvSpPr txBox="1">
            <a:spLocks noGrp="1"/>
          </p:cNvSpPr>
          <p:nvPr>
            <p:ph type="title"/>
          </p:nvPr>
        </p:nvSpPr>
        <p:spPr>
          <a:xfrm>
            <a:off x="1046514" y="1143405"/>
            <a:ext cx="10387058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4200"/>
              <a:buFont typeface="Arial"/>
              <a:buNone/>
            </a:pPr>
            <a:r>
              <a:rPr lang="en-AU"/>
              <a:t>ITCD</a:t>
            </a:r>
            <a:r>
              <a:rPr lang="en-AU" baseline="30000"/>
              <a:t>2</a:t>
            </a:r>
            <a:endParaRPr/>
          </a:p>
        </p:txBody>
      </p:sp>
      <p:sp>
        <p:nvSpPr>
          <p:cNvPr id="447" name="Google Shape;447;p1"/>
          <p:cNvSpPr txBox="1">
            <a:spLocks noGrp="1"/>
          </p:cNvSpPr>
          <p:nvPr>
            <p:ph type="body" idx="1"/>
          </p:nvPr>
        </p:nvSpPr>
        <p:spPr>
          <a:xfrm>
            <a:off x="1055440" y="2553953"/>
            <a:ext cx="10387058" cy="37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AU"/>
              <a:t>Indigenist Technology Co-Design and Co-Development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700"/>
              <a:buNone/>
            </a:pPr>
            <a:r>
              <a:rPr lang="en-AU"/>
              <a:t>Susan Beetson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700"/>
              <a:buNone/>
            </a:pPr>
            <a:r>
              <a:rPr lang="en-AU"/>
              <a:t>I acknowledge the traditional custodians of these lands, Yuggera (Jagera) and Turrbal peoples, and I pay respect to all our Elders, past, present and future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700"/>
              <a:buNone/>
            </a:pPr>
            <a:r>
              <a:rPr lang="en-AU"/>
              <a:t>I also acknowledge that these lands have always been places of learning, and we continue in that tradition today.</a:t>
            </a:r>
            <a:endParaRPr/>
          </a:p>
        </p:txBody>
      </p:sp>
      <p:sp>
        <p:nvSpPr>
          <p:cNvPr id="448" name="Google Shape;448;p1"/>
          <p:cNvSpPr txBox="1"/>
          <p:nvPr/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47500" lnSpcReduction="20000"/>
          </a:bodyPr>
          <a:lstStyle/>
          <a:p>
            <a:pPr marL="0" marR="0" lvl="0" indent="0" algn="l" rtl="0">
              <a:lnSpc>
                <a:spcPct val="4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</a:pPr>
            <a:r>
              <a:rPr lang="en-AU" sz="675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ANIRC 2019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2208" r="22207"/>
          <a:stretch/>
        </p:blipFill>
        <p:spPr>
          <a:xfrm>
            <a:off x="6102350" y="692150"/>
            <a:ext cx="6092825" cy="616585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538" name="Google Shape;538;p10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ANIRC 2019</a:t>
            </a:r>
            <a:endParaRPr/>
          </a:p>
        </p:txBody>
      </p:sp>
      <p:sp>
        <p:nvSpPr>
          <p:cNvPr id="539" name="Google Shape;539;p10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10</a:t>
            </a:fld>
            <a:endParaRPr/>
          </a:p>
        </p:txBody>
      </p:sp>
      <p:sp>
        <p:nvSpPr>
          <p:cNvPr id="540" name="Google Shape;540;p10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[Entity Name]</a:t>
            </a:r>
            <a:endParaRPr/>
          </a:p>
        </p:txBody>
      </p:sp>
      <p:sp>
        <p:nvSpPr>
          <p:cNvPr id="541" name="Google Shape;541;p10"/>
          <p:cNvSpPr txBox="1">
            <a:spLocks noGrp="1"/>
          </p:cNvSpPr>
          <p:nvPr>
            <p:ph type="body" idx="1"/>
          </p:nvPr>
        </p:nvSpPr>
        <p:spPr>
          <a:xfrm>
            <a:off x="335361" y="1700213"/>
            <a:ext cx="5568552" cy="45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70000" lvl="1" indent="-270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200"/>
              <a:t>facilitates trust and transparency</a:t>
            </a:r>
            <a:endParaRPr/>
          </a:p>
          <a:p>
            <a:pPr marL="270000" lvl="1" indent="-270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200"/>
              <a:t>shifts the power imbalance</a:t>
            </a:r>
            <a:endParaRPr/>
          </a:p>
          <a:p>
            <a:pPr marL="270000" lvl="1" indent="-270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200"/>
              <a:t>debunks deficit paradigms</a:t>
            </a:r>
            <a:endParaRPr/>
          </a:p>
          <a:p>
            <a:pPr marL="270000" lvl="1" indent="-270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200"/>
              <a:t>centres First Nations worldviews</a:t>
            </a:r>
            <a:endParaRPr/>
          </a:p>
          <a:p>
            <a:pPr marL="270000" lvl="1" indent="-270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200"/>
              <a:t>First Nations communities, peoples and Knowledges as sovereign</a:t>
            </a:r>
            <a:endParaRPr/>
          </a:p>
          <a:p>
            <a:pPr marL="270000" lvl="1" indent="-270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200"/>
              <a:buChar char="•"/>
            </a:pPr>
            <a:r>
              <a:rPr lang="en-AU" sz="2200"/>
              <a:t>transforms life long learning</a:t>
            </a:r>
            <a:endParaRPr/>
          </a:p>
          <a:p>
            <a:pPr marL="522900" lvl="1" indent="-1333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None/>
            </a:pPr>
            <a:endParaRPr sz="2400"/>
          </a:p>
          <a:p>
            <a:pPr marL="522900" lvl="1" indent="-190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None/>
            </a:pPr>
            <a:endParaRPr sz="2200"/>
          </a:p>
          <a:p>
            <a:pPr marL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542" name="Google Shape;542;p10"/>
          <p:cNvSpPr txBox="1">
            <a:spLocks noGrp="1"/>
          </p:cNvSpPr>
          <p:nvPr>
            <p:ph type="title"/>
          </p:nvPr>
        </p:nvSpPr>
        <p:spPr>
          <a:xfrm>
            <a:off x="335361" y="1052736"/>
            <a:ext cx="5568551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400"/>
              <a:buFont typeface="Arial"/>
              <a:buNone/>
            </a:pPr>
            <a:r>
              <a:rPr lang="en-AU"/>
              <a:t>Outcomes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5593" r="25593"/>
          <a:stretch/>
        </p:blipFill>
        <p:spPr>
          <a:xfrm>
            <a:off x="6102350" y="692150"/>
            <a:ext cx="6092825" cy="616585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548" name="Google Shape;548;p11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ANIRC 2019</a:t>
            </a:r>
            <a:endParaRPr/>
          </a:p>
        </p:txBody>
      </p:sp>
      <p:sp>
        <p:nvSpPr>
          <p:cNvPr id="549" name="Google Shape;549;p11"/>
          <p:cNvSpPr txBox="1">
            <a:spLocks noGrp="1"/>
          </p:cNvSpPr>
          <p:nvPr>
            <p:ph type="sldNum" idx="12"/>
          </p:nvPr>
        </p:nvSpPr>
        <p:spPr>
          <a:xfrm>
            <a:off x="11208568" y="6532248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11</a:t>
            </a:fld>
            <a:endParaRPr/>
          </a:p>
        </p:txBody>
      </p:sp>
      <p:sp>
        <p:nvSpPr>
          <p:cNvPr id="550" name="Google Shape;550;p11"/>
          <p:cNvSpPr txBox="1">
            <a:spLocks noGrp="1"/>
          </p:cNvSpPr>
          <p:nvPr>
            <p:ph type="dt" idx="10"/>
          </p:nvPr>
        </p:nvSpPr>
        <p:spPr>
          <a:xfrm>
            <a:off x="695325" y="-123819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[Entity Name]</a:t>
            </a:r>
            <a:endParaRPr/>
          </a:p>
        </p:txBody>
      </p:sp>
      <p:pic>
        <p:nvPicPr>
          <p:cNvPr id="551" name="Google Shape;55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3363" y="4935256"/>
            <a:ext cx="190800" cy="1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3363" y="4668620"/>
            <a:ext cx="190800" cy="1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1"/>
          <p:cNvSpPr txBox="1"/>
          <p:nvPr/>
        </p:nvSpPr>
        <p:spPr>
          <a:xfrm>
            <a:off x="335360" y="1196751"/>
            <a:ext cx="10744005" cy="720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400"/>
              <a:buFont typeface="Arial"/>
              <a:buNone/>
            </a:pPr>
            <a:r>
              <a:rPr lang="en-AU" sz="3400" b="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554" name="Google Shape;554;p11"/>
          <p:cNvSpPr txBox="1"/>
          <p:nvPr/>
        </p:nvSpPr>
        <p:spPr>
          <a:xfrm>
            <a:off x="335360" y="2298333"/>
            <a:ext cx="6193288" cy="205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Susan Beetson B.InfoTech </a:t>
            </a:r>
            <a:r>
              <a:rPr lang="en-AU" sz="1400" b="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(Data Comms &amp; Info Sys)(Hons)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Research Academic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School of Information Technology &amp; Electrical Engineering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Co-Innovation Research Group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The University of Queensland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s.beetson@uq.edu.au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0418 985 051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https://researchers.uq.edu.au/researcher/22893</a:t>
            </a:r>
            <a:endParaRPr/>
          </a:p>
        </p:txBody>
      </p:sp>
      <p:sp>
        <p:nvSpPr>
          <p:cNvPr id="555" name="Google Shape;555;p11"/>
          <p:cNvSpPr txBox="1"/>
          <p:nvPr/>
        </p:nvSpPr>
        <p:spPr>
          <a:xfrm>
            <a:off x="3296072" y="4636627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facebook.com/soojeebee</a:t>
            </a:r>
            <a:endParaRPr sz="1200">
              <a:solidFill>
                <a:srgbClr val="D7D1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1"/>
          <p:cNvSpPr txBox="1"/>
          <p:nvPr/>
        </p:nvSpPr>
        <p:spPr>
          <a:xfrm>
            <a:off x="3296072" y="4908709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 sz="120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Instagram.com/soojeebee</a:t>
            </a:r>
            <a:endParaRPr sz="1200">
              <a:solidFill>
                <a:srgbClr val="D7D1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1"/>
          <p:cNvSpPr txBox="1"/>
          <p:nvPr/>
        </p:nvSpPr>
        <p:spPr>
          <a:xfrm>
            <a:off x="3296072" y="5198782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 sz="120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twitter.com/soojeebee</a:t>
            </a:r>
            <a:endParaRPr sz="1200">
              <a:solidFill>
                <a:srgbClr val="D7D1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1"/>
          <p:cNvSpPr txBox="1"/>
          <p:nvPr/>
        </p:nvSpPr>
        <p:spPr>
          <a:xfrm>
            <a:off x="3296072" y="5470864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 sz="120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linkedin.com/in/soojeebee/</a:t>
            </a:r>
            <a:endParaRPr/>
          </a:p>
        </p:txBody>
      </p:sp>
      <p:sp>
        <p:nvSpPr>
          <p:cNvPr id="559" name="Google Shape;559;p11"/>
          <p:cNvSpPr txBox="1"/>
          <p:nvPr/>
        </p:nvSpPr>
        <p:spPr>
          <a:xfrm>
            <a:off x="3296072" y="5741181"/>
            <a:ext cx="3418763" cy="202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AU" sz="1200">
                <a:solidFill>
                  <a:srgbClr val="D7D1CC"/>
                </a:solidFill>
                <a:latin typeface="Arial"/>
                <a:ea typeface="Arial"/>
                <a:cs typeface="Arial"/>
                <a:sym typeface="Arial"/>
              </a:rPr>
              <a:t>soobeez</a:t>
            </a:r>
            <a:endParaRPr sz="1200">
              <a:solidFill>
                <a:srgbClr val="D7D1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1009" y="5469976"/>
            <a:ext cx="292269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3363" y="5741181"/>
            <a:ext cx="188820" cy="18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03363" y="5212688"/>
            <a:ext cx="190800" cy="1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15795" y="6048672"/>
            <a:ext cx="692696" cy="692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2"/>
          <p:cNvSpPr>
            <a:spLocks noGrp="1"/>
          </p:cNvSpPr>
          <p:nvPr>
            <p:ph type="pic" idx="2"/>
          </p:nvPr>
        </p:nvSpPr>
        <p:spPr>
          <a:xfrm>
            <a:off x="6102278" y="620688"/>
            <a:ext cx="6093632" cy="6237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  <a:buNone/>
            </a:pPr>
            <a:endParaRPr/>
          </a:p>
        </p:txBody>
      </p:sp>
      <p:sp>
        <p:nvSpPr>
          <p:cNvPr id="569" name="Google Shape;569;p12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AIATSIS ANIRC 2019</a:t>
            </a:r>
            <a:endParaRPr/>
          </a:p>
        </p:txBody>
      </p:sp>
      <p:sp>
        <p:nvSpPr>
          <p:cNvPr id="570" name="Google Shape;570;p12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12</a:t>
            </a:fld>
            <a:endParaRPr/>
          </a:p>
        </p:txBody>
      </p:sp>
      <p:sp>
        <p:nvSpPr>
          <p:cNvPr id="571" name="Google Shape;571;p12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[Entity Name]</a:t>
            </a:r>
            <a:endParaRPr/>
          </a:p>
        </p:txBody>
      </p:sp>
      <p:sp>
        <p:nvSpPr>
          <p:cNvPr id="572" name="Google Shape;572;p12"/>
          <p:cNvSpPr txBox="1">
            <a:spLocks noGrp="1"/>
          </p:cNvSpPr>
          <p:nvPr>
            <p:ph type="body" idx="1"/>
          </p:nvPr>
        </p:nvSpPr>
        <p:spPr>
          <a:xfrm>
            <a:off x="335361" y="1700213"/>
            <a:ext cx="5568552" cy="45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AU"/>
              <a:t>Beetson, 2019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AU"/>
              <a:t>Fanon, 1970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AU"/>
              <a:t>Giddens, 1984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AU"/>
              <a:t>Langton, 1993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AU"/>
              <a:t>Moreton-Robinson, 2013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AU"/>
              <a:t>Nakata, 2007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AU"/>
              <a:t>Phillips, 2009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AU"/>
              <a:t>Porsanger,</a:t>
            </a:r>
            <a:r>
              <a:rPr lang="en-AU">
                <a:uFill>
                  <a:noFill/>
                </a:uFill>
                <a:hlinkClick r:id="rId3"/>
              </a:rPr>
              <a:t> 2004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AU"/>
              <a:t>Radoll, 2010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AU"/>
              <a:t>Tuhiwai-Smith, </a:t>
            </a:r>
            <a:r>
              <a:rPr lang="en-AU">
                <a:uFill>
                  <a:noFill/>
                </a:uFill>
                <a:hlinkClick r:id="rId3"/>
              </a:rPr>
              <a:t>1999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AU"/>
              <a:t>Bourdieu, 1977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573" name="Google Shape;573;p12"/>
          <p:cNvSpPr txBox="1">
            <a:spLocks noGrp="1"/>
          </p:cNvSpPr>
          <p:nvPr>
            <p:ph type="title"/>
          </p:nvPr>
        </p:nvSpPr>
        <p:spPr>
          <a:xfrm>
            <a:off x="335360" y="1052736"/>
            <a:ext cx="5568552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400"/>
              <a:buFont typeface="Arial"/>
              <a:buNone/>
            </a:pPr>
            <a:r>
              <a:rPr lang="en-AU"/>
              <a:t>Bibliography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ANIRC 2019</a:t>
            </a:r>
            <a:endParaRPr/>
          </a:p>
        </p:txBody>
      </p:sp>
      <p:sp>
        <p:nvSpPr>
          <p:cNvPr id="454" name="Google Shape;454;p2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2</a:t>
            </a:fld>
            <a:endParaRPr/>
          </a:p>
        </p:txBody>
      </p:sp>
      <p:sp>
        <p:nvSpPr>
          <p:cNvPr id="455" name="Google Shape;455;p2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[Entity Name]</a:t>
            </a:r>
            <a:endParaRPr/>
          </a:p>
        </p:txBody>
      </p:sp>
      <p:sp>
        <p:nvSpPr>
          <p:cNvPr id="456" name="Google Shape;456;p2"/>
          <p:cNvSpPr txBox="1">
            <a:spLocks noGrp="1"/>
          </p:cNvSpPr>
          <p:nvPr>
            <p:ph type="body" idx="1"/>
          </p:nvPr>
        </p:nvSpPr>
        <p:spPr>
          <a:xfrm>
            <a:off x="335361" y="1700213"/>
            <a:ext cx="5568552" cy="45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70000" lvl="0" indent="-270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Font typeface="Arial"/>
              <a:buChar char="•"/>
            </a:pPr>
            <a:r>
              <a:rPr lang="en-AU" sz="2400"/>
              <a:t>What is ITCD</a:t>
            </a:r>
            <a:r>
              <a:rPr lang="en-AU" sz="2400" baseline="30000"/>
              <a:t>2</a:t>
            </a:r>
            <a:endParaRPr/>
          </a:p>
          <a:p>
            <a:pPr marL="270000" lvl="0" indent="-2700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7D1CC"/>
              </a:buClr>
              <a:buSzPts val="2400"/>
              <a:buFont typeface="Arial"/>
              <a:buChar char="•"/>
            </a:pPr>
            <a:r>
              <a:rPr lang="en-AU" sz="2400"/>
              <a:t>Methodology</a:t>
            </a:r>
            <a:endParaRPr sz="2400" baseline="30000"/>
          </a:p>
          <a:p>
            <a:pPr marL="270000" lvl="0" indent="-2700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7D1CC"/>
              </a:buClr>
              <a:buSzPts val="2400"/>
              <a:buFont typeface="Arial"/>
              <a:buChar char="•"/>
            </a:pPr>
            <a:r>
              <a:rPr lang="en-AU" sz="2400"/>
              <a:t>Benchmarks</a:t>
            </a:r>
            <a:endParaRPr/>
          </a:p>
          <a:p>
            <a:pPr marL="270000" lvl="0" indent="-2700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7D1CC"/>
              </a:buClr>
              <a:buSzPts val="2400"/>
              <a:buFont typeface="Arial"/>
              <a:buChar char="•"/>
            </a:pPr>
            <a:r>
              <a:rPr lang="en-AU" sz="2400"/>
              <a:t>Cultural Capital verified through Cultural Validation</a:t>
            </a:r>
            <a:endParaRPr/>
          </a:p>
          <a:p>
            <a:pPr marL="270000" lvl="0" indent="-2700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7D1CC"/>
              </a:buClr>
              <a:buSzPts val="2400"/>
              <a:buFont typeface="Arial"/>
              <a:buChar char="•"/>
            </a:pPr>
            <a:r>
              <a:rPr lang="en-AU" sz="2400"/>
              <a:t>Cultural Integrity, which leads to Cultural Health</a:t>
            </a:r>
            <a:endParaRPr/>
          </a:p>
          <a:p>
            <a:pPr marL="270000" lvl="0" indent="-2700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7D1CC"/>
              </a:buClr>
              <a:buSzPts val="2400"/>
              <a:buFont typeface="Arial"/>
              <a:buChar char="•"/>
            </a:pPr>
            <a:r>
              <a:rPr lang="en-AU" sz="2400"/>
              <a:t>Outcomes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7D1CC"/>
              </a:buClr>
              <a:buSzPts val="1800"/>
              <a:buNone/>
            </a:pPr>
            <a:endParaRPr/>
          </a:p>
        </p:txBody>
      </p:sp>
      <p:sp>
        <p:nvSpPr>
          <p:cNvPr id="457" name="Google Shape;457;p2"/>
          <p:cNvSpPr txBox="1">
            <a:spLocks noGrp="1"/>
          </p:cNvSpPr>
          <p:nvPr>
            <p:ph type="title"/>
          </p:nvPr>
        </p:nvSpPr>
        <p:spPr>
          <a:xfrm>
            <a:off x="335360" y="1052736"/>
            <a:ext cx="5568552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400"/>
              <a:buFont typeface="Arial"/>
              <a:buNone/>
            </a:pPr>
            <a:r>
              <a:rPr lang="en-AU"/>
              <a:t>Outline - ITCD</a:t>
            </a:r>
            <a:r>
              <a:rPr lang="en-AU" baseline="30000"/>
              <a:t>2</a:t>
            </a:r>
            <a:endParaRPr/>
          </a:p>
        </p:txBody>
      </p:sp>
      <p:pic>
        <p:nvPicPr>
          <p:cNvPr id="458" name="Google Shape;458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075" b="5075"/>
          <a:stretch/>
        </p:blipFill>
        <p:spPr>
          <a:xfrm>
            <a:off x="6102350" y="620713"/>
            <a:ext cx="6092825" cy="62372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5736"/>
          <a:stretch/>
        </p:blipFill>
        <p:spPr>
          <a:xfrm>
            <a:off x="6096000" y="620688"/>
            <a:ext cx="6120680" cy="623731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64" name="Google Shape;464;p3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ANIRC 2019</a:t>
            </a:r>
            <a:endParaRPr/>
          </a:p>
        </p:txBody>
      </p:sp>
      <p:sp>
        <p:nvSpPr>
          <p:cNvPr id="465" name="Google Shape;465;p3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3</a:t>
            </a:fld>
            <a:endParaRPr/>
          </a:p>
        </p:txBody>
      </p:sp>
      <p:sp>
        <p:nvSpPr>
          <p:cNvPr id="466" name="Google Shape;466;p3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[Entity Name]</a:t>
            </a:r>
            <a:endParaRPr/>
          </a:p>
        </p:txBody>
      </p:sp>
      <p:sp>
        <p:nvSpPr>
          <p:cNvPr id="467" name="Google Shape;467;p3"/>
          <p:cNvSpPr txBox="1">
            <a:spLocks noGrp="1"/>
          </p:cNvSpPr>
          <p:nvPr>
            <p:ph type="body" idx="1"/>
          </p:nvPr>
        </p:nvSpPr>
        <p:spPr>
          <a:xfrm>
            <a:off x="335361" y="1700213"/>
            <a:ext cx="5616623" cy="45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70000" lvl="1" indent="-270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400"/>
              <a:t>Methodology</a:t>
            </a:r>
            <a:endParaRPr/>
          </a:p>
          <a:p>
            <a:pPr marL="540000" lvl="2" indent="-27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800"/>
              <a:buFont typeface="Arial"/>
              <a:buChar char="•"/>
            </a:pPr>
            <a:r>
              <a:rPr lang="en-AU"/>
              <a:t>design and develop technologies </a:t>
            </a:r>
            <a:br>
              <a:rPr lang="en-AU"/>
            </a:br>
            <a:r>
              <a:rPr lang="en-AU" i="1"/>
              <a:t>with and for </a:t>
            </a:r>
            <a:r>
              <a:rPr lang="en-AU"/>
              <a:t/>
            </a:r>
            <a:br>
              <a:rPr lang="en-AU"/>
            </a:br>
            <a:r>
              <a:rPr lang="en-AU"/>
              <a:t>First Nations peoples and Knowledges</a:t>
            </a:r>
            <a:endParaRPr/>
          </a:p>
          <a:p>
            <a:pPr marL="270000" lvl="1" indent="-270000" algn="l" rtl="0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400"/>
              <a:t>Two core components:</a:t>
            </a:r>
            <a:endParaRPr/>
          </a:p>
          <a:p>
            <a:pPr marL="540000" lvl="2" indent="-270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1800"/>
              <a:buFont typeface="Arial"/>
              <a:buChar char="•"/>
            </a:pPr>
            <a:r>
              <a:rPr lang="en-AU"/>
              <a:t>Tech Co-design</a:t>
            </a:r>
            <a:endParaRPr/>
          </a:p>
          <a:p>
            <a:pPr marL="540000" lvl="2" indent="-270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1800"/>
              <a:buFont typeface="Arial"/>
              <a:buChar char="•"/>
            </a:pPr>
            <a:r>
              <a:rPr lang="en-AU"/>
              <a:t>Tech Co-development</a:t>
            </a:r>
            <a:endParaRPr/>
          </a:p>
          <a:p>
            <a:pPr marL="270000" lvl="1" indent="-270000" algn="l" rtl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400"/>
              <a:t>Underpinned by:</a:t>
            </a:r>
            <a:endParaRPr/>
          </a:p>
          <a:p>
            <a:pPr marL="540000" lvl="2" indent="-270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1800"/>
              <a:buFont typeface="Arial"/>
              <a:buChar char="•"/>
            </a:pPr>
            <a:r>
              <a:rPr lang="en-AU"/>
              <a:t>Indigenist Standpoint Theory (Phillips, 2012)</a:t>
            </a:r>
            <a:endParaRPr/>
          </a:p>
        </p:txBody>
      </p:sp>
      <p:sp>
        <p:nvSpPr>
          <p:cNvPr id="468" name="Google Shape;468;p3"/>
          <p:cNvSpPr txBox="1">
            <a:spLocks noGrp="1"/>
          </p:cNvSpPr>
          <p:nvPr>
            <p:ph type="title"/>
          </p:nvPr>
        </p:nvSpPr>
        <p:spPr>
          <a:xfrm>
            <a:off x="348164" y="1052736"/>
            <a:ext cx="5555748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400"/>
              <a:buFont typeface="Arial"/>
              <a:buNone/>
            </a:pPr>
            <a:r>
              <a:rPr lang="en-AU"/>
              <a:t>What is ITCD</a:t>
            </a:r>
            <a:r>
              <a:rPr lang="en-AU" baseline="30000"/>
              <a:t>2</a:t>
            </a:r>
            <a:endParaRPr/>
          </a:p>
        </p:txBody>
      </p:sp>
      <p:sp>
        <p:nvSpPr>
          <p:cNvPr id="469" name="Google Shape;469;p3"/>
          <p:cNvSpPr txBox="1"/>
          <p:nvPr/>
        </p:nvSpPr>
        <p:spPr>
          <a:xfrm>
            <a:off x="7905730" y="6357762"/>
            <a:ext cx="25827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Artist: Morris Sullivan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ANIRC 2019</a:t>
            </a:r>
            <a:endParaRPr/>
          </a:p>
        </p:txBody>
      </p:sp>
      <p:sp>
        <p:nvSpPr>
          <p:cNvPr id="476" name="Google Shape;476;p4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4</a:t>
            </a:fld>
            <a:endParaRPr/>
          </a:p>
        </p:txBody>
      </p:sp>
      <p:sp>
        <p:nvSpPr>
          <p:cNvPr id="477" name="Google Shape;477;p4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[Entity Name]</a:t>
            </a:r>
            <a:endParaRPr/>
          </a:p>
        </p:txBody>
      </p:sp>
      <p:sp>
        <p:nvSpPr>
          <p:cNvPr id="478" name="Google Shape;478;p4"/>
          <p:cNvSpPr txBox="1">
            <a:spLocks noGrp="1"/>
          </p:cNvSpPr>
          <p:nvPr>
            <p:ph type="body" idx="1"/>
          </p:nvPr>
        </p:nvSpPr>
        <p:spPr>
          <a:xfrm>
            <a:off x="335361" y="1700213"/>
            <a:ext cx="5568552" cy="45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70000" lvl="1" indent="-27000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220"/>
              <a:t>standpoint is not a description of who you are</a:t>
            </a:r>
            <a:endParaRPr/>
          </a:p>
          <a:p>
            <a:pPr marL="270000" lvl="1" indent="-2700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220"/>
              <a:t>‘standpoint is a process that enables us to explore how and why we see the world in particular ways’ </a:t>
            </a:r>
            <a:r>
              <a:rPr lang="en-AU" sz="1387"/>
              <a:t>(Phillips, 2009)</a:t>
            </a:r>
            <a:endParaRPr/>
          </a:p>
          <a:p>
            <a:pPr marL="270000" lvl="1" indent="-2700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220"/>
              <a:t>think critically</a:t>
            </a:r>
            <a:endParaRPr/>
          </a:p>
          <a:p>
            <a:pPr marL="540000" lvl="2" indent="-2700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665"/>
              <a:buFont typeface="Arial"/>
              <a:buChar char="•"/>
            </a:pPr>
            <a:r>
              <a:rPr lang="en-AU" sz="1665"/>
              <a:t>What do we know?</a:t>
            </a:r>
            <a:endParaRPr/>
          </a:p>
          <a:p>
            <a:pPr marL="540000" lvl="2" indent="-2700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665"/>
              <a:buFont typeface="Arial"/>
              <a:buChar char="•"/>
            </a:pPr>
            <a:r>
              <a:rPr lang="en-AU" sz="1665"/>
              <a:t>Why do we know what we know?</a:t>
            </a:r>
            <a:endParaRPr/>
          </a:p>
          <a:p>
            <a:pPr marL="540000" lvl="2" indent="-2700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665"/>
              <a:buFont typeface="Arial"/>
              <a:buChar char="•"/>
            </a:pPr>
            <a:r>
              <a:rPr lang="en-AU" sz="1665"/>
              <a:t>How do we come to know what we know?</a:t>
            </a:r>
            <a:endParaRPr sz="1665"/>
          </a:p>
          <a:p>
            <a:pPr marL="270000" lvl="1" indent="-27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2220"/>
              <a:t>critical Indigenous standpoint theory facilitates a path to objective knowledge production</a:t>
            </a:r>
            <a:endParaRPr/>
          </a:p>
        </p:txBody>
      </p:sp>
      <p:sp>
        <p:nvSpPr>
          <p:cNvPr id="479" name="Google Shape;479;p4"/>
          <p:cNvSpPr txBox="1">
            <a:spLocks noGrp="1"/>
          </p:cNvSpPr>
          <p:nvPr>
            <p:ph type="title"/>
          </p:nvPr>
        </p:nvSpPr>
        <p:spPr>
          <a:xfrm>
            <a:off x="335361" y="1052513"/>
            <a:ext cx="5568551" cy="50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600"/>
              <a:buFont typeface="Arial"/>
              <a:buNone/>
            </a:pPr>
            <a:r>
              <a:rPr lang="en-AU" sz="3600"/>
              <a:t>Indigenist Standpoint</a:t>
            </a:r>
            <a:endParaRPr/>
          </a:p>
        </p:txBody>
      </p:sp>
      <p:pic>
        <p:nvPicPr>
          <p:cNvPr id="480" name="Google Shape;480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0371" r="10371"/>
          <a:stretch/>
        </p:blipFill>
        <p:spPr>
          <a:xfrm>
            <a:off x="6102278" y="626455"/>
            <a:ext cx="6093632" cy="6237158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944" r="12944"/>
          <a:stretch/>
        </p:blipFill>
        <p:spPr>
          <a:xfrm>
            <a:off x="6102350" y="692150"/>
            <a:ext cx="6092825" cy="616585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87" name="Google Shape;487;p5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ANIRC 2019</a:t>
            </a:r>
            <a:endParaRPr/>
          </a:p>
        </p:txBody>
      </p:sp>
      <p:sp>
        <p:nvSpPr>
          <p:cNvPr id="488" name="Google Shape;488;p5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5</a:t>
            </a:fld>
            <a:endParaRPr/>
          </a:p>
        </p:txBody>
      </p:sp>
      <p:sp>
        <p:nvSpPr>
          <p:cNvPr id="489" name="Google Shape;489;p5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[Entity Name]</a:t>
            </a:r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body" idx="1"/>
          </p:nvPr>
        </p:nvSpPr>
        <p:spPr>
          <a:xfrm>
            <a:off x="335361" y="1700213"/>
            <a:ext cx="5568552" cy="481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270000" lvl="1" indent="-27000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1820" dirty="0"/>
              <a:t>What is design?</a:t>
            </a:r>
            <a:endParaRPr dirty="0"/>
          </a:p>
          <a:p>
            <a:pPr marL="540000" lvl="2" indent="-2700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540"/>
              <a:buFont typeface="Arial"/>
              <a:buChar char="•"/>
            </a:pPr>
            <a:r>
              <a:rPr lang="en-AU" sz="1540" dirty="0"/>
              <a:t>Stakeholder-centred design               • Contextual design  </a:t>
            </a:r>
            <a:endParaRPr dirty="0"/>
          </a:p>
          <a:p>
            <a:pPr marL="540000" lvl="2" indent="-2700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540"/>
              <a:buFont typeface="Arial"/>
              <a:buChar char="•"/>
            </a:pPr>
            <a:r>
              <a:rPr lang="en-AU" sz="1540" dirty="0"/>
              <a:t>Industrial design / Product design        •   Design thinking</a:t>
            </a:r>
            <a:endParaRPr dirty="0"/>
          </a:p>
          <a:p>
            <a:pPr marL="270000" lvl="1" indent="-2700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1820" dirty="0"/>
              <a:t>User Experience Design </a:t>
            </a:r>
            <a:endParaRPr dirty="0"/>
          </a:p>
          <a:p>
            <a:pPr marL="540000" lvl="2" indent="-2700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470"/>
              <a:buFont typeface="Arial"/>
              <a:buChar char="•"/>
            </a:pPr>
            <a:r>
              <a:rPr lang="en-AU" sz="1470" dirty="0"/>
              <a:t>Ideation</a:t>
            </a:r>
            <a:endParaRPr dirty="0"/>
          </a:p>
          <a:p>
            <a:pPr marL="540000" lvl="2" indent="-2700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470"/>
              <a:buFont typeface="Arial"/>
              <a:buChar char="•"/>
            </a:pPr>
            <a:r>
              <a:rPr lang="en-AU" sz="1470" dirty="0"/>
              <a:t>Iterative, reflective, reflexive</a:t>
            </a:r>
            <a:endParaRPr dirty="0"/>
          </a:p>
          <a:p>
            <a:pPr marL="540000" lvl="2" indent="-2700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470"/>
              <a:buFont typeface="Arial"/>
              <a:buChar char="•"/>
            </a:pPr>
            <a:r>
              <a:rPr lang="en-AU" sz="1470" dirty="0"/>
              <a:t>Prototyping from paper-based, to technical</a:t>
            </a:r>
            <a:endParaRPr dirty="0"/>
          </a:p>
          <a:p>
            <a:pPr marL="270000" lvl="1" indent="-2700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1820" dirty="0"/>
              <a:t>Whatever your design training</a:t>
            </a:r>
            <a:endParaRPr dirty="0"/>
          </a:p>
          <a:p>
            <a:pPr marL="540000" lvl="2" indent="-2700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540"/>
              <a:buFont typeface="Arial"/>
              <a:buChar char="•"/>
            </a:pPr>
            <a:r>
              <a:rPr lang="en-AU" sz="1540" dirty="0"/>
              <a:t>question institutional racism in your own education and how, whether knowingly or not, you perpetuate it</a:t>
            </a:r>
            <a:endParaRPr dirty="0"/>
          </a:p>
          <a:p>
            <a:pPr marL="540000" lvl="2" indent="-2700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540"/>
              <a:buFont typeface="Arial"/>
              <a:buChar char="•"/>
            </a:pPr>
            <a:r>
              <a:rPr lang="en-AU" sz="1540" dirty="0" err="1"/>
              <a:t>problematise</a:t>
            </a:r>
            <a:r>
              <a:rPr lang="en-AU" sz="1540" dirty="0"/>
              <a:t> the power of language</a:t>
            </a:r>
            <a:endParaRPr dirty="0"/>
          </a:p>
          <a:p>
            <a:pPr marL="270000" lvl="1" indent="-2700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D7D1CC"/>
              </a:buClr>
              <a:buSzPts val="1820"/>
              <a:buChar char="•"/>
            </a:pPr>
            <a:r>
              <a:rPr lang="en-AU" sz="1820" dirty="0"/>
              <a:t>Ideation/Design thinking </a:t>
            </a:r>
            <a:endParaRPr dirty="0"/>
          </a:p>
          <a:p>
            <a:pPr marL="522900" lvl="2" indent="-3429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540"/>
              <a:buFont typeface="Arial"/>
              <a:buChar char="•"/>
            </a:pPr>
            <a:r>
              <a:rPr lang="en-AU" sz="1540" dirty="0" smtClean="0"/>
              <a:t>Don’t go with a </a:t>
            </a:r>
            <a:r>
              <a:rPr lang="en-AU" sz="1540" dirty="0" err="1" smtClean="0"/>
              <a:t>preconcieved</a:t>
            </a:r>
            <a:r>
              <a:rPr lang="en-AU" sz="1540" dirty="0" smtClean="0"/>
              <a:t> model</a:t>
            </a:r>
          </a:p>
          <a:p>
            <a:pPr marL="522900" lvl="2" indent="-342900" algn="l" rtl="0">
              <a:lnSpc>
                <a:spcPct val="104000"/>
              </a:lnSpc>
              <a:spcBef>
                <a:spcPts val="200"/>
              </a:spcBef>
              <a:spcAft>
                <a:spcPts val="0"/>
              </a:spcAft>
              <a:buClr>
                <a:srgbClr val="D7D1CC"/>
              </a:buClr>
              <a:buSzPts val="1540"/>
              <a:buFont typeface="Arial"/>
              <a:buChar char="•"/>
            </a:pPr>
            <a:r>
              <a:rPr lang="en-AU" sz="1540" dirty="0" smtClean="0"/>
              <a:t>Self-determination facilitates the mobilisation of </a:t>
            </a:r>
            <a:r>
              <a:rPr lang="en-AU" sz="1540" dirty="0"/>
              <a:t>First Nations peoples in the design process and </a:t>
            </a:r>
            <a:r>
              <a:rPr lang="en-AU" sz="1540" dirty="0" smtClean="0"/>
              <a:t>places </a:t>
            </a:r>
            <a:r>
              <a:rPr lang="en-AU" sz="1540" dirty="0"/>
              <a:t>distance between </a:t>
            </a:r>
            <a:r>
              <a:rPr lang="en-AU" sz="1540" dirty="0" smtClean="0"/>
              <a:t>external members’ </a:t>
            </a:r>
            <a:r>
              <a:rPr lang="en-AU" sz="1540" dirty="0"/>
              <a:t>hidden biases in design</a:t>
            </a:r>
            <a:endParaRPr dirty="0"/>
          </a:p>
          <a:p>
            <a:pPr marL="342900" lvl="1" indent="-3429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D7D1CC"/>
              </a:buClr>
              <a:buSzPts val="1820"/>
              <a:buChar char="•"/>
            </a:pPr>
            <a:r>
              <a:rPr lang="en-AU" sz="1820" dirty="0"/>
              <a:t>see excellence and innovation</a:t>
            </a:r>
            <a:endParaRPr dirty="0"/>
          </a:p>
          <a:p>
            <a:pPr marL="342900" lvl="1" indent="-342900" algn="l" rtl="0">
              <a:lnSpc>
                <a:spcPct val="104000"/>
              </a:lnSpc>
              <a:spcBef>
                <a:spcPts val="300"/>
              </a:spcBef>
              <a:spcAft>
                <a:spcPts val="0"/>
              </a:spcAft>
              <a:buClr>
                <a:srgbClr val="D7D1CC"/>
              </a:buClr>
              <a:buSzPts val="1820"/>
              <a:buChar char="•"/>
            </a:pPr>
            <a:r>
              <a:rPr lang="en-AU" sz="1820" dirty="0"/>
              <a:t>commence from community principles and protocols and apply to design</a:t>
            </a:r>
            <a:endParaRPr dirty="0"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/>
          </p:nvPr>
        </p:nvSpPr>
        <p:spPr>
          <a:xfrm>
            <a:off x="335361" y="1052736"/>
            <a:ext cx="5568551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400"/>
              <a:buFont typeface="Arial"/>
              <a:buNone/>
            </a:pPr>
            <a:r>
              <a:rPr lang="en-AU"/>
              <a:t>Co-Design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5061" r="15060"/>
          <a:stretch/>
        </p:blipFill>
        <p:spPr>
          <a:xfrm>
            <a:off x="6102350" y="620688"/>
            <a:ext cx="6092825" cy="6237312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497" name="Google Shape;497;p6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ANIRC 2019</a:t>
            </a:r>
            <a:endParaRPr/>
          </a:p>
        </p:txBody>
      </p:sp>
      <p:sp>
        <p:nvSpPr>
          <p:cNvPr id="498" name="Google Shape;498;p6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6</a:t>
            </a:fld>
            <a:endParaRPr/>
          </a:p>
        </p:txBody>
      </p:sp>
      <p:sp>
        <p:nvSpPr>
          <p:cNvPr id="499" name="Google Shape;499;p6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[Entity Name]</a:t>
            </a:r>
            <a:endParaRPr/>
          </a:p>
        </p:txBody>
      </p:sp>
      <p:sp>
        <p:nvSpPr>
          <p:cNvPr id="500" name="Google Shape;500;p6"/>
          <p:cNvSpPr txBox="1">
            <a:spLocks noGrp="1"/>
          </p:cNvSpPr>
          <p:nvPr>
            <p:ph type="body" idx="1"/>
          </p:nvPr>
        </p:nvSpPr>
        <p:spPr>
          <a:xfrm>
            <a:off x="335361" y="1700213"/>
            <a:ext cx="5568552" cy="45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70000" lvl="1" indent="-27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1750"/>
              <a:t>technology transfer</a:t>
            </a:r>
            <a:endParaRPr/>
          </a:p>
          <a:p>
            <a:pPr marL="540000" lvl="2" indent="-270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Font typeface="Arial"/>
              <a:buChar char="•"/>
            </a:pPr>
            <a:r>
              <a:rPr lang="en-AU" sz="1437"/>
              <a:t>see excellence and innovation</a:t>
            </a:r>
            <a:endParaRPr/>
          </a:p>
          <a:p>
            <a:pPr marL="540000" lvl="2" indent="-270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Font typeface="Arial"/>
              <a:buChar char="•"/>
            </a:pPr>
            <a:r>
              <a:rPr lang="en-AU" sz="1437"/>
              <a:t>identify transferrable skills </a:t>
            </a:r>
            <a:endParaRPr/>
          </a:p>
          <a:p>
            <a:pPr marL="540000" lvl="2" indent="-270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Font typeface="Arial"/>
              <a:buChar char="•"/>
            </a:pPr>
            <a:r>
              <a:rPr lang="en-AU" sz="1437"/>
              <a:t>Identify a community super user </a:t>
            </a:r>
            <a:endParaRPr/>
          </a:p>
          <a:p>
            <a:pPr marL="540000" lvl="2" indent="-2700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Font typeface="Arial"/>
              <a:buChar char="•"/>
            </a:pPr>
            <a:r>
              <a:rPr lang="en-AU" sz="1437"/>
              <a:t>implement active learning (Fanon)</a:t>
            </a:r>
            <a:endParaRPr/>
          </a:p>
          <a:p>
            <a:pPr marL="270000" lvl="1" indent="-27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1625"/>
              <a:t>co-develop technologies after community principles and protocols are determined and applied to design</a:t>
            </a:r>
            <a:endParaRPr/>
          </a:p>
          <a:p>
            <a:pPr marL="270000" lvl="1" indent="-27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1625"/>
              <a:t>co-develop using open source systems that do not lock communities into proprietary, expensive and ongoing external contracts</a:t>
            </a:r>
            <a:endParaRPr/>
          </a:p>
          <a:p>
            <a:pPr marL="270000" lvl="1" indent="-27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1625"/>
              <a:t>Build to associate Knowledges to the full cultural context</a:t>
            </a:r>
            <a:endParaRPr/>
          </a:p>
          <a:p>
            <a:pPr marL="270000" lvl="1" indent="-117599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None/>
            </a:pPr>
            <a:endParaRPr sz="1625"/>
          </a:p>
          <a:p>
            <a:pPr marL="270000" lvl="1" indent="-2700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0"/>
              <a:buChar char="•"/>
            </a:pPr>
            <a:r>
              <a:rPr lang="en-AU" sz="1625"/>
              <a:t>don’t assume …</a:t>
            </a:r>
            <a:endParaRPr/>
          </a:p>
        </p:txBody>
      </p:sp>
      <p:sp>
        <p:nvSpPr>
          <p:cNvPr id="501" name="Google Shape;501;p6"/>
          <p:cNvSpPr txBox="1">
            <a:spLocks noGrp="1"/>
          </p:cNvSpPr>
          <p:nvPr>
            <p:ph type="title"/>
          </p:nvPr>
        </p:nvSpPr>
        <p:spPr>
          <a:xfrm>
            <a:off x="335361" y="1052513"/>
            <a:ext cx="5568551" cy="50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600"/>
              <a:buFont typeface="Arial"/>
              <a:buNone/>
            </a:pPr>
            <a:r>
              <a:rPr lang="en-AU" sz="3600"/>
              <a:t>Co-Development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944" r="12944"/>
          <a:stretch/>
        </p:blipFill>
        <p:spPr>
          <a:xfrm>
            <a:off x="6102350" y="692150"/>
            <a:ext cx="6092825" cy="616585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508" name="Google Shape;508;p7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ANIRC 2019</a:t>
            </a:r>
            <a:endParaRPr/>
          </a:p>
        </p:txBody>
      </p:sp>
      <p:sp>
        <p:nvSpPr>
          <p:cNvPr id="509" name="Google Shape;509;p7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7</a:t>
            </a:fld>
            <a:endParaRPr/>
          </a:p>
        </p:txBody>
      </p:sp>
      <p:sp>
        <p:nvSpPr>
          <p:cNvPr id="510" name="Google Shape;510;p7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[Entity Name]</a:t>
            </a:r>
            <a:endParaRPr/>
          </a:p>
        </p:txBody>
      </p:sp>
      <p:sp>
        <p:nvSpPr>
          <p:cNvPr id="511" name="Google Shape;511;p7"/>
          <p:cNvSpPr txBox="1">
            <a:spLocks noGrp="1"/>
          </p:cNvSpPr>
          <p:nvPr>
            <p:ph type="body" idx="1"/>
          </p:nvPr>
        </p:nvSpPr>
        <p:spPr>
          <a:xfrm>
            <a:off x="335360" y="1700213"/>
            <a:ext cx="5754291" cy="482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70000" lvl="1" indent="-27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600"/>
              <a:buChar char="•"/>
            </a:pPr>
            <a:r>
              <a:rPr lang="en-AU" sz="2600"/>
              <a:t>operationalises UNESCO’s technology transfer in developing countries</a:t>
            </a:r>
            <a:endParaRPr/>
          </a:p>
          <a:p>
            <a:pPr marL="270000" lvl="1" indent="-270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7D1CC"/>
              </a:buClr>
              <a:buSzPts val="2600"/>
              <a:buChar char="•"/>
            </a:pPr>
            <a:r>
              <a:rPr lang="en-AU" sz="2600"/>
              <a:t>operationalises Langton’s three categories of intersubjectivity:</a:t>
            </a:r>
            <a:endParaRPr/>
          </a:p>
          <a:p>
            <a:pPr marL="540000" lvl="2" indent="-2700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D7D1CC"/>
              </a:buClr>
              <a:buSzPts val="1900"/>
              <a:buFont typeface="Arial"/>
              <a:buChar char="•"/>
            </a:pPr>
            <a:r>
              <a:rPr lang="en-AU" sz="1900"/>
              <a:t>'the Aboriginal person interacting with other Aboriginal peoples’; </a:t>
            </a:r>
            <a:endParaRPr/>
          </a:p>
          <a:p>
            <a:pPr marL="540000" lvl="2" indent="-2700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D7D1CC"/>
              </a:buClr>
              <a:buSzPts val="1900"/>
              <a:buFont typeface="Arial"/>
              <a:buChar char="•"/>
            </a:pPr>
            <a:r>
              <a:rPr lang="en-AU" sz="1900"/>
              <a:t>'the stereotyping, iconising and mythologising of Aboriginal peoples’; </a:t>
            </a:r>
            <a:endParaRPr/>
          </a:p>
          <a:p>
            <a:pPr marL="540000" lvl="2" indent="-27000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D7D1CC"/>
              </a:buClr>
              <a:buSzPts val="1900"/>
              <a:buFont typeface="Arial"/>
              <a:buChar char="•"/>
            </a:pPr>
            <a:r>
              <a:rPr lang="en-AU" sz="1900"/>
              <a:t>'where Aboriginal peoples and non-Aboriginal people enter into a dialogue with each other that produces mutual, testing models in order to find a space for mutual comprehension’ (1993, p.33)</a:t>
            </a:r>
            <a:endParaRPr/>
          </a:p>
        </p:txBody>
      </p:sp>
      <p:sp>
        <p:nvSpPr>
          <p:cNvPr id="512" name="Google Shape;512;p7"/>
          <p:cNvSpPr txBox="1">
            <a:spLocks noGrp="1"/>
          </p:cNvSpPr>
          <p:nvPr>
            <p:ph type="title"/>
          </p:nvPr>
        </p:nvSpPr>
        <p:spPr>
          <a:xfrm>
            <a:off x="335361" y="1052736"/>
            <a:ext cx="5568551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400"/>
              <a:buFont typeface="Arial"/>
              <a:buNone/>
            </a:pPr>
            <a:r>
              <a:rPr lang="en-AU"/>
              <a:t>Benchmarks for ITCD</a:t>
            </a:r>
            <a:r>
              <a:rPr lang="en-AU" baseline="30000"/>
              <a:t>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2944" r="12944"/>
          <a:stretch/>
        </p:blipFill>
        <p:spPr>
          <a:xfrm>
            <a:off x="6102350" y="692150"/>
            <a:ext cx="6092825" cy="616585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518" name="Google Shape;518;p8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ANIRC 2019</a:t>
            </a:r>
            <a:endParaRPr/>
          </a:p>
        </p:txBody>
      </p:sp>
      <p:sp>
        <p:nvSpPr>
          <p:cNvPr id="519" name="Google Shape;519;p8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8</a:t>
            </a:fld>
            <a:endParaRPr/>
          </a:p>
        </p:txBody>
      </p:sp>
      <p:sp>
        <p:nvSpPr>
          <p:cNvPr id="520" name="Google Shape;520;p8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[Entity Name]</a:t>
            </a:r>
            <a:endParaRPr/>
          </a:p>
        </p:txBody>
      </p:sp>
      <p:sp>
        <p:nvSpPr>
          <p:cNvPr id="521" name="Google Shape;521;p8"/>
          <p:cNvSpPr txBox="1">
            <a:spLocks noGrp="1"/>
          </p:cNvSpPr>
          <p:nvPr>
            <p:ph type="body" idx="1"/>
          </p:nvPr>
        </p:nvSpPr>
        <p:spPr>
          <a:xfrm>
            <a:off x="335360" y="1700213"/>
            <a:ext cx="5596313" cy="459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70000" lvl="1" indent="-270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875"/>
              <a:buChar char="•"/>
            </a:pPr>
            <a:r>
              <a:rPr lang="en-AU" sz="2875"/>
              <a:t>Cultural capital  </a:t>
            </a:r>
            <a:endParaRPr/>
          </a:p>
          <a:p>
            <a:pPr marL="540000" lvl="2" indent="-270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7D1CC"/>
              </a:buClr>
              <a:buSzPts val="2125"/>
              <a:buFont typeface="Arial"/>
              <a:buChar char="•"/>
            </a:pPr>
            <a:r>
              <a:rPr lang="en-AU" sz="2125"/>
              <a:t>be scrutinised through cultural validation to ensure Cultural integrity</a:t>
            </a:r>
            <a:endParaRPr/>
          </a:p>
          <a:p>
            <a:pPr marL="270000" lvl="1" indent="-270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7D1CC"/>
              </a:buClr>
              <a:buSzPts val="2875"/>
              <a:buChar char="•"/>
            </a:pPr>
            <a:r>
              <a:rPr lang="en-AU" sz="2875"/>
              <a:t>Cultural validation</a:t>
            </a:r>
            <a:endParaRPr/>
          </a:p>
          <a:p>
            <a:pPr marL="540000" lvl="2" indent="-270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7D1CC"/>
              </a:buClr>
              <a:buSzPts val="2062"/>
              <a:buFont typeface="Arial"/>
              <a:buChar char="•"/>
            </a:pPr>
            <a:r>
              <a:rPr lang="en-AU" sz="2062"/>
              <a:t>who’s knowledges?</a:t>
            </a:r>
            <a:endParaRPr/>
          </a:p>
          <a:p>
            <a:pPr marL="540000" lvl="2" indent="-270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7D1CC"/>
              </a:buClr>
              <a:buSzPts val="2062"/>
              <a:buFont typeface="Arial"/>
              <a:buChar char="•"/>
            </a:pPr>
            <a:r>
              <a:rPr lang="en-AU" sz="2062"/>
              <a:t>determine what knowledges (in part or whole) are shared and with whom </a:t>
            </a:r>
            <a:endParaRPr/>
          </a:p>
          <a:p>
            <a:pPr marL="540000" lvl="2" indent="-270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7D1CC"/>
              </a:buClr>
              <a:buSzPts val="2062"/>
              <a:buFont typeface="Arial"/>
              <a:buChar char="•"/>
            </a:pPr>
            <a:r>
              <a:rPr lang="en-AU" sz="2062"/>
              <a:t>All access levels and rights are determined based on Knowledges and users within the cultural context</a:t>
            </a:r>
            <a:endParaRPr/>
          </a:p>
          <a:p>
            <a:pPr marL="540000" lvl="2" indent="-270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7D1CC"/>
              </a:buClr>
              <a:buSzPts val="2062"/>
              <a:buFont typeface="Arial"/>
              <a:buChar char="•"/>
            </a:pPr>
            <a:r>
              <a:rPr lang="en-AU" sz="2062"/>
              <a:t>Traditional Custodian Elders validate community members’ cultural knowledges </a:t>
            </a:r>
            <a:endParaRPr sz="2062"/>
          </a:p>
        </p:txBody>
      </p:sp>
      <p:sp>
        <p:nvSpPr>
          <p:cNvPr id="522" name="Google Shape;522;p8"/>
          <p:cNvSpPr txBox="1">
            <a:spLocks noGrp="1"/>
          </p:cNvSpPr>
          <p:nvPr>
            <p:ph type="title"/>
          </p:nvPr>
        </p:nvSpPr>
        <p:spPr>
          <a:xfrm>
            <a:off x="335360" y="1052736"/>
            <a:ext cx="5568552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400"/>
              <a:buFont typeface="Arial"/>
              <a:buNone/>
            </a:pPr>
            <a:r>
              <a:rPr lang="en-AU"/>
              <a:t>Validation of Cultural capital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2233" r="22232"/>
          <a:stretch/>
        </p:blipFill>
        <p:spPr>
          <a:xfrm>
            <a:off x="6102350" y="692150"/>
            <a:ext cx="6092825" cy="616585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528" name="Google Shape;528;p9"/>
          <p:cNvSpPr txBox="1">
            <a:spLocks noGrp="1"/>
          </p:cNvSpPr>
          <p:nvPr>
            <p:ph type="ftr" idx="11"/>
          </p:nvPr>
        </p:nvSpPr>
        <p:spPr>
          <a:xfrm>
            <a:off x="695326" y="6519171"/>
            <a:ext cx="3360109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ANIRC 2019</a:t>
            </a:r>
            <a:endParaRPr/>
          </a:p>
        </p:txBody>
      </p:sp>
      <p:sp>
        <p:nvSpPr>
          <p:cNvPr id="529" name="Google Shape;529;p9"/>
          <p:cNvSpPr txBox="1">
            <a:spLocks noGrp="1"/>
          </p:cNvSpPr>
          <p:nvPr>
            <p:ph type="sldNum" idx="12"/>
          </p:nvPr>
        </p:nvSpPr>
        <p:spPr>
          <a:xfrm>
            <a:off x="11208568" y="6519171"/>
            <a:ext cx="288032" cy="24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9</a:t>
            </a:fld>
            <a:endParaRPr/>
          </a:p>
        </p:txBody>
      </p:sp>
      <p:sp>
        <p:nvSpPr>
          <p:cNvPr id="530" name="Google Shape;530;p9"/>
          <p:cNvSpPr txBox="1">
            <a:spLocks noGrp="1"/>
          </p:cNvSpPr>
          <p:nvPr>
            <p:ph type="dt" idx="10"/>
          </p:nvPr>
        </p:nvSpPr>
        <p:spPr>
          <a:xfrm>
            <a:off x="695325" y="151136"/>
            <a:ext cx="2376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[Entity Name]</a:t>
            </a:r>
            <a:endParaRPr/>
          </a:p>
        </p:txBody>
      </p:sp>
      <p:sp>
        <p:nvSpPr>
          <p:cNvPr id="531" name="Google Shape;531;p9"/>
          <p:cNvSpPr txBox="1">
            <a:spLocks noGrp="1"/>
          </p:cNvSpPr>
          <p:nvPr>
            <p:ph type="body" idx="1"/>
          </p:nvPr>
        </p:nvSpPr>
        <p:spPr>
          <a:xfrm>
            <a:off x="335361" y="1916832"/>
            <a:ext cx="5568552" cy="438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70000" lvl="2" indent="-270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2405"/>
              <a:buFont typeface="Arial"/>
              <a:buChar char="•"/>
            </a:pPr>
            <a:r>
              <a:rPr lang="en-AU" sz="2405"/>
              <a:t>extends technology design and development </a:t>
            </a:r>
            <a:endParaRPr/>
          </a:p>
          <a:p>
            <a:pPr marL="270000" lvl="2" indent="-270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7D1CC"/>
              </a:buClr>
              <a:buSzPts val="2405"/>
              <a:buFont typeface="Arial"/>
              <a:buChar char="•"/>
            </a:pPr>
            <a:r>
              <a:rPr lang="en-AU" sz="2405"/>
              <a:t>access determination process be documented for and by Traditional Custodian Elders</a:t>
            </a:r>
            <a:endParaRPr/>
          </a:p>
          <a:p>
            <a:pPr marL="270000" lvl="2" indent="-270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7D1CC"/>
              </a:buClr>
              <a:buSzPts val="2405"/>
              <a:buFont typeface="Arial"/>
              <a:buChar char="•"/>
            </a:pPr>
            <a:r>
              <a:rPr lang="en-AU" sz="2405"/>
              <a:t>Traditional Custodian Elders to self-determine this process </a:t>
            </a:r>
            <a:endParaRPr/>
          </a:p>
          <a:p>
            <a:pPr marL="270000" lvl="2" indent="-270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7D1CC"/>
              </a:buClr>
              <a:buSzPts val="2405"/>
              <a:buFont typeface="Arial"/>
              <a:buChar char="•"/>
            </a:pPr>
            <a:r>
              <a:rPr lang="en-AU" sz="2405"/>
              <a:t>Ensure Knowledges remain associated with the full cultural context</a:t>
            </a:r>
            <a:endParaRPr/>
          </a:p>
          <a:p>
            <a:pPr marL="270000" lvl="2" indent="-11728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7D1CC"/>
              </a:buClr>
              <a:buSzPts val="2405"/>
              <a:buFont typeface="Arial"/>
              <a:buNone/>
            </a:pPr>
            <a:endParaRPr sz="2405"/>
          </a:p>
          <a:p>
            <a:pPr marL="270000" lvl="2" indent="-11728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7D1CC"/>
              </a:buClr>
              <a:buSzPts val="2405"/>
              <a:buFont typeface="Arial"/>
              <a:buNone/>
            </a:pPr>
            <a:endParaRPr sz="2405"/>
          </a:p>
          <a:p>
            <a:pPr marL="270000" lvl="2" indent="-2700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D7D1CC"/>
              </a:buClr>
              <a:buSzPts val="2405"/>
              <a:buFont typeface="Arial"/>
              <a:buChar char="•"/>
            </a:pPr>
            <a:r>
              <a:rPr lang="en-AU" sz="2405"/>
              <a:t>Improves Cultural Health</a:t>
            </a:r>
            <a:endParaRPr sz="2405"/>
          </a:p>
          <a:p>
            <a:pPr marL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65"/>
              <a:buNone/>
            </a:pPr>
            <a:endParaRPr sz="1665"/>
          </a:p>
        </p:txBody>
      </p:sp>
      <p:sp>
        <p:nvSpPr>
          <p:cNvPr id="532" name="Google Shape;532;p9"/>
          <p:cNvSpPr txBox="1">
            <a:spLocks noGrp="1"/>
          </p:cNvSpPr>
          <p:nvPr>
            <p:ph type="title"/>
          </p:nvPr>
        </p:nvSpPr>
        <p:spPr>
          <a:xfrm>
            <a:off x="335361" y="1052736"/>
            <a:ext cx="5568551" cy="4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D1CC"/>
              </a:buClr>
              <a:buSzPts val="3240"/>
              <a:buFont typeface="Arial"/>
              <a:buNone/>
            </a:pPr>
            <a:r>
              <a:rPr lang="en-AU" sz="3240"/>
              <a:t>Cultural integrity </a:t>
            </a:r>
            <a:endParaRPr sz="306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niversity of Queensland">
  <a:themeElements>
    <a:clrScheme name="UQ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1247A"/>
      </a:accent1>
      <a:accent2>
        <a:srgbClr val="E62645"/>
      </a:accent2>
      <a:accent3>
        <a:srgbClr val="00A2C7"/>
      </a:accent3>
      <a:accent4>
        <a:srgbClr val="EB602B"/>
      </a:accent4>
      <a:accent5>
        <a:srgbClr val="4085C6"/>
      </a:accent5>
      <a:accent6>
        <a:srgbClr val="2EA836"/>
      </a:accent6>
      <a:hlink>
        <a:srgbClr val="51247A"/>
      </a:hlink>
      <a:folHlink>
        <a:srgbClr val="51247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679</Words>
  <Application>Microsoft Office PowerPoint</Application>
  <PresentationFormat>Widescreen</PresentationFormat>
  <Paragraphs>157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Noto Sans Symbols</vt:lpstr>
      <vt:lpstr>Arial</vt:lpstr>
      <vt:lpstr>Calibri</vt:lpstr>
      <vt:lpstr>University of Queensland</vt:lpstr>
      <vt:lpstr>ITCD2</vt:lpstr>
      <vt:lpstr>Outline - ITCD2</vt:lpstr>
      <vt:lpstr>What is ITCD2</vt:lpstr>
      <vt:lpstr>Indigenist Standpoint</vt:lpstr>
      <vt:lpstr>Co-Design</vt:lpstr>
      <vt:lpstr>Co-Development</vt:lpstr>
      <vt:lpstr>Benchmarks for ITCD2</vt:lpstr>
      <vt:lpstr>Validation of Cultural capital</vt:lpstr>
      <vt:lpstr>Cultural integrity </vt:lpstr>
      <vt:lpstr>Outcomes</vt:lpstr>
      <vt:lpstr>PowerPoint Presentation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ITCD2</dc:title>
  <dc:creator>Rebekah</dc:creator>
  <cp:lastModifiedBy>QUT</cp:lastModifiedBy>
  <cp:revision>1</cp:revision>
  <dcterms:created xsi:type="dcterms:W3CDTF">2018-09-28T01:38:30Z</dcterms:created>
  <dcterms:modified xsi:type="dcterms:W3CDTF">2019-07-03T04:28:39Z</dcterms:modified>
</cp:coreProperties>
</file>