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2"/>
  </p:notesMasterIdLst>
  <p:handoutMasterIdLst>
    <p:handoutMasterId r:id="rId23"/>
  </p:handoutMasterIdLst>
  <p:sldIdLst>
    <p:sldId id="387" r:id="rId2"/>
    <p:sldId id="568" r:id="rId3"/>
    <p:sldId id="569" r:id="rId4"/>
    <p:sldId id="570" r:id="rId5"/>
    <p:sldId id="571" r:id="rId6"/>
    <p:sldId id="572" r:id="rId7"/>
    <p:sldId id="573" r:id="rId8"/>
    <p:sldId id="574" r:id="rId9"/>
    <p:sldId id="575" r:id="rId10"/>
    <p:sldId id="576" r:id="rId11"/>
    <p:sldId id="577" r:id="rId12"/>
    <p:sldId id="578" r:id="rId13"/>
    <p:sldId id="582" r:id="rId14"/>
    <p:sldId id="579" r:id="rId15"/>
    <p:sldId id="580" r:id="rId16"/>
    <p:sldId id="581" r:id="rId17"/>
    <p:sldId id="583" r:id="rId18"/>
    <p:sldId id="584" r:id="rId19"/>
    <p:sldId id="585" r:id="rId20"/>
    <p:sldId id="58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57" autoAdjust="0"/>
    <p:restoredTop sz="99288" autoAdjust="0"/>
  </p:normalViewPr>
  <p:slideViewPr>
    <p:cSldViewPr snapToGrid="0" snapToObjects="1">
      <p:cViewPr varScale="1">
        <p:scale>
          <a:sx n="109" d="100"/>
          <a:sy n="109" d="100"/>
        </p:scale>
        <p:origin x="-12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33A2A4-E201-1A4A-9CDB-96DA9A07272C}" type="datetimeFigureOut">
              <a:rPr lang="en-US" smtClean="0"/>
              <a:t>8/06/21</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6D13E2-D75E-6940-9D60-3318A35E8116}" type="slidenum">
              <a:rPr lang="en-AU" smtClean="0"/>
              <a:t>‹#›</a:t>
            </a:fld>
            <a:endParaRPr lang="en-AU"/>
          </a:p>
        </p:txBody>
      </p:sp>
    </p:spTree>
    <p:extLst>
      <p:ext uri="{BB962C8B-B14F-4D97-AF65-F5344CB8AC3E}">
        <p14:creationId xmlns:p14="http://schemas.microsoft.com/office/powerpoint/2010/main" val="3361813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2C4FC0-2E83-ED41-B124-A15C443DF5DD}" type="datetimeFigureOut">
              <a:rPr lang="en-US" smtClean="0"/>
              <a:t>8/06/21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EBF30-0DB3-9C40-9F0C-E5B00FF2C59B}" type="slidenum">
              <a:rPr lang="en-AU" smtClean="0"/>
              <a:t>‹#›</a:t>
            </a:fld>
            <a:endParaRPr lang="en-AU"/>
          </a:p>
        </p:txBody>
      </p:sp>
    </p:spTree>
    <p:extLst>
      <p:ext uri="{BB962C8B-B14F-4D97-AF65-F5344CB8AC3E}">
        <p14:creationId xmlns:p14="http://schemas.microsoft.com/office/powerpoint/2010/main" val="6703260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AU"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8 June 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8 June 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8 June 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8 June 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AU"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8 June 21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8 June 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8 June 21</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8 June 21</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8 June 21</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AU"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8 June 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AU"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8 June 21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8 June 21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lstStyle/>
          <a:p>
            <a:pPr algn="ctr"/>
            <a:r>
              <a:rPr lang="en-AU" sz="4800" cap="none" dirty="0" smtClean="0"/>
              <a:t>Legal Issues in Transferring Research Materials from NTRB/SPs to RNTBCs</a:t>
            </a:r>
            <a:endParaRPr lang="en-AU" sz="4800" cap="none" dirty="0"/>
          </a:p>
        </p:txBody>
      </p:sp>
      <p:sp>
        <p:nvSpPr>
          <p:cNvPr id="3" name="Subtitle 2"/>
          <p:cNvSpPr>
            <a:spLocks noGrp="1"/>
          </p:cNvSpPr>
          <p:nvPr>
            <p:ph type="subTitle" idx="1"/>
          </p:nvPr>
        </p:nvSpPr>
        <p:spPr>
          <a:xfrm>
            <a:off x="685800" y="3505199"/>
            <a:ext cx="7848600" cy="2566705"/>
          </a:xfrm>
        </p:spPr>
        <p:txBody>
          <a:bodyPr>
            <a:normAutofit/>
          </a:bodyPr>
          <a:lstStyle/>
          <a:p>
            <a:pPr algn="ctr"/>
            <a:r>
              <a:rPr lang="en-AU" sz="3200" dirty="0" smtClean="0"/>
              <a:t>AIATSIS Summit</a:t>
            </a:r>
          </a:p>
          <a:p>
            <a:pPr algn="ctr"/>
            <a:r>
              <a:rPr lang="en-AU" sz="3200" dirty="0" smtClean="0"/>
              <a:t>Adelaide, </a:t>
            </a:r>
            <a:r>
              <a:rPr lang="en-AU" sz="3200" dirty="0" err="1" smtClean="0"/>
              <a:t>Kaurna</a:t>
            </a:r>
            <a:r>
              <a:rPr lang="en-AU" sz="3200" dirty="0" smtClean="0"/>
              <a:t> Country</a:t>
            </a:r>
            <a:endParaRPr lang="en-AU" sz="3200" dirty="0"/>
          </a:p>
          <a:p>
            <a:pPr algn="ctr"/>
            <a:r>
              <a:rPr lang="en-AU" sz="3200" dirty="0" smtClean="0"/>
              <a:t>Dr Angus </a:t>
            </a:r>
            <a:r>
              <a:rPr lang="en-AU" sz="3200" dirty="0"/>
              <a:t>Frith</a:t>
            </a:r>
          </a:p>
          <a:p>
            <a:pPr algn="ctr"/>
            <a:r>
              <a:rPr lang="en-AU" sz="3200" dirty="0" smtClean="0"/>
              <a:t>3 </a:t>
            </a:r>
            <a:r>
              <a:rPr lang="en-AU" sz="3200" dirty="0"/>
              <a:t>June </a:t>
            </a:r>
            <a:r>
              <a:rPr lang="en-AU" sz="3200" dirty="0" smtClean="0"/>
              <a:t>2021</a:t>
            </a:r>
            <a:endParaRPr lang="en-AU" sz="3200" dirty="0"/>
          </a:p>
        </p:txBody>
      </p:sp>
    </p:spTree>
    <p:extLst>
      <p:ext uri="{BB962C8B-B14F-4D97-AF65-F5344CB8AC3E}">
        <p14:creationId xmlns:p14="http://schemas.microsoft.com/office/powerpoint/2010/main" val="169996272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Disposal of documents held by NTRB/SP</a:t>
            </a:r>
            <a:endParaRPr lang="en-AU" dirty="0"/>
          </a:p>
        </p:txBody>
      </p:sp>
      <p:sp>
        <p:nvSpPr>
          <p:cNvPr id="3" name="Content Placeholder 2"/>
          <p:cNvSpPr>
            <a:spLocks noGrp="1"/>
          </p:cNvSpPr>
          <p:nvPr>
            <p:ph idx="1"/>
          </p:nvPr>
        </p:nvSpPr>
        <p:spPr/>
        <p:txBody>
          <a:bodyPr>
            <a:normAutofit fontScale="92500" lnSpcReduction="10000"/>
          </a:bodyPr>
          <a:lstStyle/>
          <a:p>
            <a:pPr marL="0" indent="0">
              <a:lnSpc>
                <a:spcPct val="120000"/>
              </a:lnSpc>
              <a:buNone/>
            </a:pPr>
            <a:r>
              <a:rPr lang="en-AU" dirty="0" smtClean="0"/>
              <a:t>Once </a:t>
            </a:r>
            <a:r>
              <a:rPr lang="en-AU" dirty="0"/>
              <a:t>the </a:t>
            </a:r>
            <a:r>
              <a:rPr lang="en-AU" dirty="0" smtClean="0"/>
              <a:t>native title determination application is finalised:</a:t>
            </a:r>
            <a:endParaRPr lang="en-AU" dirty="0"/>
          </a:p>
          <a:p>
            <a:pPr lvl="0">
              <a:lnSpc>
                <a:spcPct val="120000"/>
              </a:lnSpc>
            </a:pPr>
            <a:r>
              <a:rPr lang="en-AU" dirty="0"/>
              <a:t>research material held by the NTRB/SP that </a:t>
            </a:r>
            <a:r>
              <a:rPr lang="en-AU" dirty="0" smtClean="0"/>
              <a:t>is not </a:t>
            </a:r>
            <a:r>
              <a:rPr lang="en-AU" dirty="0"/>
              <a:t>on a solicitor’s file </a:t>
            </a:r>
            <a:r>
              <a:rPr lang="en-AU" dirty="0" smtClean="0"/>
              <a:t>belongs </a:t>
            </a:r>
            <a:r>
              <a:rPr lang="en-AU" dirty="0"/>
              <a:t>to it </a:t>
            </a:r>
            <a:endParaRPr lang="en-AU" dirty="0" smtClean="0"/>
          </a:p>
          <a:p>
            <a:pPr lvl="1">
              <a:lnSpc>
                <a:spcPct val="120000"/>
              </a:lnSpc>
            </a:pPr>
            <a:r>
              <a:rPr lang="en-AU" sz="2200" dirty="0" smtClean="0"/>
              <a:t>arguably </a:t>
            </a:r>
            <a:r>
              <a:rPr lang="en-AU" sz="2200" dirty="0"/>
              <a:t>on trust for the benefit of the native title </a:t>
            </a:r>
            <a:r>
              <a:rPr lang="en-AU" sz="2200" dirty="0" smtClean="0"/>
              <a:t>holders</a:t>
            </a:r>
            <a:endParaRPr lang="en-AU" sz="2200" dirty="0"/>
          </a:p>
          <a:p>
            <a:pPr lvl="0">
              <a:lnSpc>
                <a:spcPct val="120000"/>
              </a:lnSpc>
            </a:pPr>
            <a:r>
              <a:rPr lang="en-AU" dirty="0"/>
              <a:t>most of the documents on the solicitor’s file are not owned </a:t>
            </a:r>
            <a:r>
              <a:rPr lang="en-AU" dirty="0" smtClean="0"/>
              <a:t>by </a:t>
            </a:r>
            <a:r>
              <a:rPr lang="en-AU" dirty="0"/>
              <a:t>the solicitor or by the NTRB, but by the solicitor’s client (= the native title applicant)</a:t>
            </a:r>
          </a:p>
          <a:p>
            <a:pPr lvl="0">
              <a:lnSpc>
                <a:spcPct val="120000"/>
              </a:lnSpc>
            </a:pPr>
            <a:r>
              <a:rPr lang="en-AU" dirty="0"/>
              <a:t>certain rights in relation to the documents in the solicitor’s file pass to the PBC on the determination of native title	</a:t>
            </a:r>
            <a:endParaRPr lang="en-AU" dirty="0" smtClean="0"/>
          </a:p>
          <a:p>
            <a:pPr marL="0" lvl="0" indent="0" algn="r">
              <a:lnSpc>
                <a:spcPct val="120000"/>
              </a:lnSpc>
              <a:buNone/>
            </a:pPr>
            <a:r>
              <a:rPr lang="en-AU" sz="2200" dirty="0" smtClean="0"/>
              <a:t>[</a:t>
            </a:r>
            <a:r>
              <a:rPr lang="en-AU" sz="2200" dirty="0"/>
              <a:t>see </a:t>
            </a:r>
            <a:r>
              <a:rPr lang="en-AU" sz="2200" i="1" dirty="0"/>
              <a:t>Tommy</a:t>
            </a:r>
            <a:r>
              <a:rPr lang="en-AU" sz="2200" dirty="0"/>
              <a:t> [83]]</a:t>
            </a:r>
          </a:p>
          <a:p>
            <a:pPr lvl="0">
              <a:lnSpc>
                <a:spcPct val="120000"/>
              </a:lnSpc>
            </a:pPr>
            <a:r>
              <a:rPr lang="en-AU" dirty="0" smtClean="0"/>
              <a:t>NTRB </a:t>
            </a:r>
            <a:r>
              <a:rPr lang="en-AU" dirty="0"/>
              <a:t>solicitor must obey the </a:t>
            </a:r>
            <a:r>
              <a:rPr lang="en-AU" dirty="0" smtClean="0"/>
              <a:t>client’s instructions, </a:t>
            </a:r>
            <a:r>
              <a:rPr lang="en-AU" dirty="0"/>
              <a:t>about what is to be done with the originals of client owned </a:t>
            </a:r>
            <a:r>
              <a:rPr lang="en-AU" dirty="0" smtClean="0"/>
              <a:t>documents</a:t>
            </a:r>
            <a:endParaRPr lang="en-AU" dirty="0"/>
          </a:p>
        </p:txBody>
      </p:sp>
    </p:spTree>
    <p:extLst>
      <p:ext uri="{BB962C8B-B14F-4D97-AF65-F5344CB8AC3E}">
        <p14:creationId xmlns:p14="http://schemas.microsoft.com/office/powerpoint/2010/main" val="2245278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Disposal of documents held by NTRB/SP</a:t>
            </a:r>
          </a:p>
        </p:txBody>
      </p:sp>
      <p:sp>
        <p:nvSpPr>
          <p:cNvPr id="3" name="Content Placeholder 2"/>
          <p:cNvSpPr>
            <a:spLocks noGrp="1"/>
          </p:cNvSpPr>
          <p:nvPr>
            <p:ph idx="1"/>
          </p:nvPr>
        </p:nvSpPr>
        <p:spPr/>
        <p:txBody>
          <a:bodyPr/>
          <a:lstStyle/>
          <a:p>
            <a:pPr marL="0" indent="0">
              <a:buNone/>
            </a:pPr>
            <a:r>
              <a:rPr lang="en-AU" dirty="0"/>
              <a:t>Depending on </a:t>
            </a:r>
            <a:r>
              <a:rPr lang="en-AU" dirty="0" smtClean="0"/>
              <a:t>the instructions of the applicant/PBC, </a:t>
            </a:r>
            <a:r>
              <a:rPr lang="en-AU" dirty="0"/>
              <a:t>the documents could be:</a:t>
            </a:r>
          </a:p>
          <a:p>
            <a:pPr lvl="0"/>
            <a:r>
              <a:rPr lang="en-AU" dirty="0"/>
              <a:t>given to the PBC, to be held on behalf of the native title holders, and/or to be used in the work of the PBC in managing and protecting the native title</a:t>
            </a:r>
          </a:p>
          <a:p>
            <a:pPr lvl="0"/>
            <a:r>
              <a:rPr lang="en-AU" dirty="0"/>
              <a:t>retained by the NTRB, potentially to be used for the ongoing benefit of the PBC </a:t>
            </a:r>
          </a:p>
          <a:p>
            <a:pPr lvl="0"/>
            <a:r>
              <a:rPr lang="en-AU" dirty="0"/>
              <a:t>destroyed</a:t>
            </a:r>
          </a:p>
          <a:p>
            <a:endParaRPr lang="en-AU" dirty="0"/>
          </a:p>
        </p:txBody>
      </p:sp>
    </p:spTree>
    <p:extLst>
      <p:ext uri="{BB962C8B-B14F-4D97-AF65-F5344CB8AC3E}">
        <p14:creationId xmlns:p14="http://schemas.microsoft.com/office/powerpoint/2010/main" val="1118203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smtClean="0"/>
              <a:t>Transfer of research materials — issues </a:t>
            </a:r>
            <a:endParaRPr lang="en-AU" sz="3200" dirty="0"/>
          </a:p>
        </p:txBody>
      </p:sp>
      <p:sp>
        <p:nvSpPr>
          <p:cNvPr id="3" name="Content Placeholder 2"/>
          <p:cNvSpPr>
            <a:spLocks noGrp="1"/>
          </p:cNvSpPr>
          <p:nvPr>
            <p:ph idx="1"/>
          </p:nvPr>
        </p:nvSpPr>
        <p:spPr/>
        <p:txBody>
          <a:bodyPr>
            <a:normAutofit/>
          </a:bodyPr>
          <a:lstStyle/>
          <a:p>
            <a:pPr lvl="0"/>
            <a:r>
              <a:rPr lang="en-AU" b="1" dirty="0"/>
              <a:t>Consent</a:t>
            </a:r>
            <a:r>
              <a:rPr lang="en-AU" dirty="0"/>
              <a:t> to the transfer from those who have provided in the information in the research material, including:</a:t>
            </a:r>
          </a:p>
          <a:p>
            <a:pPr lvl="1"/>
            <a:r>
              <a:rPr lang="en-AU" sz="2400" dirty="0"/>
              <a:t>native title holders as a group</a:t>
            </a:r>
          </a:p>
          <a:p>
            <a:pPr lvl="1"/>
            <a:r>
              <a:rPr lang="en-AU" sz="2400" dirty="0"/>
              <a:t>individuals who have provided information to which an obligation of confidentiality attaches</a:t>
            </a:r>
          </a:p>
          <a:p>
            <a:pPr lvl="1"/>
            <a:r>
              <a:rPr lang="en-AU" sz="2400" dirty="0"/>
              <a:t>individuals who have since passed </a:t>
            </a:r>
            <a:r>
              <a:rPr lang="en-AU" sz="2400" dirty="0" smtClean="0"/>
              <a:t>away</a:t>
            </a:r>
            <a:endParaRPr lang="en-AU" sz="2400" dirty="0"/>
          </a:p>
        </p:txBody>
      </p:sp>
    </p:spTree>
    <p:extLst>
      <p:ext uri="{BB962C8B-B14F-4D97-AF65-F5344CB8AC3E}">
        <p14:creationId xmlns:p14="http://schemas.microsoft.com/office/powerpoint/2010/main" val="2941626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smtClean="0"/>
              <a:t>Transfer of research materials — issues </a:t>
            </a:r>
            <a:endParaRPr lang="en-AU" sz="3200" dirty="0"/>
          </a:p>
        </p:txBody>
      </p:sp>
      <p:sp>
        <p:nvSpPr>
          <p:cNvPr id="3" name="Content Placeholder 2"/>
          <p:cNvSpPr>
            <a:spLocks noGrp="1"/>
          </p:cNvSpPr>
          <p:nvPr>
            <p:ph idx="1"/>
          </p:nvPr>
        </p:nvSpPr>
        <p:spPr/>
        <p:txBody>
          <a:bodyPr>
            <a:normAutofit/>
          </a:bodyPr>
          <a:lstStyle/>
          <a:p>
            <a:pPr lvl="0"/>
            <a:r>
              <a:rPr lang="en-AU" b="1" dirty="0"/>
              <a:t>O</a:t>
            </a:r>
            <a:r>
              <a:rPr lang="en-AU" b="1" dirty="0" smtClean="0"/>
              <a:t>ngoing </a:t>
            </a:r>
            <a:r>
              <a:rPr lang="en-AU" b="1" dirty="0"/>
              <a:t>capacity </a:t>
            </a:r>
            <a:r>
              <a:rPr lang="en-AU" dirty="0"/>
              <a:t>of the PBC to store and manage materials, particularly given their limited resources and capacity in general </a:t>
            </a:r>
          </a:p>
          <a:p>
            <a:pPr lvl="0"/>
            <a:r>
              <a:rPr lang="en-AU" dirty="0" smtClean="0"/>
              <a:t>Issues include:</a:t>
            </a:r>
            <a:endParaRPr lang="en-AU" dirty="0"/>
          </a:p>
          <a:p>
            <a:pPr lvl="1"/>
            <a:r>
              <a:rPr lang="en-AU" sz="2400" dirty="0"/>
              <a:t>managing and protecting paper </a:t>
            </a:r>
            <a:r>
              <a:rPr lang="en-AU" sz="2400" dirty="0" smtClean="0"/>
              <a:t>records</a:t>
            </a:r>
            <a:endParaRPr lang="en-AU" sz="2400" dirty="0"/>
          </a:p>
          <a:p>
            <a:pPr lvl="1"/>
            <a:r>
              <a:rPr lang="en-AU" sz="2400" dirty="0"/>
              <a:t>documents on obsolescent media</a:t>
            </a:r>
          </a:p>
          <a:p>
            <a:pPr lvl="1"/>
            <a:r>
              <a:rPr lang="en-AU" sz="2400" dirty="0"/>
              <a:t>management of materials, including developing relevant policy and employing skilled staff </a:t>
            </a:r>
          </a:p>
        </p:txBody>
      </p:sp>
    </p:spTree>
    <p:extLst>
      <p:ext uri="{BB962C8B-B14F-4D97-AF65-F5344CB8AC3E}">
        <p14:creationId xmlns:p14="http://schemas.microsoft.com/office/powerpoint/2010/main" val="2365536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Transfer of research materials — issues </a:t>
            </a:r>
          </a:p>
        </p:txBody>
      </p:sp>
      <p:sp>
        <p:nvSpPr>
          <p:cNvPr id="3" name="Content Placeholder 2"/>
          <p:cNvSpPr>
            <a:spLocks noGrp="1"/>
          </p:cNvSpPr>
          <p:nvPr>
            <p:ph idx="1"/>
          </p:nvPr>
        </p:nvSpPr>
        <p:spPr/>
        <p:txBody>
          <a:bodyPr>
            <a:normAutofit/>
          </a:bodyPr>
          <a:lstStyle/>
          <a:p>
            <a:pPr lvl="0"/>
            <a:r>
              <a:rPr lang="en-AU" sz="2800" dirty="0"/>
              <a:t>Maintenance of the </a:t>
            </a:r>
            <a:r>
              <a:rPr lang="en-AU" sz="2800" b="1" dirty="0"/>
              <a:t>restrictions and conditions </a:t>
            </a:r>
            <a:r>
              <a:rPr lang="en-AU" sz="2800" dirty="0"/>
              <a:t>attached to the materials that pass to the PBC, including: </a:t>
            </a:r>
          </a:p>
          <a:p>
            <a:pPr lvl="1"/>
            <a:r>
              <a:rPr lang="en-AU" sz="2400" dirty="0"/>
              <a:t>legal professional privilege</a:t>
            </a:r>
          </a:p>
          <a:p>
            <a:pPr lvl="1"/>
            <a:r>
              <a:rPr lang="en-AU" sz="2400" dirty="0"/>
              <a:t>obligations of confidentiality</a:t>
            </a:r>
          </a:p>
          <a:p>
            <a:pPr lvl="1"/>
            <a:r>
              <a:rPr lang="en-AU" sz="2400" dirty="0"/>
              <a:t>restrictions imposed by the Court or by traditional laws and customs</a:t>
            </a:r>
          </a:p>
          <a:p>
            <a:endParaRPr lang="en-AU" sz="2800" dirty="0"/>
          </a:p>
        </p:txBody>
      </p:sp>
    </p:spTree>
    <p:extLst>
      <p:ext uri="{BB962C8B-B14F-4D97-AF65-F5344CB8AC3E}">
        <p14:creationId xmlns:p14="http://schemas.microsoft.com/office/powerpoint/2010/main" val="1327067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Transfer of research materials — issues </a:t>
            </a:r>
          </a:p>
        </p:txBody>
      </p:sp>
      <p:sp>
        <p:nvSpPr>
          <p:cNvPr id="3" name="Content Placeholder 2"/>
          <p:cNvSpPr>
            <a:spLocks noGrp="1"/>
          </p:cNvSpPr>
          <p:nvPr>
            <p:ph idx="1"/>
          </p:nvPr>
        </p:nvSpPr>
        <p:spPr/>
        <p:txBody>
          <a:bodyPr>
            <a:normAutofit/>
          </a:bodyPr>
          <a:lstStyle/>
          <a:p>
            <a:pPr lvl="0"/>
            <a:r>
              <a:rPr lang="en-AU" b="1" dirty="0" smtClean="0"/>
              <a:t>PBC </a:t>
            </a:r>
            <a:r>
              <a:rPr lang="en-AU" b="1" dirty="0"/>
              <a:t>may cease to exist</a:t>
            </a:r>
            <a:r>
              <a:rPr lang="en-AU" dirty="0"/>
              <a:t> or lose the capacity to properly deal with the materials</a:t>
            </a:r>
          </a:p>
          <a:p>
            <a:pPr lvl="0"/>
            <a:r>
              <a:rPr lang="en-AU" dirty="0"/>
              <a:t>Lack of </a:t>
            </a:r>
            <a:r>
              <a:rPr lang="en-AU" b="1" dirty="0"/>
              <a:t>funding</a:t>
            </a:r>
            <a:r>
              <a:rPr lang="en-AU" dirty="0"/>
              <a:t> for either NTRB/SP s or PBCs to properly store and manage research materials, including by:</a:t>
            </a:r>
          </a:p>
          <a:p>
            <a:pPr lvl="1"/>
            <a:r>
              <a:rPr lang="en-AU" sz="2400" dirty="0"/>
              <a:t>developing policy</a:t>
            </a:r>
          </a:p>
          <a:p>
            <a:pPr lvl="1"/>
            <a:r>
              <a:rPr lang="en-AU" sz="2400" dirty="0"/>
              <a:t>digitising materials</a:t>
            </a:r>
          </a:p>
          <a:p>
            <a:pPr lvl="1"/>
            <a:r>
              <a:rPr lang="en-AU" sz="2400" dirty="0"/>
              <a:t>consulting native title holders</a:t>
            </a:r>
          </a:p>
          <a:p>
            <a:endParaRPr lang="en-AU" sz="2800" dirty="0"/>
          </a:p>
        </p:txBody>
      </p:sp>
    </p:spTree>
    <p:extLst>
      <p:ext uri="{BB962C8B-B14F-4D97-AF65-F5344CB8AC3E}">
        <p14:creationId xmlns:p14="http://schemas.microsoft.com/office/powerpoint/2010/main" val="223825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a:t>Transfer of research materials — </a:t>
            </a:r>
            <a:r>
              <a:rPr lang="en-AU" sz="3200" dirty="0" smtClean="0"/>
              <a:t>principles</a:t>
            </a:r>
            <a:endParaRPr lang="en-AU" sz="3200" dirty="0"/>
          </a:p>
        </p:txBody>
      </p:sp>
      <p:sp>
        <p:nvSpPr>
          <p:cNvPr id="3" name="Content Placeholder 2"/>
          <p:cNvSpPr>
            <a:spLocks noGrp="1"/>
          </p:cNvSpPr>
          <p:nvPr>
            <p:ph idx="1"/>
          </p:nvPr>
        </p:nvSpPr>
        <p:spPr/>
        <p:txBody>
          <a:bodyPr/>
          <a:lstStyle/>
          <a:p>
            <a:pPr marL="457200" lvl="0" indent="-457200">
              <a:buFont typeface="+mj-lt"/>
              <a:buAutoNum type="arabicPeriod"/>
            </a:pPr>
            <a:r>
              <a:rPr lang="en-AU" dirty="0"/>
              <a:t>Native title holders should control the storage, use of and access to the research material developed and used for the process of recognising their native title rights</a:t>
            </a:r>
          </a:p>
          <a:p>
            <a:pPr marL="457200" lvl="0" indent="-457200">
              <a:buFont typeface="+mj-lt"/>
              <a:buAutoNum type="arabicPeriod"/>
            </a:pPr>
            <a:r>
              <a:rPr lang="en-AU" dirty="0"/>
              <a:t>Research materials should only be transferred from the NTRB/SP to the PBC if authorised by the native title holders </a:t>
            </a:r>
          </a:p>
          <a:p>
            <a:endParaRPr lang="en-AU" dirty="0"/>
          </a:p>
        </p:txBody>
      </p:sp>
    </p:spTree>
    <p:extLst>
      <p:ext uri="{BB962C8B-B14F-4D97-AF65-F5344CB8AC3E}">
        <p14:creationId xmlns:p14="http://schemas.microsoft.com/office/powerpoint/2010/main" val="1133173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a:t>Transfer of research materials — </a:t>
            </a:r>
            <a:r>
              <a:rPr lang="en-AU" sz="3200" dirty="0" smtClean="0"/>
              <a:t>principles</a:t>
            </a:r>
            <a:endParaRPr lang="en-AU" sz="3200" dirty="0"/>
          </a:p>
        </p:txBody>
      </p:sp>
      <p:sp>
        <p:nvSpPr>
          <p:cNvPr id="3" name="Content Placeholder 2"/>
          <p:cNvSpPr>
            <a:spLocks noGrp="1"/>
          </p:cNvSpPr>
          <p:nvPr>
            <p:ph idx="1"/>
          </p:nvPr>
        </p:nvSpPr>
        <p:spPr/>
        <p:txBody>
          <a:bodyPr/>
          <a:lstStyle/>
          <a:p>
            <a:pPr marL="457200" lvl="0" indent="-457200">
              <a:buFont typeface="+mj-lt"/>
              <a:buAutoNum type="arabicPeriod" startAt="3"/>
            </a:pPr>
            <a:r>
              <a:rPr lang="en-AU" dirty="0" smtClean="0"/>
              <a:t>Transfer </a:t>
            </a:r>
            <a:r>
              <a:rPr lang="en-AU" dirty="0"/>
              <a:t>of research materials should not affect </a:t>
            </a:r>
            <a:r>
              <a:rPr lang="en-AU" dirty="0" smtClean="0"/>
              <a:t>existing: </a:t>
            </a:r>
          </a:p>
          <a:p>
            <a:pPr lvl="2"/>
            <a:r>
              <a:rPr lang="en-AU" sz="2400" dirty="0" smtClean="0"/>
              <a:t>obligations of confidentiality</a:t>
            </a:r>
            <a:r>
              <a:rPr lang="en-AU" sz="2400" dirty="0"/>
              <a:t>, privacy, privilege, intellectual </a:t>
            </a:r>
            <a:r>
              <a:rPr lang="en-AU" sz="2400" dirty="0" smtClean="0"/>
              <a:t>property </a:t>
            </a:r>
            <a:r>
              <a:rPr lang="en-AU" sz="2400" dirty="0" err="1" smtClean="0"/>
              <a:t>etc</a:t>
            </a:r>
            <a:r>
              <a:rPr lang="en-AU" sz="2400" dirty="0" smtClean="0"/>
              <a:t> </a:t>
            </a:r>
          </a:p>
          <a:p>
            <a:pPr lvl="2"/>
            <a:r>
              <a:rPr lang="en-AU" sz="2400" dirty="0" smtClean="0"/>
              <a:t>restrictions </a:t>
            </a:r>
            <a:r>
              <a:rPr lang="en-AU" sz="2400" dirty="0"/>
              <a:t>imposed by the Court or by the group’s </a:t>
            </a:r>
            <a:r>
              <a:rPr lang="en-AU" sz="2400" dirty="0" smtClean="0"/>
              <a:t>own traditional laws </a:t>
            </a:r>
            <a:r>
              <a:rPr lang="en-AU" sz="2400" dirty="0"/>
              <a:t>and customs</a:t>
            </a:r>
          </a:p>
          <a:p>
            <a:pPr marL="457200" lvl="0" indent="-457200">
              <a:buFont typeface="+mj-lt"/>
              <a:buAutoNum type="arabicPeriod" startAt="3"/>
            </a:pPr>
            <a:r>
              <a:rPr lang="en-AU" dirty="0"/>
              <a:t>In order to maintain </a:t>
            </a:r>
            <a:r>
              <a:rPr lang="en-AU" dirty="0" smtClean="0"/>
              <a:t>these obligations </a:t>
            </a:r>
            <a:r>
              <a:rPr lang="en-AU" dirty="0"/>
              <a:t>and restrictions, where possible, the NTRB/SP should identify to the PBC any material subject to </a:t>
            </a:r>
            <a:r>
              <a:rPr lang="en-AU" dirty="0" smtClean="0"/>
              <a:t>such obligations or restrictions</a:t>
            </a:r>
            <a:endParaRPr lang="en-AU" dirty="0"/>
          </a:p>
        </p:txBody>
      </p:sp>
    </p:spTree>
    <p:extLst>
      <p:ext uri="{BB962C8B-B14F-4D97-AF65-F5344CB8AC3E}">
        <p14:creationId xmlns:p14="http://schemas.microsoft.com/office/powerpoint/2010/main" val="4237173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a:t>Transfer of research materials — </a:t>
            </a:r>
            <a:r>
              <a:rPr lang="en-AU" sz="3200" dirty="0" smtClean="0"/>
              <a:t>principles</a:t>
            </a:r>
            <a:endParaRPr lang="en-AU" sz="3200" dirty="0"/>
          </a:p>
        </p:txBody>
      </p:sp>
      <p:sp>
        <p:nvSpPr>
          <p:cNvPr id="3" name="Content Placeholder 2"/>
          <p:cNvSpPr>
            <a:spLocks noGrp="1"/>
          </p:cNvSpPr>
          <p:nvPr>
            <p:ph idx="1"/>
          </p:nvPr>
        </p:nvSpPr>
        <p:spPr/>
        <p:txBody>
          <a:bodyPr/>
          <a:lstStyle/>
          <a:p>
            <a:pPr marL="457200" lvl="0" indent="-457200">
              <a:buFont typeface="+mj-lt"/>
              <a:buAutoNum type="arabicPeriod" startAt="5"/>
            </a:pPr>
            <a:r>
              <a:rPr lang="en-AU" dirty="0" smtClean="0"/>
              <a:t>NTRB</a:t>
            </a:r>
            <a:r>
              <a:rPr lang="en-AU" dirty="0"/>
              <a:t>/SP and </a:t>
            </a:r>
            <a:r>
              <a:rPr lang="en-AU" dirty="0" smtClean="0"/>
              <a:t>PBC </a:t>
            </a:r>
            <a:r>
              <a:rPr lang="en-AU" dirty="0"/>
              <a:t>should </a:t>
            </a:r>
            <a:r>
              <a:rPr lang="en-AU" dirty="0" smtClean="0"/>
              <a:t>both be </a:t>
            </a:r>
            <a:r>
              <a:rPr lang="en-AU" dirty="0"/>
              <a:t>obliged to ensure </a:t>
            </a:r>
            <a:r>
              <a:rPr lang="en-AU" dirty="0" smtClean="0"/>
              <a:t>the </a:t>
            </a:r>
            <a:r>
              <a:rPr lang="en-AU" dirty="0"/>
              <a:t>PBC has adequate storage facilities and the capacity to properly manage the storage, use of and access to the research materials in accordance with the requirements of the native title holders</a:t>
            </a:r>
          </a:p>
          <a:p>
            <a:pPr marL="457200" lvl="0" indent="-457200">
              <a:buFont typeface="+mj-lt"/>
              <a:buAutoNum type="arabicPeriod" startAt="5"/>
            </a:pPr>
            <a:r>
              <a:rPr lang="en-AU" dirty="0"/>
              <a:t>Consideration should be given to whether the NTRB/SP should retain a copy of the research materials, and if so, the appropriate conditions for its storage, management and use of that copy of the materials</a:t>
            </a:r>
          </a:p>
          <a:p>
            <a:endParaRPr lang="en-AU" dirty="0"/>
          </a:p>
        </p:txBody>
      </p:sp>
    </p:spTree>
    <p:extLst>
      <p:ext uri="{BB962C8B-B14F-4D97-AF65-F5344CB8AC3E}">
        <p14:creationId xmlns:p14="http://schemas.microsoft.com/office/powerpoint/2010/main" val="4237173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a:t>Transfer of research materials — </a:t>
            </a:r>
            <a:r>
              <a:rPr lang="en-AU" sz="3200" dirty="0" smtClean="0"/>
              <a:t>principles</a:t>
            </a:r>
            <a:endParaRPr lang="en-AU" sz="3200" dirty="0"/>
          </a:p>
        </p:txBody>
      </p:sp>
      <p:sp>
        <p:nvSpPr>
          <p:cNvPr id="3" name="Content Placeholder 2"/>
          <p:cNvSpPr>
            <a:spLocks noGrp="1"/>
          </p:cNvSpPr>
          <p:nvPr>
            <p:ph idx="1"/>
          </p:nvPr>
        </p:nvSpPr>
        <p:spPr/>
        <p:txBody>
          <a:bodyPr/>
          <a:lstStyle/>
          <a:p>
            <a:pPr marL="457200" lvl="0" indent="-457200">
              <a:buFont typeface="+mj-lt"/>
              <a:buAutoNum type="arabicPeriod" startAt="7"/>
            </a:pPr>
            <a:r>
              <a:rPr lang="en-AU" dirty="0" smtClean="0"/>
              <a:t>NTRB</a:t>
            </a:r>
            <a:r>
              <a:rPr lang="en-AU" dirty="0"/>
              <a:t>/SP and </a:t>
            </a:r>
            <a:r>
              <a:rPr lang="en-AU" dirty="0" smtClean="0"/>
              <a:t>PBC </a:t>
            </a:r>
            <a:r>
              <a:rPr lang="en-AU" dirty="0"/>
              <a:t>should agree: </a:t>
            </a:r>
          </a:p>
          <a:p>
            <a:pPr lvl="2"/>
            <a:r>
              <a:rPr lang="en-AU" sz="2400" dirty="0" smtClean="0"/>
              <a:t>purposes </a:t>
            </a:r>
            <a:r>
              <a:rPr lang="en-AU" sz="2400" dirty="0"/>
              <a:t>for which </a:t>
            </a:r>
          </a:p>
          <a:p>
            <a:pPr lvl="2"/>
            <a:r>
              <a:rPr lang="en-AU" sz="2400" dirty="0" smtClean="0"/>
              <a:t>persons </a:t>
            </a:r>
            <a:r>
              <a:rPr lang="en-AU" sz="2400" dirty="0"/>
              <a:t>by whom </a:t>
            </a:r>
          </a:p>
          <a:p>
            <a:pPr lvl="2"/>
            <a:r>
              <a:rPr lang="en-AU" sz="2400" dirty="0" smtClean="0"/>
              <a:t>conditions </a:t>
            </a:r>
            <a:r>
              <a:rPr lang="en-AU" sz="2400" dirty="0"/>
              <a:t>in accordance with which </a:t>
            </a:r>
          </a:p>
          <a:p>
            <a:pPr marL="444500" indent="0">
              <a:buNone/>
            </a:pPr>
            <a:r>
              <a:rPr lang="en-AU" dirty="0"/>
              <a:t>the research material held by </a:t>
            </a:r>
            <a:r>
              <a:rPr lang="en-AU" dirty="0" smtClean="0"/>
              <a:t>NTRB/SP and/or PBC </a:t>
            </a:r>
            <a:r>
              <a:rPr lang="en-AU" dirty="0"/>
              <a:t>will be accessed, used or disclosed </a:t>
            </a:r>
          </a:p>
          <a:p>
            <a:endParaRPr lang="en-AU" dirty="0"/>
          </a:p>
        </p:txBody>
      </p:sp>
    </p:spTree>
    <p:extLst>
      <p:ext uri="{BB962C8B-B14F-4D97-AF65-F5344CB8AC3E}">
        <p14:creationId xmlns:p14="http://schemas.microsoft.com/office/powerpoint/2010/main" val="4237173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a:t>AIATSIS Return of Native Title </a:t>
            </a:r>
            <a:r>
              <a:rPr lang="en-AU" sz="3200" dirty="0" smtClean="0"/>
              <a:t>Materials Project </a:t>
            </a:r>
            <a:endParaRPr lang="en-AU" sz="3200" dirty="0"/>
          </a:p>
        </p:txBody>
      </p:sp>
      <p:sp>
        <p:nvSpPr>
          <p:cNvPr id="3" name="Content Placeholder 2"/>
          <p:cNvSpPr>
            <a:spLocks noGrp="1"/>
          </p:cNvSpPr>
          <p:nvPr>
            <p:ph idx="1"/>
          </p:nvPr>
        </p:nvSpPr>
        <p:spPr/>
        <p:txBody>
          <a:bodyPr>
            <a:normAutofit/>
          </a:bodyPr>
          <a:lstStyle/>
          <a:p>
            <a:pPr marL="0" indent="0">
              <a:buNone/>
            </a:pPr>
            <a:r>
              <a:rPr lang="en-AU" sz="2800" dirty="0" smtClean="0"/>
              <a:t>Aims: </a:t>
            </a:r>
          </a:p>
          <a:p>
            <a:r>
              <a:rPr lang="en-AU" sz="2800" dirty="0" smtClean="0"/>
              <a:t>develop </a:t>
            </a:r>
            <a:r>
              <a:rPr lang="en-AU" sz="2800" dirty="0"/>
              <a:t>best practice approaches </a:t>
            </a:r>
            <a:r>
              <a:rPr lang="en-AU" sz="2800" dirty="0" smtClean="0"/>
              <a:t>for the </a:t>
            </a:r>
            <a:r>
              <a:rPr lang="en-AU" sz="2800" dirty="0"/>
              <a:t>management and return </a:t>
            </a:r>
            <a:r>
              <a:rPr lang="en-AU" sz="2800" dirty="0" smtClean="0"/>
              <a:t>to native title holders of </a:t>
            </a:r>
            <a:r>
              <a:rPr lang="en-AU" sz="2800" dirty="0"/>
              <a:t>materials collected and created in native title and other legal </a:t>
            </a:r>
            <a:r>
              <a:rPr lang="en-AU" sz="2800" dirty="0" smtClean="0"/>
              <a:t>processes</a:t>
            </a:r>
            <a:endParaRPr lang="en-AU" sz="2800" dirty="0"/>
          </a:p>
          <a:p>
            <a:r>
              <a:rPr lang="en-AU" sz="2800" dirty="0"/>
              <a:t>d</a:t>
            </a:r>
            <a:r>
              <a:rPr lang="en-AU" sz="2800" dirty="0" smtClean="0"/>
              <a:t>evelop </a:t>
            </a:r>
            <a:r>
              <a:rPr lang="en-AU" sz="2800" dirty="0"/>
              <a:t>a template agreement between a NTRB/SP and a PBC for the transfer of research materials from the NTRB/SP to the PBC </a:t>
            </a:r>
          </a:p>
        </p:txBody>
      </p:sp>
    </p:spTree>
    <p:extLst>
      <p:ext uri="{BB962C8B-B14F-4D97-AF65-F5344CB8AC3E}">
        <p14:creationId xmlns:p14="http://schemas.microsoft.com/office/powerpoint/2010/main" val="401243884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Contact details</a:t>
            </a:r>
            <a:endParaRPr lang="en-AU" dirty="0"/>
          </a:p>
        </p:txBody>
      </p:sp>
      <p:sp>
        <p:nvSpPr>
          <p:cNvPr id="3" name="Content Placeholder 2"/>
          <p:cNvSpPr>
            <a:spLocks noGrp="1"/>
          </p:cNvSpPr>
          <p:nvPr>
            <p:ph idx="1"/>
          </p:nvPr>
        </p:nvSpPr>
        <p:spPr/>
        <p:txBody>
          <a:bodyPr>
            <a:normAutofit/>
          </a:bodyPr>
          <a:lstStyle/>
          <a:p>
            <a:pPr marL="274320" lvl="1" indent="0">
              <a:buNone/>
            </a:pPr>
            <a:endParaRPr lang="en-AU" sz="2400" smtClean="0"/>
          </a:p>
          <a:p>
            <a:pPr marL="274320" lvl="1" indent="0">
              <a:buNone/>
            </a:pPr>
            <a:r>
              <a:rPr lang="en-AU" sz="2400" smtClean="0"/>
              <a:t>Dr </a:t>
            </a:r>
            <a:r>
              <a:rPr lang="en-AU" sz="2400" dirty="0"/>
              <a:t>Angus Frith</a:t>
            </a:r>
          </a:p>
          <a:p>
            <a:pPr marL="274320" lvl="1" indent="0">
              <a:buNone/>
            </a:pPr>
            <a:r>
              <a:rPr lang="en-AU" sz="2400" dirty="0" smtClean="0"/>
              <a:t>Victorian Bar</a:t>
            </a:r>
            <a:endParaRPr lang="en-AU" sz="2400" dirty="0"/>
          </a:p>
          <a:p>
            <a:pPr marL="274320" lvl="1" indent="0">
              <a:buNone/>
            </a:pPr>
            <a:r>
              <a:rPr lang="sk-SK" sz="2400" dirty="0"/>
              <a:t> </a:t>
            </a:r>
          </a:p>
          <a:p>
            <a:pPr marL="274320" lvl="1" indent="0">
              <a:buNone/>
            </a:pPr>
            <a:r>
              <a:rPr lang="it-IT" sz="2400" dirty="0" smtClean="0"/>
              <a:t>0407 </a:t>
            </a:r>
            <a:r>
              <a:rPr lang="it-IT" sz="2400" dirty="0"/>
              <a:t>877 </a:t>
            </a:r>
            <a:r>
              <a:rPr lang="it-IT" sz="2400" dirty="0" smtClean="0"/>
              <a:t>931</a:t>
            </a:r>
          </a:p>
          <a:p>
            <a:pPr marL="274320" lvl="1" indent="0">
              <a:buNone/>
            </a:pPr>
            <a:r>
              <a:rPr lang="it-IT" sz="2400" dirty="0" err="1" smtClean="0"/>
              <a:t>angus.frith@bigpond.com</a:t>
            </a:r>
            <a:endParaRPr lang="it-IT" sz="2400" dirty="0" smtClean="0"/>
          </a:p>
          <a:p>
            <a:pPr marL="0" indent="0">
              <a:buNone/>
            </a:pPr>
            <a:endParaRPr lang="it-IT" dirty="0" smtClean="0"/>
          </a:p>
          <a:p>
            <a:pPr marL="0" indent="0">
              <a:buNone/>
            </a:pPr>
            <a:r>
              <a:rPr lang="en-US" sz="1600" dirty="0" smtClean="0"/>
              <a:t>Liability </a:t>
            </a:r>
            <a:r>
              <a:rPr lang="en-US" sz="1600" dirty="0"/>
              <a:t>limited by a scheme approved under Professional Standards Legislation</a:t>
            </a:r>
            <a:endParaRPr lang="en-AU" sz="1600" dirty="0"/>
          </a:p>
        </p:txBody>
      </p:sp>
    </p:spTree>
    <p:extLst>
      <p:ext uri="{BB962C8B-B14F-4D97-AF65-F5344CB8AC3E}">
        <p14:creationId xmlns:p14="http://schemas.microsoft.com/office/powerpoint/2010/main" val="320375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smtClean="0"/>
              <a:t>Where does this research material </a:t>
            </a:r>
            <a:r>
              <a:rPr lang="en-AU" sz="3200" dirty="0"/>
              <a:t>come from? </a:t>
            </a:r>
          </a:p>
        </p:txBody>
      </p:sp>
      <p:sp>
        <p:nvSpPr>
          <p:cNvPr id="3" name="Content Placeholder 2"/>
          <p:cNvSpPr>
            <a:spLocks noGrp="1"/>
          </p:cNvSpPr>
          <p:nvPr>
            <p:ph idx="1"/>
          </p:nvPr>
        </p:nvSpPr>
        <p:spPr/>
        <p:txBody>
          <a:bodyPr>
            <a:normAutofit/>
          </a:bodyPr>
          <a:lstStyle/>
          <a:p>
            <a:pPr marL="0" indent="0">
              <a:buNone/>
            </a:pPr>
            <a:r>
              <a:rPr lang="en-AU" sz="2800" dirty="0"/>
              <a:t>F</a:t>
            </a:r>
            <a:r>
              <a:rPr lang="en-AU" sz="2800" dirty="0" smtClean="0"/>
              <a:t>acilitation </a:t>
            </a:r>
            <a:r>
              <a:rPr lang="en-AU" sz="2800" dirty="0"/>
              <a:t>and </a:t>
            </a:r>
            <a:r>
              <a:rPr lang="en-AU" sz="2800" dirty="0" smtClean="0"/>
              <a:t>Assistance </a:t>
            </a:r>
            <a:r>
              <a:rPr lang="en-AU" sz="2800" dirty="0"/>
              <a:t>functions of NTRB/SPs </a:t>
            </a:r>
            <a:r>
              <a:rPr lang="en-AU" sz="2800" dirty="0" smtClean="0"/>
              <a:t>include</a:t>
            </a:r>
            <a:r>
              <a:rPr lang="en-AU" sz="2800" dirty="0"/>
              <a:t>: </a:t>
            </a:r>
          </a:p>
          <a:p>
            <a:pPr lvl="0"/>
            <a:r>
              <a:rPr lang="en-AU" sz="2800" dirty="0"/>
              <a:t>researching and preparing native title applications and facilitating research into, preparation of and making of native title applications; and </a:t>
            </a:r>
          </a:p>
          <a:p>
            <a:pPr lvl="0"/>
            <a:r>
              <a:rPr lang="en-AU" sz="2800" dirty="0"/>
              <a:t>assisting persons who may hold native title (including by representing them or facilitating their representation) in proceedings relating to native title determination applications to the Federal Court; future acts; etc. 	</a:t>
            </a:r>
            <a:r>
              <a:rPr lang="en-AU" sz="2800" dirty="0" smtClean="0"/>
              <a:t>	</a:t>
            </a:r>
            <a:r>
              <a:rPr lang="en-AU" dirty="0" smtClean="0"/>
              <a:t>[</a:t>
            </a:r>
            <a:r>
              <a:rPr lang="en-AU" dirty="0"/>
              <a:t>s 203BB NTA]</a:t>
            </a:r>
          </a:p>
          <a:p>
            <a:endParaRPr lang="en-AU" sz="2800" dirty="0"/>
          </a:p>
        </p:txBody>
      </p:sp>
    </p:spTree>
    <p:extLst>
      <p:ext uri="{BB962C8B-B14F-4D97-AF65-F5344CB8AC3E}">
        <p14:creationId xmlns:p14="http://schemas.microsoft.com/office/powerpoint/2010/main" val="4282150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a:t>Where does this research material come from? </a:t>
            </a:r>
          </a:p>
        </p:txBody>
      </p:sp>
      <p:sp>
        <p:nvSpPr>
          <p:cNvPr id="3" name="Content Placeholder 2"/>
          <p:cNvSpPr>
            <a:spLocks noGrp="1"/>
          </p:cNvSpPr>
          <p:nvPr>
            <p:ph idx="1"/>
          </p:nvPr>
        </p:nvSpPr>
        <p:spPr/>
        <p:txBody>
          <a:bodyPr>
            <a:normAutofit/>
          </a:bodyPr>
          <a:lstStyle/>
          <a:p>
            <a:pPr marL="0" indent="0">
              <a:buNone/>
            </a:pPr>
            <a:r>
              <a:rPr lang="en-AU" sz="2800" dirty="0" smtClean="0"/>
              <a:t>NTRB/SP research </a:t>
            </a:r>
            <a:r>
              <a:rPr lang="en-AU" sz="2800" dirty="0"/>
              <a:t>will be directed to </a:t>
            </a:r>
            <a:r>
              <a:rPr lang="en-AU" sz="2800" dirty="0" smtClean="0"/>
              <a:t>establishing, among other things:</a:t>
            </a:r>
            <a:endParaRPr lang="en-AU" sz="2800" dirty="0"/>
          </a:p>
          <a:p>
            <a:pPr lvl="0"/>
            <a:r>
              <a:rPr lang="en-AU" sz="2800" dirty="0"/>
              <a:t>the identify of the native title claim group</a:t>
            </a:r>
          </a:p>
          <a:p>
            <a:pPr lvl="0"/>
            <a:r>
              <a:rPr lang="en-AU" sz="2800" dirty="0"/>
              <a:t>the various elements of proof of native title, including the laws and customs and the native title rights and interests etc. </a:t>
            </a:r>
          </a:p>
          <a:p>
            <a:pPr lvl="0"/>
            <a:r>
              <a:rPr lang="en-AU" sz="2800" dirty="0"/>
              <a:t>the native title group’s decision-making </a:t>
            </a:r>
            <a:r>
              <a:rPr lang="en-AU" sz="2800" dirty="0" smtClean="0"/>
              <a:t>processes</a:t>
            </a:r>
            <a:endParaRPr lang="en-AU" sz="2800" dirty="0"/>
          </a:p>
          <a:p>
            <a:endParaRPr lang="en-AU" sz="2800" dirty="0"/>
          </a:p>
        </p:txBody>
      </p:sp>
    </p:spTree>
    <p:extLst>
      <p:ext uri="{BB962C8B-B14F-4D97-AF65-F5344CB8AC3E}">
        <p14:creationId xmlns:p14="http://schemas.microsoft.com/office/powerpoint/2010/main" val="3686634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smtClean="0"/>
              <a:t>What is this </a:t>
            </a:r>
            <a:r>
              <a:rPr lang="en-AU" sz="3200" dirty="0"/>
              <a:t>research </a:t>
            </a:r>
            <a:r>
              <a:rPr lang="en-AU" sz="3200" dirty="0" smtClean="0"/>
              <a:t>material? </a:t>
            </a:r>
            <a:endParaRPr lang="en-AU" sz="3200" dirty="0"/>
          </a:p>
        </p:txBody>
      </p:sp>
      <p:sp>
        <p:nvSpPr>
          <p:cNvPr id="3" name="Content Placeholder 2"/>
          <p:cNvSpPr>
            <a:spLocks noGrp="1"/>
          </p:cNvSpPr>
          <p:nvPr>
            <p:ph idx="1"/>
          </p:nvPr>
        </p:nvSpPr>
        <p:spPr/>
        <p:txBody>
          <a:bodyPr>
            <a:noAutofit/>
          </a:bodyPr>
          <a:lstStyle/>
          <a:p>
            <a:pPr marL="0" indent="0">
              <a:buNone/>
            </a:pPr>
            <a:r>
              <a:rPr lang="en-AU" sz="2800" dirty="0" smtClean="0"/>
              <a:t>NTRB/SP research and assistance will</a:t>
            </a:r>
            <a:r>
              <a:rPr lang="en-AU" sz="2800" dirty="0"/>
              <a:t> </a:t>
            </a:r>
            <a:r>
              <a:rPr lang="en-AU" sz="2800" dirty="0" smtClean="0"/>
              <a:t>result </a:t>
            </a:r>
            <a:r>
              <a:rPr lang="en-AU" sz="2800" dirty="0"/>
              <a:t>in the production </a:t>
            </a:r>
            <a:r>
              <a:rPr lang="en-AU" sz="2800" dirty="0" smtClean="0"/>
              <a:t>of </a:t>
            </a:r>
            <a:r>
              <a:rPr lang="en-AU" sz="2800" dirty="0"/>
              <a:t>documents including:</a:t>
            </a:r>
          </a:p>
          <a:p>
            <a:pPr lvl="0"/>
            <a:r>
              <a:rPr lang="en-AU" sz="2800" dirty="0"/>
              <a:t>field notes</a:t>
            </a:r>
          </a:p>
          <a:p>
            <a:pPr lvl="0"/>
            <a:r>
              <a:rPr lang="en-AU" sz="2800" dirty="0"/>
              <a:t>witness statements</a:t>
            </a:r>
          </a:p>
          <a:p>
            <a:pPr lvl="0"/>
            <a:r>
              <a:rPr lang="en-AU" sz="2800" dirty="0"/>
              <a:t>anthropological and other expert reports</a:t>
            </a:r>
          </a:p>
          <a:p>
            <a:pPr lvl="0"/>
            <a:r>
              <a:rPr lang="en-AU" sz="2800" dirty="0"/>
              <a:t>historical records</a:t>
            </a:r>
          </a:p>
          <a:p>
            <a:pPr lvl="0"/>
            <a:r>
              <a:rPr lang="en-AU" sz="2800" dirty="0"/>
              <a:t>genealogies</a:t>
            </a:r>
          </a:p>
          <a:p>
            <a:pPr lvl="0"/>
            <a:r>
              <a:rPr lang="en-AU" sz="2800" dirty="0"/>
              <a:t>other documents, including:</a:t>
            </a:r>
          </a:p>
          <a:p>
            <a:pPr lvl="1"/>
            <a:r>
              <a:rPr lang="en-AU" sz="2800" dirty="0"/>
              <a:t>minutes of applicant and claim group meetings </a:t>
            </a:r>
          </a:p>
          <a:p>
            <a:pPr lvl="1"/>
            <a:r>
              <a:rPr lang="en-AU" sz="2800" dirty="0"/>
              <a:t>records of </a:t>
            </a:r>
            <a:r>
              <a:rPr lang="en-AU" sz="2800" dirty="0" smtClean="0"/>
              <a:t>decision</a:t>
            </a:r>
            <a:r>
              <a:rPr lang="en-AU" sz="2800" dirty="0"/>
              <a:t>-making </a:t>
            </a:r>
            <a:r>
              <a:rPr lang="en-AU" sz="2800" dirty="0" smtClean="0"/>
              <a:t>processes</a:t>
            </a:r>
            <a:endParaRPr lang="en-AU" sz="2800" dirty="0"/>
          </a:p>
        </p:txBody>
      </p:sp>
    </p:spTree>
    <p:extLst>
      <p:ext uri="{BB962C8B-B14F-4D97-AF65-F5344CB8AC3E}">
        <p14:creationId xmlns:p14="http://schemas.microsoft.com/office/powerpoint/2010/main" val="3838465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holds this research material?</a:t>
            </a:r>
            <a:endParaRPr lang="en-AU" dirty="0"/>
          </a:p>
        </p:txBody>
      </p:sp>
      <p:sp>
        <p:nvSpPr>
          <p:cNvPr id="3" name="Content Placeholder 2"/>
          <p:cNvSpPr>
            <a:spLocks noGrp="1"/>
          </p:cNvSpPr>
          <p:nvPr>
            <p:ph idx="1"/>
          </p:nvPr>
        </p:nvSpPr>
        <p:spPr/>
        <p:txBody>
          <a:bodyPr>
            <a:normAutofit/>
          </a:bodyPr>
          <a:lstStyle/>
          <a:p>
            <a:pPr marL="0" indent="0">
              <a:buNone/>
            </a:pPr>
            <a:r>
              <a:rPr lang="en-AU" dirty="0"/>
              <a:t>These research materials are usually commissioned, and therefore held, by either: </a:t>
            </a:r>
          </a:p>
          <a:p>
            <a:pPr lvl="0"/>
            <a:r>
              <a:rPr lang="en-AU" dirty="0"/>
              <a:t>the NTRB in exercise of its statutory functions, including:</a:t>
            </a:r>
          </a:p>
          <a:p>
            <a:pPr lvl="1"/>
            <a:r>
              <a:rPr lang="en-AU" sz="2400" dirty="0"/>
              <a:t>facilitation and assistance function </a:t>
            </a:r>
            <a:endParaRPr lang="en-AU" sz="2400" dirty="0" smtClean="0"/>
          </a:p>
          <a:p>
            <a:pPr lvl="1"/>
            <a:r>
              <a:rPr lang="en-AU" sz="2400" dirty="0" smtClean="0"/>
              <a:t>certification </a:t>
            </a:r>
            <a:r>
              <a:rPr lang="en-AU" sz="2400" dirty="0"/>
              <a:t>function </a:t>
            </a:r>
            <a:endParaRPr lang="en-AU" sz="2400" dirty="0" smtClean="0"/>
          </a:p>
          <a:p>
            <a:pPr lvl="1"/>
            <a:r>
              <a:rPr lang="en-AU" sz="2400" dirty="0" smtClean="0"/>
              <a:t>dispute </a:t>
            </a:r>
            <a:r>
              <a:rPr lang="en-AU" sz="2400" dirty="0"/>
              <a:t>resolution </a:t>
            </a:r>
            <a:r>
              <a:rPr lang="en-AU" sz="2400" dirty="0" smtClean="0"/>
              <a:t>function … </a:t>
            </a:r>
            <a:r>
              <a:rPr lang="en-AU" sz="2400" dirty="0"/>
              <a:t>OR</a:t>
            </a:r>
          </a:p>
          <a:p>
            <a:pPr lvl="0"/>
            <a:r>
              <a:rPr lang="en-AU" dirty="0"/>
              <a:t>by a NTRB-employed solicitor, as part of a solicitor’s file established in working for a native title applicant</a:t>
            </a:r>
          </a:p>
          <a:p>
            <a:pPr lvl="1"/>
            <a:r>
              <a:rPr lang="en-AU" sz="2400" dirty="0"/>
              <a:t>which technically is in the possession of the solicitor (not the NTRB</a:t>
            </a:r>
            <a:r>
              <a:rPr lang="en-AU" sz="2400" dirty="0" smtClean="0"/>
              <a:t>)</a:t>
            </a:r>
            <a:endParaRPr lang="en-AU" sz="2400" dirty="0"/>
          </a:p>
        </p:txBody>
      </p:sp>
    </p:spTree>
    <p:extLst>
      <p:ext uri="{BB962C8B-B14F-4D97-AF65-F5344CB8AC3E}">
        <p14:creationId xmlns:p14="http://schemas.microsoft.com/office/powerpoint/2010/main" val="288648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 holds this research material?</a:t>
            </a:r>
          </a:p>
        </p:txBody>
      </p:sp>
      <p:sp>
        <p:nvSpPr>
          <p:cNvPr id="3" name="Content Placeholder 2"/>
          <p:cNvSpPr>
            <a:spLocks noGrp="1"/>
          </p:cNvSpPr>
          <p:nvPr>
            <p:ph idx="1"/>
          </p:nvPr>
        </p:nvSpPr>
        <p:spPr/>
        <p:txBody>
          <a:bodyPr/>
          <a:lstStyle/>
          <a:p>
            <a:pPr marL="0" indent="0">
              <a:buNone/>
            </a:pPr>
            <a:r>
              <a:rPr lang="en-AU" dirty="0"/>
              <a:t>NTRB may perform its facilitation and assistance function by providing the services of one of its employed solicitors to a native title applicant</a:t>
            </a:r>
          </a:p>
          <a:p>
            <a:pPr lvl="0"/>
            <a:r>
              <a:rPr lang="en-AU" dirty="0"/>
              <a:t>the solicitor then provides legal assistance to the applicant in relation to the native title determination application</a:t>
            </a:r>
          </a:p>
          <a:p>
            <a:pPr lvl="0"/>
            <a:r>
              <a:rPr lang="en-AU" dirty="0"/>
              <a:t>a solicitor/client relationship is established and the applicant becomes the client of the solicitor		</a:t>
            </a:r>
            <a:endParaRPr lang="en-AU" dirty="0" smtClean="0"/>
          </a:p>
          <a:p>
            <a:pPr marL="0" lvl="0" indent="0" algn="r">
              <a:buNone/>
            </a:pPr>
            <a:r>
              <a:rPr lang="en-AU" sz="1800" dirty="0" smtClean="0"/>
              <a:t>[</a:t>
            </a:r>
            <a:r>
              <a:rPr lang="en-AU" sz="1800" dirty="0"/>
              <a:t>see </a:t>
            </a:r>
            <a:r>
              <a:rPr lang="en-AU" sz="1800" i="1" dirty="0"/>
              <a:t>Tommy (</a:t>
            </a:r>
            <a:r>
              <a:rPr lang="en-AU" sz="1800" i="1" dirty="0" err="1"/>
              <a:t>Yinhawangka</a:t>
            </a:r>
            <a:r>
              <a:rPr lang="en-AU" sz="1800" i="1" dirty="0"/>
              <a:t> </a:t>
            </a:r>
            <a:r>
              <a:rPr lang="en-AU" sz="1800" i="1" dirty="0" err="1"/>
              <a:t>Gobawarrah</a:t>
            </a:r>
            <a:r>
              <a:rPr lang="en-AU" sz="1800" i="1" dirty="0"/>
              <a:t>) v WA</a:t>
            </a:r>
            <a:r>
              <a:rPr lang="en-AU" sz="1800" dirty="0"/>
              <a:t> [2019] FCA 1551, [84]]</a:t>
            </a:r>
            <a:endParaRPr lang="en-AU" dirty="0"/>
          </a:p>
          <a:p>
            <a:pPr lvl="0"/>
            <a:r>
              <a:rPr lang="en-AU" dirty="0"/>
              <a:t>in that capacity, the solicitor commissions the preparation of the research material, which is held in the solicitor’s file in the NTRB’s office </a:t>
            </a:r>
          </a:p>
          <a:p>
            <a:endParaRPr lang="en-AU" dirty="0"/>
          </a:p>
        </p:txBody>
      </p:sp>
    </p:spTree>
    <p:extLst>
      <p:ext uri="{BB962C8B-B14F-4D97-AF65-F5344CB8AC3E}">
        <p14:creationId xmlns:p14="http://schemas.microsoft.com/office/powerpoint/2010/main" val="2968145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 </a:t>
            </a:r>
            <a:r>
              <a:rPr lang="en-AU" dirty="0" smtClean="0"/>
              <a:t>owns this </a:t>
            </a:r>
            <a:r>
              <a:rPr lang="en-AU" dirty="0"/>
              <a:t>research material?</a:t>
            </a:r>
          </a:p>
        </p:txBody>
      </p:sp>
      <p:sp>
        <p:nvSpPr>
          <p:cNvPr id="3" name="Content Placeholder 2"/>
          <p:cNvSpPr>
            <a:spLocks noGrp="1"/>
          </p:cNvSpPr>
          <p:nvPr>
            <p:ph idx="1"/>
          </p:nvPr>
        </p:nvSpPr>
        <p:spPr/>
        <p:txBody>
          <a:bodyPr>
            <a:normAutofit/>
          </a:bodyPr>
          <a:lstStyle/>
          <a:p>
            <a:pPr marL="0" indent="0">
              <a:buNone/>
            </a:pPr>
            <a:r>
              <a:rPr lang="en-AU" dirty="0"/>
              <a:t>In general terms:</a:t>
            </a:r>
          </a:p>
          <a:p>
            <a:pPr lvl="0"/>
            <a:r>
              <a:rPr lang="en-AU" dirty="0"/>
              <a:t>most documents on a solicitor’s file are owned by the client (= the applicant)</a:t>
            </a:r>
          </a:p>
          <a:p>
            <a:pPr lvl="1"/>
            <a:r>
              <a:rPr lang="en-AU" sz="2400" dirty="0"/>
              <a:t>e.g. research materials </a:t>
            </a:r>
          </a:p>
          <a:p>
            <a:pPr lvl="0"/>
            <a:r>
              <a:rPr lang="en-AU" dirty="0"/>
              <a:t>some documents on the file are owned by the solicitor</a:t>
            </a:r>
          </a:p>
          <a:p>
            <a:pPr lvl="1"/>
            <a:r>
              <a:rPr lang="en-AU" sz="2400" dirty="0"/>
              <a:t>e.g. records of money held on trust for the client </a:t>
            </a:r>
          </a:p>
          <a:p>
            <a:pPr lvl="0"/>
            <a:r>
              <a:rPr lang="en-AU" dirty="0"/>
              <a:t>some documents are owned jointly by the client and the solicitor</a:t>
            </a:r>
          </a:p>
          <a:p>
            <a:pPr lvl="1"/>
            <a:r>
              <a:rPr lang="en-AU" sz="2400" dirty="0"/>
              <a:t>e.g. solicitor’s notes of conversations with other parties </a:t>
            </a:r>
          </a:p>
          <a:p>
            <a:endParaRPr lang="en-AU" dirty="0"/>
          </a:p>
        </p:txBody>
      </p:sp>
    </p:spTree>
    <p:extLst>
      <p:ext uri="{BB962C8B-B14F-4D97-AF65-F5344CB8AC3E}">
        <p14:creationId xmlns:p14="http://schemas.microsoft.com/office/powerpoint/2010/main" val="3702229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obligation of confidentiality</a:t>
            </a:r>
            <a:endParaRPr lang="en-AU" dirty="0"/>
          </a:p>
        </p:txBody>
      </p:sp>
      <p:sp>
        <p:nvSpPr>
          <p:cNvPr id="3" name="Content Placeholder 2"/>
          <p:cNvSpPr>
            <a:spLocks noGrp="1"/>
          </p:cNvSpPr>
          <p:nvPr>
            <p:ph idx="1"/>
          </p:nvPr>
        </p:nvSpPr>
        <p:spPr/>
        <p:txBody>
          <a:bodyPr>
            <a:normAutofit/>
          </a:bodyPr>
          <a:lstStyle/>
          <a:p>
            <a:pPr marL="0" lvl="0" indent="0">
              <a:buNone/>
            </a:pPr>
            <a:r>
              <a:rPr lang="en-AU" dirty="0"/>
              <a:t>S</a:t>
            </a:r>
            <a:r>
              <a:rPr lang="en-AU" dirty="0" smtClean="0"/>
              <a:t>ome </a:t>
            </a:r>
            <a:r>
              <a:rPr lang="en-AU" dirty="0"/>
              <a:t>documents are subject to an additional obligation of confidentiality to the individual who provided the information in the document </a:t>
            </a:r>
          </a:p>
          <a:p>
            <a:pPr lvl="1"/>
            <a:r>
              <a:rPr lang="en-AU" sz="2400" dirty="0" smtClean="0"/>
              <a:t>the </a:t>
            </a:r>
            <a:r>
              <a:rPr lang="en-AU" sz="2400" dirty="0"/>
              <a:t>circumstances in which the information was provided impose an obligation of confidentiality on the </a:t>
            </a:r>
            <a:r>
              <a:rPr lang="en-AU" sz="2400" dirty="0" smtClean="0"/>
              <a:t>solicitor, e.g.</a:t>
            </a:r>
            <a:endParaRPr lang="en-AU" sz="2400" dirty="0"/>
          </a:p>
          <a:p>
            <a:pPr lvl="2"/>
            <a:r>
              <a:rPr lang="en-AU" sz="2400" dirty="0"/>
              <a:t>sensitive family information</a:t>
            </a:r>
          </a:p>
          <a:p>
            <a:pPr lvl="2"/>
            <a:r>
              <a:rPr lang="en-AU" sz="2400" dirty="0"/>
              <a:t>restricted cultural information</a:t>
            </a:r>
          </a:p>
          <a:p>
            <a:endParaRPr lang="en-AU" dirty="0"/>
          </a:p>
        </p:txBody>
      </p:sp>
    </p:spTree>
    <p:extLst>
      <p:ext uri="{BB962C8B-B14F-4D97-AF65-F5344CB8AC3E}">
        <p14:creationId xmlns:p14="http://schemas.microsoft.com/office/powerpoint/2010/main" val="3565342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15666</TotalTime>
  <Words>1157</Words>
  <Application>Microsoft Macintosh PowerPoint</Application>
  <PresentationFormat>On-screen Show (4:3)</PresentationFormat>
  <Paragraphs>116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Legal Issues in Transferring Research Materials from NTRB/SPs to RNTBCs</vt:lpstr>
      <vt:lpstr>AIATSIS Return of Native Title Materials Project </vt:lpstr>
      <vt:lpstr>Where does this research material come from? </vt:lpstr>
      <vt:lpstr>Where does this research material come from? </vt:lpstr>
      <vt:lpstr>What is this research material? </vt:lpstr>
      <vt:lpstr>Who holds this research material?</vt:lpstr>
      <vt:lpstr>Who holds this research material?</vt:lpstr>
      <vt:lpstr>Who owns this research material?</vt:lpstr>
      <vt:lpstr>Additional obligation of confidentiality</vt:lpstr>
      <vt:lpstr>Disposal of documents held by NTRB/SP</vt:lpstr>
      <vt:lpstr>Disposal of documents held by NTRB/SP</vt:lpstr>
      <vt:lpstr>Transfer of research materials — issues </vt:lpstr>
      <vt:lpstr>Transfer of research materials — issues </vt:lpstr>
      <vt:lpstr>Transfer of research materials — issues </vt:lpstr>
      <vt:lpstr>Transfer of research materials — issues </vt:lpstr>
      <vt:lpstr>Transfer of research materials — principles</vt:lpstr>
      <vt:lpstr>Transfer of research materials — principles</vt:lpstr>
      <vt:lpstr>Transfer of research materials — principles</vt:lpstr>
      <vt:lpstr>Transfer of research materials — principles</vt:lpstr>
      <vt:lpstr>Contact details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Public  and Native Title Lands </dc:title>
  <dc:subject/>
  <dc:creator>Angus Frith</dc:creator>
  <cp:keywords/>
  <dc:description/>
  <cp:lastModifiedBy>Angus Frith</cp:lastModifiedBy>
  <cp:revision>207</cp:revision>
  <cp:lastPrinted>2017-03-02T12:08:48Z</cp:lastPrinted>
  <dcterms:created xsi:type="dcterms:W3CDTF">2015-08-14T05:12:31Z</dcterms:created>
  <dcterms:modified xsi:type="dcterms:W3CDTF">2021-06-08T11:53:45Z</dcterms:modified>
  <cp:category/>
</cp:coreProperties>
</file>