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71" r:id="rId3"/>
  </p:sldMasterIdLst>
  <p:notesMasterIdLst>
    <p:notesMasterId r:id="rId16"/>
  </p:notesMasterIdLst>
  <p:handoutMasterIdLst>
    <p:handoutMasterId r:id="rId17"/>
  </p:handoutMasterIdLst>
  <p:sldIdLst>
    <p:sldId id="256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E1"/>
    <a:srgbClr val="FED517"/>
    <a:srgbClr val="D02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720A53-90AD-C942-B7A1-65C20A9532D3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B4313B-7C41-5A48-B2DC-B5B2F83E4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DA2EC8-D724-7E4B-9176-372A5C5234A2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464837-6FCC-6644-B125-DC0CE791D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1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87BFD1C-9BFD-4E53-A860-CA74C01F890E}" type="slidenum">
              <a:rPr lang="en-AU" sz="1200">
                <a:latin typeface="Calibri" panose="020F0502020204030204" pitchFamily="34" charset="0"/>
              </a:rPr>
              <a:pPr eaLnBrk="1" hangingPunct="1"/>
              <a:t>2</a:t>
            </a:fld>
            <a:endParaRPr lang="en-A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8BD3-9E11-074D-9366-3D89EFA1E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3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98E-E9E8-B94D-91FB-E01AAED49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5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63650" y="1754188"/>
            <a:ext cx="6657975" cy="365954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3650" y="5492750"/>
            <a:ext cx="6657975" cy="530225"/>
          </a:xfrm>
        </p:spPr>
        <p:txBody>
          <a:bodyPr>
            <a:noAutofit/>
          </a:bodyPr>
          <a:lstStyle>
            <a:lvl1pPr marL="0" indent="0" algn="ctr">
              <a:buNone/>
              <a:defRPr sz="1000" i="1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C7A4-2518-8844-BBD1-1437B3A28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4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457200" y="1630363"/>
            <a:ext cx="8229600" cy="4383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6FFD-C886-F845-AAB2-7AC93123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EF1A-D8FA-F64A-921C-02213183E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5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80BF-9BDE-2440-8FF8-E3F3045ED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9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B687-0606-0348-9A26-4E4E63BFF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6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6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/>
          <a:stretch>
            <a:fillRect/>
          </a:stretch>
        </p:blipFill>
        <p:spPr bwMode="auto">
          <a:xfrm>
            <a:off x="0" y="1427163"/>
            <a:ext cx="2697163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3"/>
          <a:stretch>
            <a:fillRect/>
          </a:stretch>
        </p:blipFill>
        <p:spPr bwMode="auto">
          <a:xfrm>
            <a:off x="6351588" y="2493963"/>
            <a:ext cx="2794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D87273-2AEB-AB4E-835D-CE2FF2653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1" descr="BIITE-CorpID-Col-Horiz_Sm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181725"/>
            <a:ext cx="24272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BIITE_Brush_Red_Thin_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344613"/>
            <a:ext cx="87487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/>
          <a:stretch>
            <a:fillRect/>
          </a:stretch>
        </p:blipFill>
        <p:spPr bwMode="auto">
          <a:xfrm>
            <a:off x="0" y="1427163"/>
            <a:ext cx="2697163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3"/>
          <a:stretch>
            <a:fillRect/>
          </a:stretch>
        </p:blipFill>
        <p:spPr bwMode="auto">
          <a:xfrm>
            <a:off x="6351588" y="2493963"/>
            <a:ext cx="2794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6AF848-611A-9B48-8CA3-A1FB84385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2" name="Picture 11" descr="BIITE-CorpID-Col-Horiz_Sm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181725"/>
            <a:ext cx="24272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3"/>
          <a:stretch>
            <a:fillRect/>
          </a:stretch>
        </p:blipFill>
        <p:spPr bwMode="auto">
          <a:xfrm>
            <a:off x="6351588" y="2493963"/>
            <a:ext cx="2794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/>
          <a:stretch>
            <a:fillRect/>
          </a:stretch>
        </p:blipFill>
        <p:spPr bwMode="auto">
          <a:xfrm>
            <a:off x="0" y="1427163"/>
            <a:ext cx="2697163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BIITE CorpID Col Hor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03213"/>
            <a:ext cx="41068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Foo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henk.huijser@batchelor.edu.au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articipationandskills.wikispaces.com/NT22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1346200" y="1784350"/>
            <a:ext cx="66960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Developing Holistic Indigenous Learning </a:t>
            </a:r>
            <a:r>
              <a:rPr lang="en-US" sz="3200" smtClean="0">
                <a:cs typeface="Arial" charset="0"/>
              </a:rPr>
              <a:t>Scapes </a:t>
            </a:r>
            <a:r>
              <a:rPr lang="en-US" sz="3200" dirty="0" smtClean="0">
                <a:cs typeface="Arial" charset="0"/>
              </a:rPr>
              <a:t>across Platforms</a:t>
            </a:r>
            <a:endParaRPr lang="en-US" sz="3200" dirty="0">
              <a:cs typeface="Arial" charset="0"/>
            </a:endParaRPr>
          </a:p>
          <a:p>
            <a:pPr algn="ctr" eaLnBrk="1" hangingPunct="1"/>
            <a:endParaRPr lang="en-US" sz="1800" dirty="0">
              <a:cs typeface="Arial" charset="0"/>
            </a:endParaRPr>
          </a:p>
          <a:p>
            <a:pPr algn="ctr" eaLnBrk="1" hangingPunct="1"/>
            <a:r>
              <a:rPr lang="en-US" sz="1800" dirty="0" smtClean="0">
                <a:cs typeface="Arial" charset="0"/>
              </a:rPr>
              <a:t>Henk Huijser – </a:t>
            </a:r>
            <a:r>
              <a:rPr lang="en-US" sz="1800" dirty="0" smtClean="0">
                <a:cs typeface="Arial" charset="0"/>
                <a:hlinkClick r:id="rId2"/>
              </a:rPr>
              <a:t>henk.huijser@batchelor.edu.au</a:t>
            </a:r>
            <a:r>
              <a:rPr lang="en-US" sz="1800" dirty="0" smtClean="0">
                <a:cs typeface="Arial" charset="0"/>
              </a:rPr>
              <a:t> </a:t>
            </a:r>
            <a:endParaRPr lang="en-US" sz="1800" dirty="0">
              <a:cs typeface="Arial" charset="0"/>
            </a:endParaRPr>
          </a:p>
        </p:txBody>
      </p:sp>
      <p:pic>
        <p:nvPicPr>
          <p:cNvPr id="13314" name="Picture 7" descr="Graphic_Title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" b="12563"/>
          <a:stretch>
            <a:fillRect/>
          </a:stretch>
        </p:blipFill>
        <p:spPr bwMode="auto">
          <a:xfrm>
            <a:off x="0" y="3543300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145FF4-03F1-0440-91A8-996AFABE10F7}" type="slidenum">
              <a:rPr lang="en-US" sz="1800"/>
              <a:pPr eaLnBrk="1" hangingPunct="1"/>
              <a:t>1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Potential barriers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AU" sz="2000" dirty="0" smtClean="0"/>
              <a:t>Physical access (e.g. access to computers, reliable internet access, access to mobile devices)</a:t>
            </a:r>
            <a:br>
              <a:rPr lang="en-AU" sz="2000" dirty="0" smtClean="0"/>
            </a:br>
            <a:endParaRPr lang="en-AU" sz="2000" dirty="0" smtClean="0"/>
          </a:p>
          <a:p>
            <a:pPr lvl="1" eaLnBrk="1" hangingPunct="1"/>
            <a:r>
              <a:rPr lang="en-AU" sz="2000" dirty="0" smtClean="0"/>
              <a:t>Educational access (e.g. educational background, digital literacy)</a:t>
            </a:r>
            <a:br>
              <a:rPr lang="en-AU" sz="2000" dirty="0" smtClean="0"/>
            </a:br>
            <a:endParaRPr lang="en-AU" sz="2000" dirty="0" smtClean="0"/>
          </a:p>
          <a:p>
            <a:pPr lvl="1" eaLnBrk="1" hangingPunct="1"/>
            <a:r>
              <a:rPr lang="en-AU" sz="2000" dirty="0" smtClean="0"/>
              <a:t>Generational diversity in remote communities &amp; diverse learning backgrounds – e.g. ‘Gen Y’ </a:t>
            </a:r>
            <a:r>
              <a:rPr lang="en-AU" sz="2000" dirty="0" err="1" smtClean="0"/>
              <a:t>vs</a:t>
            </a:r>
            <a:r>
              <a:rPr lang="en-AU" sz="2000" dirty="0" smtClean="0"/>
              <a:t> digitally ‘illiterate’ generation…potential issue in a small group of learners </a:t>
            </a:r>
          </a:p>
          <a:p>
            <a:pPr marL="457200" lvl="1" indent="0" eaLnBrk="1" hangingPunct="1">
              <a:buNone/>
            </a:pPr>
            <a:endParaRPr lang="en-AU" sz="2000" dirty="0" smtClean="0"/>
          </a:p>
          <a:p>
            <a:pPr lvl="1" eaLnBrk="1" hangingPunct="1"/>
            <a:r>
              <a:rPr lang="en-US" sz="2000" dirty="0" smtClean="0"/>
              <a:t>Cultural barriers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 smtClean="0"/>
              <a:t>Teachers’ attitudes and skills</a:t>
            </a:r>
          </a:p>
          <a:p>
            <a:pPr marL="457200" lvl="1" indent="0" eaLnBrk="1" hangingPunct="1">
              <a:buNone/>
            </a:pP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FEEA3-E8B6-43F3-AB81-D259E7193B0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7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Into the future…? Some questions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FEEA3-E8B6-43F3-AB81-D259E7193B04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Where do digital literacies fit into the overall curriculum…?</a:t>
            </a:r>
          </a:p>
          <a:p>
            <a:r>
              <a:rPr lang="en-AU" dirty="0" smtClean="0"/>
              <a:t>How important is face-to-face teaching…? Can all our teaching potentially be ‘mediated’…?</a:t>
            </a:r>
          </a:p>
          <a:p>
            <a:r>
              <a:rPr lang="en-AU" dirty="0" smtClean="0"/>
              <a:t>How does ‘both-ways’ work in a context where global MOOCs (Massively Open Online Courses) and Open Courseware are beginning to become a part of higher education…?</a:t>
            </a:r>
          </a:p>
          <a:p>
            <a:r>
              <a:rPr lang="en-AU" dirty="0" smtClean="0"/>
              <a:t>“Ubiquitous Learning”</a:t>
            </a:r>
            <a:br>
              <a:rPr lang="en-AU" dirty="0" smtClean="0"/>
            </a:br>
            <a:r>
              <a:rPr lang="en-AU" dirty="0" smtClean="0"/>
              <a:t> (Cope &amp; </a:t>
            </a:r>
            <a:r>
              <a:rPr lang="en-AU" dirty="0" err="1" smtClean="0"/>
              <a:t>Kalantzis</a:t>
            </a:r>
            <a:r>
              <a:rPr lang="en-AU" dirty="0" smtClean="0"/>
              <a:t>) 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59" y="4538618"/>
            <a:ext cx="2926081" cy="21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02C98E-E9E8-B94D-91FB-E01AAED4954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‘</a:t>
            </a:r>
            <a:r>
              <a:rPr lang="en-AU" dirty="0" smtClean="0">
                <a:latin typeface="Arial" panose="020B0604020202020204" pitchFamily="34" charset="0"/>
              </a:rPr>
              <a:t>Both-ways</a:t>
            </a:r>
            <a:r>
              <a:rPr lang="en-US" altLang="en-US" dirty="0" smtClean="0">
                <a:latin typeface="Arial" panose="020B0604020202020204" pitchFamily="34" charset="0"/>
              </a:rPr>
              <a:t>’</a:t>
            </a:r>
            <a:r>
              <a:rPr lang="en-AU" dirty="0" smtClean="0">
                <a:latin typeface="Arial" panose="020B0604020202020204" pitchFamily="34" charset="0"/>
              </a:rPr>
              <a:t> philosophy 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2176463"/>
            <a:ext cx="4398963" cy="32099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200" b="1" dirty="0" smtClean="0">
                <a:latin typeface="Arial" panose="020B0604020202020204" pitchFamily="34" charset="0"/>
              </a:rPr>
              <a:t>‘</a:t>
            </a:r>
            <a:r>
              <a:rPr lang="en-GB" sz="2200" b="1" dirty="0" smtClean="0">
                <a:latin typeface="Arial" panose="020B0604020202020204" pitchFamily="34" charset="0"/>
              </a:rPr>
              <a:t>Both-ways</a:t>
            </a:r>
            <a:r>
              <a:rPr lang="en-GB" altLang="en-US" sz="2200" b="1" dirty="0" smtClean="0">
                <a:latin typeface="Arial" panose="020B0604020202020204" pitchFamily="34" charset="0"/>
              </a:rPr>
              <a:t>’</a:t>
            </a:r>
            <a:r>
              <a:rPr lang="en-GB" sz="2200" b="1" dirty="0" smtClean="0">
                <a:latin typeface="Arial" panose="020B0604020202020204" pitchFamily="34" charset="0"/>
              </a:rPr>
              <a:t> </a:t>
            </a:r>
            <a:r>
              <a:rPr lang="en-GB" sz="2200" dirty="0" smtClean="0">
                <a:latin typeface="Arial" panose="020B0604020202020204" pitchFamily="34" charset="0"/>
              </a:rPr>
              <a:t>is a philosophy of education that brings together Indigenous Australian </a:t>
            </a:r>
            <a:r>
              <a:rPr lang="en-GB" sz="2200" b="1" dirty="0" smtClean="0">
                <a:latin typeface="Arial" panose="020B0604020202020204" pitchFamily="34" charset="0"/>
              </a:rPr>
              <a:t>traditions of knowledge</a:t>
            </a:r>
            <a:r>
              <a:rPr lang="en-GB" sz="2200" dirty="0" smtClean="0">
                <a:latin typeface="Arial" panose="020B0604020202020204" pitchFamily="34" charset="0"/>
              </a:rPr>
              <a:t> and Western </a:t>
            </a:r>
            <a:r>
              <a:rPr lang="en-GB" sz="2200" b="1" dirty="0" smtClean="0">
                <a:latin typeface="Arial" panose="020B0604020202020204" pitchFamily="34" charset="0"/>
              </a:rPr>
              <a:t>academic processes </a:t>
            </a:r>
            <a:r>
              <a:rPr lang="en-GB" sz="2200" dirty="0" smtClean="0">
                <a:latin typeface="Arial" panose="020B0604020202020204" pitchFamily="34" charset="0"/>
              </a:rPr>
              <a:t>and </a:t>
            </a:r>
            <a:r>
              <a:rPr lang="en-GB" sz="2200" b="1" dirty="0" smtClean="0">
                <a:latin typeface="Arial" panose="020B0604020202020204" pitchFamily="34" charset="0"/>
              </a:rPr>
              <a:t>cultural contexts</a:t>
            </a:r>
            <a:r>
              <a:rPr lang="en-GB" sz="2200" dirty="0" smtClean="0">
                <a:latin typeface="Arial" panose="020B0604020202020204" pitchFamily="34" charset="0"/>
              </a:rPr>
              <a:t>, and embraces the values of </a:t>
            </a:r>
            <a:r>
              <a:rPr lang="en-GB" sz="2200" b="1" dirty="0" smtClean="0">
                <a:latin typeface="Arial" panose="020B0604020202020204" pitchFamily="34" charset="0"/>
              </a:rPr>
              <a:t>respect, tolerance and diversity</a:t>
            </a:r>
            <a:r>
              <a:rPr lang="en-GB" sz="2200" dirty="0" smtClean="0">
                <a:latin typeface="Arial" panose="020B0604020202020204" pitchFamily="34" charset="0"/>
              </a:rPr>
              <a:t>. </a:t>
            </a:r>
            <a:endParaRPr lang="en-AU" sz="2200" dirty="0" smtClean="0">
              <a:latin typeface="Arial" panose="020B0604020202020204" pitchFamily="34" charset="0"/>
            </a:endParaRPr>
          </a:p>
          <a:p>
            <a:pPr marL="0" indent="0" eaLnBrk="1" hangingPunct="1"/>
            <a:endParaRPr lang="en-AU" sz="220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53F23D-335E-46BB-A7C9-E2253FBE8BFC}" type="slidenum">
              <a:rPr lang="en-AU" sz="1200">
                <a:solidFill>
                  <a:srgbClr val="898989"/>
                </a:solidFill>
              </a:rPr>
              <a:pPr eaLnBrk="1" hangingPunct="1"/>
              <a:t>2</a:t>
            </a:fld>
            <a:endParaRPr lang="en-AU" sz="1200">
              <a:solidFill>
                <a:srgbClr val="898989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639888"/>
            <a:ext cx="3844925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359400" y="5991225"/>
            <a:ext cx="29337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800" b="1" dirty="0">
                <a:solidFill>
                  <a:srgbClr val="595959"/>
                </a:solidFill>
              </a:rPr>
              <a:t>Both-ways diagram</a:t>
            </a:r>
            <a:endParaRPr lang="en-AU" sz="800" b="1" dirty="0">
              <a:solidFill>
                <a:srgbClr val="595959"/>
              </a:solidFill>
            </a:endParaRPr>
          </a:p>
          <a:p>
            <a:r>
              <a:rPr lang="en-GB" sz="800" dirty="0">
                <a:solidFill>
                  <a:srgbClr val="595959"/>
                </a:solidFill>
              </a:rPr>
              <a:t>Ober, R &amp; Bat, M 2008, </a:t>
            </a:r>
            <a:r>
              <a:rPr lang="en-GB" altLang="en-US" sz="800" dirty="0">
                <a:solidFill>
                  <a:srgbClr val="595959"/>
                </a:solidFill>
              </a:rPr>
              <a:t>‘</a:t>
            </a:r>
            <a:r>
              <a:rPr lang="en-GB" sz="800" dirty="0">
                <a:solidFill>
                  <a:srgbClr val="595959"/>
                </a:solidFill>
              </a:rPr>
              <a:t>Paper 2, Both-ways: Philosophy to practice</a:t>
            </a:r>
            <a:r>
              <a:rPr lang="en-GB" altLang="en-US" sz="800" dirty="0">
                <a:solidFill>
                  <a:srgbClr val="595959"/>
                </a:solidFill>
              </a:rPr>
              <a:t>’</a:t>
            </a:r>
            <a:r>
              <a:rPr lang="en-GB" sz="800" dirty="0">
                <a:solidFill>
                  <a:srgbClr val="595959"/>
                </a:solidFill>
              </a:rPr>
              <a:t>, </a:t>
            </a:r>
            <a:r>
              <a:rPr lang="en-GB" sz="800" i="1" dirty="0" err="1">
                <a:solidFill>
                  <a:srgbClr val="595959"/>
                </a:solidFill>
              </a:rPr>
              <a:t>Noongjook</a:t>
            </a:r>
            <a:r>
              <a:rPr lang="en-GB" sz="800" i="1" dirty="0">
                <a:solidFill>
                  <a:srgbClr val="595959"/>
                </a:solidFill>
              </a:rPr>
              <a:t> </a:t>
            </a:r>
            <a:r>
              <a:rPr lang="en-GB" sz="800" dirty="0">
                <a:solidFill>
                  <a:srgbClr val="595959"/>
                </a:solidFill>
              </a:rPr>
              <a:t>[online], no. 32, pp.56-69, viewed 19 February 2013, via </a:t>
            </a:r>
            <a:r>
              <a:rPr lang="en-GB" sz="800" dirty="0" err="1">
                <a:solidFill>
                  <a:srgbClr val="595959"/>
                </a:solidFill>
              </a:rPr>
              <a:t>informit</a:t>
            </a:r>
            <a:r>
              <a:rPr lang="en-GB" sz="800" dirty="0">
                <a:solidFill>
                  <a:srgbClr val="595959"/>
                </a:solidFill>
              </a:rPr>
              <a:t>.</a:t>
            </a:r>
            <a:endParaRPr lang="en-AU" sz="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Both Ways Principles of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63650" y="1555668"/>
            <a:ext cx="6657975" cy="4467307"/>
          </a:xfrm>
        </p:spPr>
        <p:txBody>
          <a:bodyPr/>
          <a:lstStyle/>
          <a:p>
            <a:pPr eaLnBrk="1" hangingPunct="1"/>
            <a:r>
              <a:rPr lang="en-AU" sz="3200" b="1" i="0" dirty="0"/>
              <a:t>Principle 1</a:t>
            </a:r>
            <a:r>
              <a:rPr lang="en-AU" sz="3200" i="0" dirty="0"/>
              <a:t>: Both-ways is a shared learning journey</a:t>
            </a:r>
          </a:p>
          <a:p>
            <a:pPr eaLnBrk="1" hangingPunct="1"/>
            <a:endParaRPr lang="en-AU" sz="3200" i="0" dirty="0"/>
          </a:p>
          <a:p>
            <a:pPr eaLnBrk="1" hangingPunct="1"/>
            <a:r>
              <a:rPr lang="en-AU" sz="3200" b="1" i="0" dirty="0"/>
              <a:t>Principle 2</a:t>
            </a:r>
            <a:r>
              <a:rPr lang="en-AU" sz="3200" i="0" dirty="0"/>
              <a:t>: Both-ways is student-centred</a:t>
            </a:r>
          </a:p>
          <a:p>
            <a:pPr eaLnBrk="1" hangingPunct="1"/>
            <a:endParaRPr lang="en-AU" sz="3200" i="0" dirty="0"/>
          </a:p>
          <a:p>
            <a:pPr eaLnBrk="1" hangingPunct="1"/>
            <a:r>
              <a:rPr lang="en-AU" sz="3200" b="1" i="0" dirty="0"/>
              <a:t>Principle 3</a:t>
            </a:r>
            <a:r>
              <a:rPr lang="en-AU" sz="3200" i="0" dirty="0"/>
              <a:t>: Both-ways strengthens Indigenous identity</a:t>
            </a:r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A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Element: Relationships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 you need face-to-face contact </a:t>
            </a:r>
            <a:r>
              <a:rPr lang="en-AU" i="1" dirty="0" smtClean="0"/>
              <a:t>first</a:t>
            </a:r>
            <a:r>
              <a:rPr lang="en-AU" dirty="0" smtClean="0"/>
              <a:t>…?</a:t>
            </a:r>
          </a:p>
          <a:p>
            <a:r>
              <a:rPr lang="en-AU" dirty="0" smtClean="0"/>
              <a:t>Or can you develop relationships online…?</a:t>
            </a:r>
          </a:p>
          <a:p>
            <a:r>
              <a:rPr lang="en-AU" dirty="0" smtClean="0"/>
              <a:t>Or can you only develop </a:t>
            </a:r>
            <a:r>
              <a:rPr lang="en-AU" i="1" dirty="0" smtClean="0"/>
              <a:t>pre-existing</a:t>
            </a:r>
            <a:r>
              <a:rPr lang="en-AU" dirty="0" smtClean="0"/>
              <a:t> relationships online...?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FEEA3-E8B6-43F3-AB81-D259E7193B04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8" name="Picture 2" descr="Graphics_Stud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10904"/>
          <a:stretch>
            <a:fillRect/>
          </a:stretch>
        </p:blipFill>
        <p:spPr bwMode="auto">
          <a:xfrm>
            <a:off x="0" y="3384551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0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Social Media for Learning 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068783982"/>
              </p:ext>
            </p:extLst>
          </p:nvPr>
        </p:nvGraphicFramePr>
        <p:xfrm>
          <a:off x="457200" y="1943100"/>
          <a:ext cx="8229600" cy="38283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4680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</a:t>
                      </a:r>
                      <a:r>
                        <a:rPr lang="en-US" sz="1800" baseline="0" dirty="0" smtClean="0"/>
                        <a:t> Media for Learning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Traditional</a:t>
                      </a:r>
                      <a:r>
                        <a:rPr lang="en-US" sz="1800" baseline="0" dirty="0" smtClean="0"/>
                        <a:t> T</a:t>
                      </a:r>
                      <a:r>
                        <a:rPr lang="en-US" sz="1800" dirty="0" smtClean="0"/>
                        <a:t>eaching Approaches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680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</a:t>
                      </a:r>
                      <a:r>
                        <a:rPr lang="en-US" sz="1800" baseline="0" dirty="0" smtClean="0"/>
                        <a:t> performance &amp; achievement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680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Group</a:t>
                      </a:r>
                      <a:r>
                        <a:rPr lang="en-US" sz="1800" baseline="0" dirty="0" smtClean="0"/>
                        <a:t> work/ Group discussion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 performance</a:t>
                      </a:r>
                      <a:r>
                        <a:rPr lang="en-US" sz="1800" baseline="0" dirty="0" smtClean="0"/>
                        <a:t> &amp; opinion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8080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Oral communication/ ‘bite-sized’ writing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Written communication (e.g. essays</a:t>
                      </a:r>
                      <a:r>
                        <a:rPr lang="en-US" sz="1800" baseline="0" dirty="0" smtClean="0"/>
                        <a:t> and reports)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8080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Multi-modal/ multi-media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Focus on</a:t>
                      </a:r>
                      <a:r>
                        <a:rPr lang="en-US" sz="1800" baseline="0" dirty="0" smtClean="0"/>
                        <a:t> the written word/ traditional literacy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8080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Just-in-time, applied social knowledge creation (‘social constructivist’)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Read/write – individual knowledge acquisition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F04A89-ABA8-4F2A-B151-3D6B98526EE6}" type="slidenum">
              <a:rPr lang="en-AU" sz="1200">
                <a:solidFill>
                  <a:srgbClr val="898989"/>
                </a:solidFill>
              </a:rPr>
              <a:pPr eaLnBrk="1" hangingPunct="1"/>
              <a:t>5</a:t>
            </a:fld>
            <a:endParaRPr lang="en-A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dirty="0" smtClean="0">
                <a:solidFill>
                  <a:srgbClr val="FF0000"/>
                </a:solidFill>
              </a:rPr>
              <a:t>Example</a:t>
            </a:r>
            <a:r>
              <a:rPr lang="en-AU" sz="3600" dirty="0" smtClean="0"/>
              <a:t> - “8ways </a:t>
            </a:r>
            <a:r>
              <a:rPr lang="en-AU" sz="3600" dirty="0"/>
              <a:t>Aboriginal Pedagogy </a:t>
            </a:r>
            <a:r>
              <a:rPr lang="en-AU" sz="3600" dirty="0" smtClean="0"/>
              <a:t>Framework” </a:t>
            </a:r>
            <a:r>
              <a:rPr lang="en-AU" sz="3600" dirty="0"/>
              <a:t>(</a:t>
            </a:r>
            <a:r>
              <a:rPr lang="en-AU" sz="3600" dirty="0" err="1">
                <a:hlinkClick r:id="" tooltip="Yunkaporta, 2009 #531"/>
              </a:rPr>
              <a:t>Yunkaporta</a:t>
            </a:r>
            <a:r>
              <a:rPr lang="en-AU" sz="3600" dirty="0">
                <a:hlinkClick r:id="" tooltip="Yunkaporta, 2009 #531"/>
              </a:rPr>
              <a:t>, 2009, p. 10</a:t>
            </a:r>
            <a:r>
              <a:rPr lang="en-AU" sz="3600" dirty="0"/>
              <a:t>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FEEA3-E8B6-43F3-AB81-D259E7193B04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5" name="Picture 3" descr="the_eight_way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2" y="1703187"/>
            <a:ext cx="6436426" cy="4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err="1" smtClean="0"/>
              <a:t>Yunkaporta’s</a:t>
            </a:r>
            <a:r>
              <a:rPr lang="en-AU" sz="2800" dirty="0" smtClean="0"/>
              <a:t> (2009) “8 Ways Aboriginal Pedagogy framework” – alignment </a:t>
            </a:r>
            <a:endParaRPr lang="en-AU" sz="28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2"/>
            <p:extLst/>
          </p:nvPr>
        </p:nvGraphicFramePr>
        <p:xfrm>
          <a:off x="249382" y="1630363"/>
          <a:ext cx="8716488" cy="433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244"/>
                <a:gridCol w="4358244"/>
              </a:tblGrid>
              <a:tr h="561432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“8 Ways”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Social</a:t>
                      </a:r>
                      <a:r>
                        <a:rPr lang="en-AU" sz="1400" baseline="0" dirty="0" smtClean="0"/>
                        <a:t> Media, Mobile &amp; E-Learning Tools</a:t>
                      </a:r>
                      <a:endParaRPr lang="en-AU" sz="1400" dirty="0"/>
                    </a:p>
                  </a:txBody>
                  <a:tcPr/>
                </a:tc>
              </a:tr>
              <a:tr h="80204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Story sharing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Collaborate/ </a:t>
                      </a:r>
                      <a:r>
                        <a:rPr lang="en-AU" sz="1400" dirty="0" err="1" smtClean="0"/>
                        <a:t>Saba</a:t>
                      </a:r>
                      <a:r>
                        <a:rPr lang="en-AU" sz="1400" baseline="0" dirty="0" smtClean="0"/>
                        <a:t> Online Classroom</a:t>
                      </a:r>
                      <a:r>
                        <a:rPr lang="en-AU" sz="1400" dirty="0" smtClean="0"/>
                        <a:t>,</a:t>
                      </a:r>
                      <a:r>
                        <a:rPr lang="en-AU" sz="1400" baseline="0" dirty="0" smtClean="0"/>
                        <a:t> MS Lync, Skype, YouTube, </a:t>
                      </a:r>
                      <a:r>
                        <a:rPr lang="en-AU" sz="1400" baseline="0" dirty="0" err="1" smtClean="0"/>
                        <a:t>Vimeo</a:t>
                      </a:r>
                      <a:r>
                        <a:rPr lang="en-AU" sz="1400" baseline="0" dirty="0" smtClean="0"/>
                        <a:t>, Blogs, Wikis, iPads/Tablets</a:t>
                      </a:r>
                      <a:endParaRPr lang="en-AU" sz="1400" dirty="0"/>
                    </a:p>
                  </a:txBody>
                  <a:tcPr/>
                </a:tc>
              </a:tr>
              <a:tr h="561432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Community</a:t>
                      </a:r>
                      <a:r>
                        <a:rPr lang="en-AU" sz="1400" baseline="0" dirty="0" smtClean="0"/>
                        <a:t> Links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Collaborate/ </a:t>
                      </a:r>
                      <a:r>
                        <a:rPr lang="en-AU" sz="1400" dirty="0" err="1" smtClean="0"/>
                        <a:t>Saba</a:t>
                      </a:r>
                      <a:r>
                        <a:rPr lang="en-AU" sz="1400" dirty="0" smtClean="0"/>
                        <a:t> Online</a:t>
                      </a:r>
                      <a:r>
                        <a:rPr lang="en-AU" sz="1400" baseline="0" dirty="0" smtClean="0"/>
                        <a:t> Classroom, Skype, YouTube, Facebook, Twitter</a:t>
                      </a:r>
                      <a:endParaRPr lang="en-AU" sz="1400" dirty="0"/>
                    </a:p>
                  </a:txBody>
                  <a:tcPr/>
                </a:tc>
              </a:tr>
              <a:tr h="320819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Deconstruct/ Reconstruct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Discussion forums, </a:t>
                      </a:r>
                      <a:r>
                        <a:rPr lang="en-AU" sz="1400" dirty="0" err="1" smtClean="0"/>
                        <a:t>Chatrooms</a:t>
                      </a:r>
                      <a:endParaRPr lang="en-AU" sz="1400" dirty="0"/>
                    </a:p>
                  </a:txBody>
                  <a:tcPr/>
                </a:tc>
              </a:tr>
              <a:tr h="561432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Non-linear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A-synchronous discussion forums, Facebook, Twitter, YouTube, Flicker, iPads/Tablets</a:t>
                      </a:r>
                      <a:endParaRPr lang="en-AU" sz="1400" dirty="0"/>
                    </a:p>
                  </a:txBody>
                  <a:tcPr/>
                </a:tc>
              </a:tr>
              <a:tr h="561432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Land Links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Facebook, YouTube, Flicker, </a:t>
                      </a:r>
                      <a:r>
                        <a:rPr lang="en-AU" sz="1400" dirty="0" err="1" smtClean="0"/>
                        <a:t>Vimeo</a:t>
                      </a:r>
                      <a:r>
                        <a:rPr lang="en-AU" sz="1400" dirty="0" smtClean="0"/>
                        <a:t>, PPTs, Word Docs, iPads/Tablets</a:t>
                      </a:r>
                      <a:endParaRPr lang="en-AU" sz="1400" dirty="0"/>
                    </a:p>
                  </a:txBody>
                  <a:tcPr/>
                </a:tc>
              </a:tr>
              <a:tr h="320819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Symbols</a:t>
                      </a:r>
                      <a:r>
                        <a:rPr lang="en-AU" sz="1400" baseline="0" dirty="0" smtClean="0"/>
                        <a:t> &amp; Images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Facebook, YouTube, Flicker, </a:t>
                      </a:r>
                      <a:r>
                        <a:rPr lang="en-AU" sz="1400" dirty="0" err="1" smtClean="0"/>
                        <a:t>Vimeo</a:t>
                      </a:r>
                      <a:endParaRPr lang="en-AU" sz="1400" dirty="0"/>
                    </a:p>
                  </a:txBody>
                  <a:tcPr/>
                </a:tc>
              </a:tr>
              <a:tr h="320819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Non-Verbal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YouTube, Flicker, </a:t>
                      </a:r>
                      <a:r>
                        <a:rPr lang="en-AU" sz="1400" dirty="0" err="1" smtClean="0"/>
                        <a:t>Vimeo</a:t>
                      </a:r>
                      <a:r>
                        <a:rPr lang="en-AU" sz="1400" dirty="0" smtClean="0"/>
                        <a:t>, iPads/Tablets</a:t>
                      </a:r>
                      <a:endParaRPr lang="en-AU" sz="1400" dirty="0"/>
                    </a:p>
                  </a:txBody>
                  <a:tcPr/>
                </a:tc>
              </a:tr>
              <a:tr h="320819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Learning Maps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Collaborate, a-synchronous discussion forums</a:t>
                      </a: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A6626F-C645-4DC6-A88B-0AC7421F4E0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6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dirty="0" smtClean="0">
                <a:latin typeface="Arial" panose="020B0604020202020204" pitchFamily="34" charset="0"/>
              </a:rPr>
              <a:t>Case Studies at Batchelor Institute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“E-Learning for Participation and Skills” project called </a:t>
            </a:r>
            <a:r>
              <a:rPr lang="en-US" i="1" dirty="0" smtClean="0">
                <a:latin typeface="Arial" charset="0"/>
                <a:ea typeface="ＭＳ Ｐゴシック" charset="0"/>
              </a:rPr>
              <a:t>Expanding </a:t>
            </a:r>
            <a:r>
              <a:rPr lang="en-US" i="1" dirty="0" err="1" smtClean="0">
                <a:latin typeface="Arial" charset="0"/>
                <a:ea typeface="ＭＳ Ｐゴシック" charset="0"/>
              </a:rPr>
              <a:t>DigiLink</a:t>
            </a:r>
            <a:r>
              <a:rPr lang="en-US" i="1" dirty="0" smtClean="0">
                <a:latin typeface="Arial" charset="0"/>
                <a:ea typeface="ＭＳ Ｐゴシック" charset="0"/>
              </a:rPr>
              <a:t> through Mobile Social Media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hlinkClick r:id="rId2"/>
              </a:rPr>
              <a:t>http://</a:t>
            </a:r>
            <a:r>
              <a:rPr lang="en-US" dirty="0" smtClean="0">
                <a:latin typeface="Arial" charset="0"/>
                <a:ea typeface="ＭＳ Ｐゴシック" charset="0"/>
                <a:hlinkClick r:id="rId2"/>
              </a:rPr>
              <a:t>participationandskills.wikispaces.com/NT228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Use of iPads to engage students at </a:t>
            </a:r>
            <a:r>
              <a:rPr lang="en-US" dirty="0" err="1" smtClean="0">
                <a:latin typeface="Arial" charset="0"/>
                <a:ea typeface="ＭＳ Ｐゴシック" charset="0"/>
              </a:rPr>
              <a:t>Batchelor</a:t>
            </a:r>
            <a:r>
              <a:rPr lang="en-US" dirty="0" smtClean="0">
                <a:latin typeface="Arial" charset="0"/>
                <a:ea typeface="ＭＳ Ｐゴシック" charset="0"/>
              </a:rPr>
              <a:t> Institute – </a:t>
            </a:r>
            <a:r>
              <a:rPr lang="en-US" i="1" dirty="0" smtClean="0">
                <a:latin typeface="Arial" charset="0"/>
                <a:ea typeface="ＭＳ Ｐゴシック" charset="0"/>
              </a:rPr>
              <a:t>iMovie</a:t>
            </a:r>
            <a:r>
              <a:rPr lang="en-US" dirty="0" smtClean="0">
                <a:latin typeface="Arial" charset="0"/>
                <a:ea typeface="ＭＳ Ｐゴシック" charset="0"/>
              </a:rPr>
              <a:t>, </a:t>
            </a:r>
            <a:r>
              <a:rPr lang="en-US" i="1" dirty="0" smtClean="0">
                <a:latin typeface="Arial" charset="0"/>
                <a:ea typeface="ＭＳ Ｐゴシック" charset="0"/>
              </a:rPr>
              <a:t>Creative Book Builder (</a:t>
            </a:r>
            <a:r>
              <a:rPr lang="en-US" i="1" dirty="0" err="1" smtClean="0">
                <a:latin typeface="Arial" charset="0"/>
                <a:ea typeface="ＭＳ Ｐゴシック" charset="0"/>
              </a:rPr>
              <a:t>iBooks</a:t>
            </a:r>
            <a:r>
              <a:rPr lang="en-US" i="1" dirty="0" smtClean="0">
                <a:latin typeface="Arial" charset="0"/>
                <a:ea typeface="ＭＳ Ｐゴシック" charset="0"/>
              </a:rPr>
              <a:t>)</a:t>
            </a:r>
            <a:r>
              <a:rPr lang="en-US" dirty="0" smtClean="0">
                <a:latin typeface="Arial" charset="0"/>
                <a:ea typeface="ＭＳ Ｐゴシック" charset="0"/>
              </a:rPr>
              <a:t>, </a:t>
            </a:r>
            <a:r>
              <a:rPr lang="en-US" i="1" dirty="0" err="1" smtClean="0">
                <a:latin typeface="Arial" charset="0"/>
                <a:ea typeface="ＭＳ Ｐゴシック" charset="0"/>
              </a:rPr>
              <a:t>iAnimate</a:t>
            </a:r>
            <a:r>
              <a:rPr lang="en-US" dirty="0" smtClean="0">
                <a:latin typeface="Arial" charset="0"/>
                <a:ea typeface="ＭＳ Ｐゴシック" charset="0"/>
              </a:rPr>
              <a:t>, </a:t>
            </a:r>
            <a:r>
              <a:rPr lang="en-US" i="1" dirty="0" err="1" smtClean="0">
                <a:latin typeface="Arial" charset="0"/>
                <a:ea typeface="ＭＳ Ｐゴシック" charset="0"/>
              </a:rPr>
              <a:t>Garageband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15FCC8-87EE-4868-980E-2B7F17ADFD3D}" type="slidenum">
              <a:rPr lang="en-AU" sz="1200">
                <a:solidFill>
                  <a:srgbClr val="898989"/>
                </a:solidFill>
              </a:rPr>
              <a:pPr eaLnBrk="1" hangingPunct="1"/>
              <a:t>8</a:t>
            </a:fld>
            <a:endParaRPr lang="en-AU" sz="1200">
              <a:solidFill>
                <a:srgbClr val="898989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19" y="3816626"/>
            <a:ext cx="3628552" cy="272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1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rial" charset="0"/>
                <a:cs typeface="Arial" charset="0"/>
              </a:rPr>
              <a:t>Early Lessons from Case Studies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Mobile and social media have great potential to engage Indigenous learners </a:t>
            </a:r>
            <a:endParaRPr lang="en-AU" sz="2000" dirty="0" smtClean="0"/>
          </a:p>
          <a:p>
            <a:r>
              <a:rPr lang="en-AU" sz="2000" dirty="0" smtClean="0"/>
              <a:t>Social </a:t>
            </a:r>
            <a:r>
              <a:rPr lang="en-AU" sz="2000" dirty="0"/>
              <a:t>media are already widely used by </a:t>
            </a:r>
            <a:r>
              <a:rPr lang="en-AU" sz="2000" dirty="0" smtClean="0"/>
              <a:t>many Indigenous </a:t>
            </a:r>
            <a:r>
              <a:rPr lang="en-AU" sz="2000" dirty="0"/>
              <a:t>learners, so they feel comfortable in those spaces</a:t>
            </a:r>
          </a:p>
          <a:p>
            <a:r>
              <a:rPr lang="en-AU" sz="2000" dirty="0"/>
              <a:t>Mobile media (in particular iPads) </a:t>
            </a:r>
            <a:r>
              <a:rPr lang="en-AU" sz="2000" dirty="0" smtClean="0"/>
              <a:t>are </a:t>
            </a:r>
            <a:r>
              <a:rPr lang="en-AU" sz="2000" dirty="0"/>
              <a:t>very intuitive and thereby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engage </a:t>
            </a:r>
            <a:r>
              <a:rPr lang="en-AU" sz="2000" dirty="0"/>
              <a:t>learners </a:t>
            </a:r>
            <a:r>
              <a:rPr lang="en-AU" sz="2000" dirty="0" smtClean="0"/>
              <a:t>easily</a:t>
            </a:r>
          </a:p>
          <a:p>
            <a:r>
              <a:rPr lang="en-AU" sz="2000" dirty="0" smtClean="0"/>
              <a:t>Mobile media are well-suited to create </a:t>
            </a:r>
            <a:br>
              <a:rPr lang="en-AU" sz="2000" dirty="0" smtClean="0"/>
            </a:br>
            <a:r>
              <a:rPr lang="en-AU" sz="2000" dirty="0" smtClean="0"/>
              <a:t>Indigenous learning-scapes </a:t>
            </a:r>
            <a:r>
              <a:rPr lang="en-AU" sz="2000" i="1" dirty="0" smtClean="0"/>
              <a:t>because </a:t>
            </a:r>
            <a:r>
              <a:rPr lang="en-AU" sz="2000" dirty="0" smtClean="0"/>
              <a:t>they blur </a:t>
            </a:r>
            <a:br>
              <a:rPr lang="en-AU" sz="2000" dirty="0" smtClean="0"/>
            </a:br>
            <a:r>
              <a:rPr lang="en-AU" sz="2000" dirty="0" smtClean="0"/>
              <a:t>the lines (e.g. between formal and informal </a:t>
            </a:r>
            <a:br>
              <a:rPr lang="en-AU" sz="2000" dirty="0" smtClean="0"/>
            </a:br>
            <a:r>
              <a:rPr lang="en-AU" sz="2000" dirty="0" smtClean="0"/>
              <a:t>learning environments, between private and </a:t>
            </a:r>
            <a:br>
              <a:rPr lang="en-AU" sz="2000" dirty="0" smtClean="0"/>
            </a:br>
            <a:r>
              <a:rPr lang="en-AU" sz="2000" dirty="0" smtClean="0"/>
              <a:t>public spaces including online </a:t>
            </a:r>
            <a:r>
              <a:rPr lang="en-AU" sz="2000" dirty="0"/>
              <a:t>spaces)</a:t>
            </a:r>
            <a:br>
              <a:rPr lang="en-AU" sz="2000" dirty="0"/>
            </a:br>
            <a:r>
              <a:rPr lang="en-AU" sz="2800" dirty="0" smtClean="0"/>
              <a:t>→ </a:t>
            </a:r>
            <a:r>
              <a:rPr lang="en-AU" sz="2000" dirty="0" smtClean="0"/>
              <a:t>allows for more holistic approaches</a:t>
            </a:r>
            <a:endParaRPr lang="en-AU" sz="2000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i="1" dirty="0"/>
          </a:p>
          <a:p>
            <a:pPr marL="0" indent="0">
              <a:buNone/>
            </a:pPr>
            <a:endParaRPr lang="en-AU" i="1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96CF66-B6FE-46AD-8F1B-E4335A152E8B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48" y="3529934"/>
            <a:ext cx="2044700" cy="292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_PowerPoint_Teach_Sept13_v2">
  <a:themeElements>
    <a:clrScheme name="Batchelor Institute">
      <a:dk1>
        <a:sysClr val="windowText" lastClr="000000"/>
      </a:dk1>
      <a:lt1>
        <a:sysClr val="window" lastClr="FFFFFF"/>
      </a:lt1>
      <a:dk2>
        <a:srgbClr val="141313"/>
      </a:dk2>
      <a:lt2>
        <a:srgbClr val="EEECE1"/>
      </a:lt2>
      <a:accent1>
        <a:srgbClr val="D02124"/>
      </a:accent1>
      <a:accent2>
        <a:srgbClr val="FED517"/>
      </a:accent2>
      <a:accent3>
        <a:srgbClr val="D86042"/>
      </a:accent3>
      <a:accent4>
        <a:srgbClr val="E1713A"/>
      </a:accent4>
      <a:accent5>
        <a:srgbClr val="7E8064"/>
      </a:accent5>
      <a:accent6>
        <a:srgbClr val="F79646"/>
      </a:accent6>
      <a:hlink>
        <a:srgbClr val="505150"/>
      </a:hlink>
      <a:folHlink>
        <a:srgbClr val="50515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ATSIS Presentation, March 2014" id="{DDF7997A-0AEB-4961-B325-1246717BF3B5}" vid="{51B4C5A6-D970-47BC-8D08-DBE12E6492FB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ATSIS Presentation, March 2014" id="{DDF7997A-0AEB-4961-B325-1246717BF3B5}" vid="{2BC1A429-2DF3-4EAF-B23B-A2BA5F57055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ATSIS Presentation, March 2014" id="{DDF7997A-0AEB-4961-B325-1246717BF3B5}" vid="{FF2DAB9D-B9DB-450C-B6F0-DD5FAD9B0D5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AIATSIS Presentation, March 2014</Template>
  <TotalTime>5</TotalTime>
  <Words>499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BI_PowerPoint_Teach_Sept13_v2</vt:lpstr>
      <vt:lpstr>1_Custom Design</vt:lpstr>
      <vt:lpstr>Custom Design</vt:lpstr>
      <vt:lpstr>PowerPoint Presentation</vt:lpstr>
      <vt:lpstr>‘Both-ways’ philosophy </vt:lpstr>
      <vt:lpstr>Both Ways Principles of Practice</vt:lpstr>
      <vt:lpstr>Key Element: Relationships</vt:lpstr>
      <vt:lpstr>Social Media for Learning </vt:lpstr>
      <vt:lpstr> Example - “8ways Aboriginal Pedagogy Framework” (Yunkaporta, 2009, p. 10) </vt:lpstr>
      <vt:lpstr>Yunkaporta’s (2009) “8 Ways Aboriginal Pedagogy framework” – alignment </vt:lpstr>
      <vt:lpstr>Case Studies at Batchelor Institute</vt:lpstr>
      <vt:lpstr>Early Lessons from Case Studies</vt:lpstr>
      <vt:lpstr>Potential barriers</vt:lpstr>
      <vt:lpstr>Into the future…? Some questions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Henk Huijser</dc:creator>
  <cp:lastModifiedBy>Henk Huijser</cp:lastModifiedBy>
  <cp:revision>1</cp:revision>
  <dcterms:created xsi:type="dcterms:W3CDTF">2014-03-23T23:34:52Z</dcterms:created>
  <dcterms:modified xsi:type="dcterms:W3CDTF">2014-03-23T23:45:32Z</dcterms:modified>
</cp:coreProperties>
</file>