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sldIdLst>
    <p:sldId id="286" r:id="rId2"/>
    <p:sldId id="256" r:id="rId3"/>
    <p:sldId id="269" r:id="rId4"/>
    <p:sldId id="259" r:id="rId5"/>
    <p:sldId id="270" r:id="rId6"/>
    <p:sldId id="257" r:id="rId7"/>
    <p:sldId id="272" r:id="rId8"/>
    <p:sldId id="274" r:id="rId9"/>
    <p:sldId id="268" r:id="rId10"/>
    <p:sldId id="273" r:id="rId11"/>
    <p:sldId id="276" r:id="rId12"/>
    <p:sldId id="279" r:id="rId13"/>
    <p:sldId id="271" r:id="rId14"/>
    <p:sldId id="275" r:id="rId15"/>
    <p:sldId id="261" r:id="rId16"/>
    <p:sldId id="267" r:id="rId17"/>
    <p:sldId id="281" r:id="rId18"/>
    <p:sldId id="282" r:id="rId19"/>
    <p:sldId id="264" r:id="rId20"/>
    <p:sldId id="278" r:id="rId21"/>
    <p:sldId id="263" r:id="rId22"/>
    <p:sldId id="277" r:id="rId23"/>
    <p:sldId id="280" r:id="rId24"/>
    <p:sldId id="28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1CB8A51-7FAF-4E08-A4CB-277D0CC6B6ED}">
          <p14:sldIdLst>
            <p14:sldId id="286"/>
            <p14:sldId id="256"/>
            <p14:sldId id="269"/>
            <p14:sldId id="259"/>
            <p14:sldId id="270"/>
            <p14:sldId id="257"/>
            <p14:sldId id="272"/>
            <p14:sldId id="274"/>
            <p14:sldId id="268"/>
            <p14:sldId id="273"/>
            <p14:sldId id="276"/>
            <p14:sldId id="279"/>
            <p14:sldId id="271"/>
            <p14:sldId id="275"/>
            <p14:sldId id="261"/>
            <p14:sldId id="267"/>
            <p14:sldId id="281"/>
            <p14:sldId id="282"/>
            <p14:sldId id="264"/>
            <p14:sldId id="278"/>
            <p14:sldId id="263"/>
            <p14:sldId id="277"/>
            <p14:sldId id="280"/>
            <p14:sldId id="28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9929" autoAdjust="0"/>
  </p:normalViewPr>
  <p:slideViewPr>
    <p:cSldViewPr>
      <p:cViewPr>
        <p:scale>
          <a:sx n="62" d="100"/>
          <a:sy n="62" d="100"/>
        </p:scale>
        <p:origin x="-1596" y="72"/>
      </p:cViewPr>
      <p:guideLst>
        <p:guide orient="horz" pos="2160"/>
        <p:guide pos="2880"/>
      </p:guideLst>
    </p:cSldViewPr>
  </p:slideViewPr>
  <p:outlineViewPr>
    <p:cViewPr>
      <p:scale>
        <a:sx n="33" d="100"/>
        <a:sy n="33" d="100"/>
      </p:scale>
      <p:origin x="0" y="997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524289093551215E-2"/>
          <c:y val="3.0599678413622433E-2"/>
          <c:w val="0.89177334156864763"/>
          <c:h val="0.67439531310340461"/>
        </c:manualLayout>
      </c:layout>
      <c:barChart>
        <c:barDir val="col"/>
        <c:grouping val="clustered"/>
        <c:varyColors val="0"/>
        <c:ser>
          <c:idx val="0"/>
          <c:order val="0"/>
          <c:tx>
            <c:strRef>
              <c:f>Sheet1!$C$1</c:f>
              <c:strCache>
                <c:ptCount val="1"/>
                <c:pt idx="0">
                  <c:v>Female</c:v>
                </c:pt>
              </c:strCache>
            </c:strRef>
          </c:tx>
          <c:invertIfNegative val="0"/>
          <c:cat>
            <c:multiLvlStrRef>
              <c:f>Sheet1!$A$2:$B$20</c:f>
              <c:multiLvlStrCache>
                <c:ptCount val="19"/>
                <c:lvl>
                  <c:pt idx="0">
                    <c:v>25 or under</c:v>
                  </c:pt>
                  <c:pt idx="1">
                    <c:v>26-35</c:v>
                  </c:pt>
                  <c:pt idx="2">
                    <c:v>36-45</c:v>
                  </c:pt>
                  <c:pt idx="3">
                    <c:v>Over 45</c:v>
                  </c:pt>
                  <c:pt idx="4">
                    <c:v>Year 10 or less</c:v>
                  </c:pt>
                  <c:pt idx="5">
                    <c:v>Greater than year 10</c:v>
                  </c:pt>
                  <c:pt idx="6">
                    <c:v>20K or less</c:v>
                  </c:pt>
                  <c:pt idx="7">
                    <c:v>More than 20K</c:v>
                  </c:pt>
                  <c:pt idx="8">
                    <c:v>Employed</c:v>
                  </c:pt>
                  <c:pt idx="9">
                    <c:v>Unemployed</c:v>
                  </c:pt>
                  <c:pt idx="10">
                    <c:v>Disabled</c:v>
                  </c:pt>
                  <c:pt idx="11">
                    <c:v>Carer/Student</c:v>
                  </c:pt>
                  <c:pt idx="12">
                    <c:v>In a relationship</c:v>
                  </c:pt>
                  <c:pt idx="13">
                    <c:v>Not in a relationship</c:v>
                  </c:pt>
                  <c:pt idx="14">
                    <c:v>No</c:v>
                  </c:pt>
                  <c:pt idx="15">
                    <c:v>Yes</c:v>
                  </c:pt>
                  <c:pt idx="16">
                    <c:v>Current smoker</c:v>
                  </c:pt>
                  <c:pt idx="17">
                    <c:v>Ex smoker</c:v>
                  </c:pt>
                  <c:pt idx="18">
                    <c:v>Never smoker</c:v>
                  </c:pt>
                </c:lvl>
                <c:lvl>
                  <c:pt idx="0">
                    <c:v>Age Category</c:v>
                  </c:pt>
                  <c:pt idx="4">
                    <c:v>Level of education</c:v>
                  </c:pt>
                  <c:pt idx="6">
                    <c:v>Income category</c:v>
                  </c:pt>
                  <c:pt idx="8">
                    <c:v>Employment status</c:v>
                  </c:pt>
                  <c:pt idx="12">
                    <c:v>Relationship status</c:v>
                  </c:pt>
                  <c:pt idx="14">
                    <c:v>Children under 18</c:v>
                  </c:pt>
                  <c:pt idx="16">
                    <c:v>Smoking status</c:v>
                  </c:pt>
                </c:lvl>
              </c:multiLvlStrCache>
            </c:multiLvlStrRef>
          </c:cat>
          <c:val>
            <c:numRef>
              <c:f>Sheet1!$C$2:$C$20</c:f>
              <c:numCache>
                <c:formatCode>0%</c:formatCode>
                <c:ptCount val="19"/>
                <c:pt idx="0">
                  <c:v>0.23899999999999999</c:v>
                </c:pt>
                <c:pt idx="1">
                  <c:v>0.30299999999999999</c:v>
                </c:pt>
                <c:pt idx="2">
                  <c:v>0.20599999999999999</c:v>
                </c:pt>
                <c:pt idx="3">
                  <c:v>0.252</c:v>
                </c:pt>
                <c:pt idx="4">
                  <c:v>0.44</c:v>
                </c:pt>
                <c:pt idx="5">
                  <c:v>0.56000000000000005</c:v>
                </c:pt>
                <c:pt idx="6">
                  <c:v>0.311</c:v>
                </c:pt>
                <c:pt idx="7">
                  <c:v>0.68899999999999995</c:v>
                </c:pt>
                <c:pt idx="8">
                  <c:v>0.46899999999999997</c:v>
                </c:pt>
                <c:pt idx="9">
                  <c:v>0.22900000000000001</c:v>
                </c:pt>
                <c:pt idx="10">
                  <c:v>0.16700000000000001</c:v>
                </c:pt>
                <c:pt idx="11">
                  <c:v>0.13500000000000001</c:v>
                </c:pt>
                <c:pt idx="12">
                  <c:v>0.434</c:v>
                </c:pt>
                <c:pt idx="13">
                  <c:v>0.56599999999999995</c:v>
                </c:pt>
                <c:pt idx="14">
                  <c:v>0.47499999999999998</c:v>
                </c:pt>
                <c:pt idx="15">
                  <c:v>0.52500000000000002</c:v>
                </c:pt>
                <c:pt idx="16">
                  <c:v>0.58599999999999997</c:v>
                </c:pt>
                <c:pt idx="17">
                  <c:v>0.222</c:v>
                </c:pt>
                <c:pt idx="18">
                  <c:v>0.192</c:v>
                </c:pt>
              </c:numCache>
            </c:numRef>
          </c:val>
        </c:ser>
        <c:ser>
          <c:idx val="1"/>
          <c:order val="1"/>
          <c:tx>
            <c:strRef>
              <c:f>Sheet1!$D$1</c:f>
              <c:strCache>
                <c:ptCount val="1"/>
                <c:pt idx="0">
                  <c:v>Male</c:v>
                </c:pt>
              </c:strCache>
            </c:strRef>
          </c:tx>
          <c:invertIfNegative val="0"/>
          <c:cat>
            <c:multiLvlStrRef>
              <c:f>Sheet1!$A$2:$B$20</c:f>
              <c:multiLvlStrCache>
                <c:ptCount val="19"/>
                <c:lvl>
                  <c:pt idx="0">
                    <c:v>25 or under</c:v>
                  </c:pt>
                  <c:pt idx="1">
                    <c:v>26-35</c:v>
                  </c:pt>
                  <c:pt idx="2">
                    <c:v>36-45</c:v>
                  </c:pt>
                  <c:pt idx="3">
                    <c:v>Over 45</c:v>
                  </c:pt>
                  <c:pt idx="4">
                    <c:v>Year 10 or less</c:v>
                  </c:pt>
                  <c:pt idx="5">
                    <c:v>Greater than year 10</c:v>
                  </c:pt>
                  <c:pt idx="6">
                    <c:v>20K or less</c:v>
                  </c:pt>
                  <c:pt idx="7">
                    <c:v>More than 20K</c:v>
                  </c:pt>
                  <c:pt idx="8">
                    <c:v>Employed</c:v>
                  </c:pt>
                  <c:pt idx="9">
                    <c:v>Unemployed</c:v>
                  </c:pt>
                  <c:pt idx="10">
                    <c:v>Disabled</c:v>
                  </c:pt>
                  <c:pt idx="11">
                    <c:v>Carer/Student</c:v>
                  </c:pt>
                  <c:pt idx="12">
                    <c:v>In a relationship</c:v>
                  </c:pt>
                  <c:pt idx="13">
                    <c:v>Not in a relationship</c:v>
                  </c:pt>
                  <c:pt idx="14">
                    <c:v>No</c:v>
                  </c:pt>
                  <c:pt idx="15">
                    <c:v>Yes</c:v>
                  </c:pt>
                  <c:pt idx="16">
                    <c:v>Current smoker</c:v>
                  </c:pt>
                  <c:pt idx="17">
                    <c:v>Ex smoker</c:v>
                  </c:pt>
                  <c:pt idx="18">
                    <c:v>Never smoker</c:v>
                  </c:pt>
                </c:lvl>
                <c:lvl>
                  <c:pt idx="0">
                    <c:v>Age Category</c:v>
                  </c:pt>
                  <c:pt idx="4">
                    <c:v>Level of education</c:v>
                  </c:pt>
                  <c:pt idx="6">
                    <c:v>Income category</c:v>
                  </c:pt>
                  <c:pt idx="8">
                    <c:v>Employment status</c:v>
                  </c:pt>
                  <c:pt idx="12">
                    <c:v>Relationship status</c:v>
                  </c:pt>
                  <c:pt idx="14">
                    <c:v>Children under 18</c:v>
                  </c:pt>
                  <c:pt idx="16">
                    <c:v>Smoking status</c:v>
                  </c:pt>
                </c:lvl>
              </c:multiLvlStrCache>
            </c:multiLvlStrRef>
          </c:cat>
          <c:val>
            <c:numRef>
              <c:f>Sheet1!$D$2:$D$20</c:f>
              <c:numCache>
                <c:formatCode>0%</c:formatCode>
                <c:ptCount val="19"/>
                <c:pt idx="0">
                  <c:v>0.22</c:v>
                </c:pt>
                <c:pt idx="1">
                  <c:v>0.25800000000000001</c:v>
                </c:pt>
                <c:pt idx="2">
                  <c:v>0.21199999999999999</c:v>
                </c:pt>
                <c:pt idx="3">
                  <c:v>0.311</c:v>
                </c:pt>
                <c:pt idx="4">
                  <c:v>0.59699999999999998</c:v>
                </c:pt>
                <c:pt idx="5">
                  <c:v>0.40300000000000002</c:v>
                </c:pt>
                <c:pt idx="6">
                  <c:v>0.434</c:v>
                </c:pt>
                <c:pt idx="7">
                  <c:v>0.56599999999999995</c:v>
                </c:pt>
                <c:pt idx="8">
                  <c:v>0.47499999999999998</c:v>
                </c:pt>
                <c:pt idx="9">
                  <c:v>0.29499999999999998</c:v>
                </c:pt>
                <c:pt idx="10">
                  <c:v>0.14799999999999999</c:v>
                </c:pt>
                <c:pt idx="11">
                  <c:v>8.2000000000000003E-2</c:v>
                </c:pt>
                <c:pt idx="12">
                  <c:v>0.38700000000000001</c:v>
                </c:pt>
                <c:pt idx="13">
                  <c:v>0.61299999999999999</c:v>
                </c:pt>
                <c:pt idx="14">
                  <c:v>0.42599999999999999</c:v>
                </c:pt>
                <c:pt idx="15">
                  <c:v>0.57399999999999995</c:v>
                </c:pt>
                <c:pt idx="16">
                  <c:v>0.53200000000000003</c:v>
                </c:pt>
                <c:pt idx="17">
                  <c:v>0.28999999999999998</c:v>
                </c:pt>
                <c:pt idx="18">
                  <c:v>0.17699999999999999</c:v>
                </c:pt>
              </c:numCache>
            </c:numRef>
          </c:val>
        </c:ser>
        <c:dLbls>
          <c:showLegendKey val="0"/>
          <c:showVal val="0"/>
          <c:showCatName val="0"/>
          <c:showSerName val="0"/>
          <c:showPercent val="0"/>
          <c:showBubbleSize val="0"/>
        </c:dLbls>
        <c:gapWidth val="150"/>
        <c:axId val="40911232"/>
        <c:axId val="40912768"/>
      </c:barChart>
      <c:catAx>
        <c:axId val="40911232"/>
        <c:scaling>
          <c:orientation val="minMax"/>
        </c:scaling>
        <c:delete val="0"/>
        <c:axPos val="b"/>
        <c:majorTickMark val="out"/>
        <c:minorTickMark val="none"/>
        <c:tickLblPos val="nextTo"/>
        <c:txPr>
          <a:bodyPr rot="5400000" vert="horz" anchor="t" anchorCtr="0"/>
          <a:lstStyle/>
          <a:p>
            <a:pPr>
              <a:defRPr sz="1200" baseline="0"/>
            </a:pPr>
            <a:endParaRPr lang="en-US"/>
          </a:p>
        </c:txPr>
        <c:crossAx val="40912768"/>
        <c:crosses val="autoZero"/>
        <c:auto val="1"/>
        <c:lblAlgn val="ctr"/>
        <c:lblOffset val="100"/>
        <c:noMultiLvlLbl val="0"/>
      </c:catAx>
      <c:valAx>
        <c:axId val="40912768"/>
        <c:scaling>
          <c:orientation val="minMax"/>
        </c:scaling>
        <c:delete val="0"/>
        <c:axPos val="l"/>
        <c:numFmt formatCode="0%" sourceLinked="0"/>
        <c:majorTickMark val="out"/>
        <c:minorTickMark val="none"/>
        <c:tickLblPos val="nextTo"/>
        <c:crossAx val="40911232"/>
        <c:crosses val="autoZero"/>
        <c:crossBetween val="between"/>
      </c:valAx>
      <c:spPr>
        <a:noFill/>
        <a:ln w="25400">
          <a:noFill/>
        </a:ln>
      </c:spPr>
    </c:plotArea>
    <c:legend>
      <c:legendPos val="r"/>
      <c:layout>
        <c:manualLayout>
          <c:xMode val="edge"/>
          <c:yMode val="edge"/>
          <c:x val="0.46734579689330008"/>
          <c:y val="8.5550874712066224E-2"/>
          <c:w val="0.14282365127715327"/>
          <c:h val="0.1459711519702887"/>
        </c:manualLayout>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CBA48C-0E05-4C8E-A85D-F3071AECE4D5}" type="doc">
      <dgm:prSet loTypeId="urn:microsoft.com/office/officeart/2005/8/layout/pyramid1" loCatId="pyramid" qsTypeId="urn:microsoft.com/office/officeart/2005/8/quickstyle/simple1" qsCatId="simple" csTypeId="urn:microsoft.com/office/officeart/2005/8/colors/accent1_2" csCatId="accent1" phldr="1"/>
      <dgm:spPr/>
    </dgm:pt>
    <dgm:pt modelId="{5867E6AC-0EB8-4F18-9257-1BD1F3667EAB}">
      <dgm:prSet phldrT="[Text]"/>
      <dgm:spPr>
        <a:solidFill>
          <a:srgbClr val="FF0000"/>
        </a:solidFill>
      </dgm:spPr>
      <dgm:t>
        <a:bodyPr/>
        <a:lstStyle/>
        <a:p>
          <a:r>
            <a:rPr lang="en-US" dirty="0" smtClean="0"/>
            <a:t>Alcoholism and Alcohol dependence</a:t>
          </a:r>
          <a:endParaRPr lang="en-US" dirty="0"/>
        </a:p>
      </dgm:t>
    </dgm:pt>
    <dgm:pt modelId="{332E2CA5-BD08-46D8-8DF7-D7029911FF6F}" type="parTrans" cxnId="{BD24C7E8-A562-4FE2-8C98-3E1B1F65E722}">
      <dgm:prSet/>
      <dgm:spPr/>
      <dgm:t>
        <a:bodyPr/>
        <a:lstStyle/>
        <a:p>
          <a:endParaRPr lang="en-US"/>
        </a:p>
      </dgm:t>
    </dgm:pt>
    <dgm:pt modelId="{5704E9F9-0312-4E57-BA2B-38782CE4CAB4}" type="sibTrans" cxnId="{BD24C7E8-A562-4FE2-8C98-3E1B1F65E722}">
      <dgm:prSet/>
      <dgm:spPr/>
      <dgm:t>
        <a:bodyPr/>
        <a:lstStyle/>
        <a:p>
          <a:endParaRPr lang="en-US"/>
        </a:p>
      </dgm:t>
    </dgm:pt>
    <dgm:pt modelId="{E74325A3-3E95-4A96-B732-931B2EC9633C}">
      <dgm:prSet phldrT="[Text]"/>
      <dgm:spPr>
        <a:solidFill>
          <a:srgbClr val="FF0000"/>
        </a:solidFill>
      </dgm:spPr>
      <dgm:t>
        <a:bodyPr/>
        <a:lstStyle/>
        <a:p>
          <a:r>
            <a:rPr lang="en-US" dirty="0" smtClean="0"/>
            <a:t>Harmful alcohol use, abuse</a:t>
          </a:r>
          <a:endParaRPr lang="en-US" dirty="0"/>
        </a:p>
      </dgm:t>
    </dgm:pt>
    <dgm:pt modelId="{912A9678-C7FD-4239-A71B-2A642722DD8C}" type="parTrans" cxnId="{AD2D295A-7984-4635-BD0B-B02BAD4C8472}">
      <dgm:prSet/>
      <dgm:spPr/>
      <dgm:t>
        <a:bodyPr/>
        <a:lstStyle/>
        <a:p>
          <a:endParaRPr lang="en-US"/>
        </a:p>
      </dgm:t>
    </dgm:pt>
    <dgm:pt modelId="{0887DE3A-BF59-4011-B9D9-00EEDF9C1F63}" type="sibTrans" cxnId="{AD2D295A-7984-4635-BD0B-B02BAD4C8472}">
      <dgm:prSet/>
      <dgm:spPr/>
      <dgm:t>
        <a:bodyPr/>
        <a:lstStyle/>
        <a:p>
          <a:endParaRPr lang="en-US"/>
        </a:p>
      </dgm:t>
    </dgm:pt>
    <dgm:pt modelId="{80CB30E8-CB82-4F2D-9AEA-0ACA424FB352}">
      <dgm:prSet phldrT="[Text]"/>
      <dgm:spPr>
        <a:solidFill>
          <a:schemeClr val="accent1">
            <a:lumMod val="75000"/>
          </a:schemeClr>
        </a:solidFill>
      </dgm:spPr>
      <dgm:t>
        <a:bodyPr/>
        <a:lstStyle/>
        <a:p>
          <a:r>
            <a:rPr lang="en-US" dirty="0" smtClean="0"/>
            <a:t>Problem drinker</a:t>
          </a:r>
          <a:endParaRPr lang="en-US" dirty="0"/>
        </a:p>
      </dgm:t>
    </dgm:pt>
    <dgm:pt modelId="{4B666A62-72A3-48D6-A34C-2F55F2330103}" type="parTrans" cxnId="{B90991BF-77C7-4887-94AB-367450621EF5}">
      <dgm:prSet/>
      <dgm:spPr/>
      <dgm:t>
        <a:bodyPr/>
        <a:lstStyle/>
        <a:p>
          <a:endParaRPr lang="en-US"/>
        </a:p>
      </dgm:t>
    </dgm:pt>
    <dgm:pt modelId="{759E4E44-40E3-46ED-ADE1-583F3DE5FE7E}" type="sibTrans" cxnId="{B90991BF-77C7-4887-94AB-367450621EF5}">
      <dgm:prSet/>
      <dgm:spPr/>
      <dgm:t>
        <a:bodyPr/>
        <a:lstStyle/>
        <a:p>
          <a:endParaRPr lang="en-US"/>
        </a:p>
      </dgm:t>
    </dgm:pt>
    <dgm:pt modelId="{3A1609DD-2C63-4914-A947-0F4B79A5BB41}">
      <dgm:prSet phldrT="[Text]"/>
      <dgm:spPr>
        <a:solidFill>
          <a:schemeClr val="accent1">
            <a:lumMod val="75000"/>
          </a:schemeClr>
        </a:solidFill>
      </dgm:spPr>
      <dgm:t>
        <a:bodyPr/>
        <a:lstStyle/>
        <a:p>
          <a:r>
            <a:rPr lang="en-US" dirty="0" smtClean="0"/>
            <a:t>Risky use</a:t>
          </a:r>
          <a:endParaRPr lang="en-US" dirty="0"/>
        </a:p>
      </dgm:t>
    </dgm:pt>
    <dgm:pt modelId="{FE156CCD-23FF-4918-8AEE-33318D144CCB}" type="parTrans" cxnId="{2938CBEA-98DF-417A-ADDE-C1F13906AEBE}">
      <dgm:prSet/>
      <dgm:spPr/>
      <dgm:t>
        <a:bodyPr/>
        <a:lstStyle/>
        <a:p>
          <a:endParaRPr lang="en-US"/>
        </a:p>
      </dgm:t>
    </dgm:pt>
    <dgm:pt modelId="{3C9B5BEE-5B97-48AD-99F1-B1C6AC680BA7}" type="sibTrans" cxnId="{2938CBEA-98DF-417A-ADDE-C1F13906AEBE}">
      <dgm:prSet/>
      <dgm:spPr/>
      <dgm:t>
        <a:bodyPr/>
        <a:lstStyle/>
        <a:p>
          <a:endParaRPr lang="en-US"/>
        </a:p>
      </dgm:t>
    </dgm:pt>
    <dgm:pt modelId="{12452853-80BE-442B-BFDA-1C7C22A52B42}">
      <dgm:prSet phldrT="[Text]"/>
      <dgm:spPr>
        <a:solidFill>
          <a:srgbClr val="FFC000"/>
        </a:solidFill>
      </dgm:spPr>
      <dgm:t>
        <a:bodyPr/>
        <a:lstStyle/>
        <a:p>
          <a:r>
            <a:rPr lang="en-US" dirty="0" smtClean="0"/>
            <a:t>Low risk use</a:t>
          </a:r>
          <a:endParaRPr lang="en-US" dirty="0"/>
        </a:p>
      </dgm:t>
    </dgm:pt>
    <dgm:pt modelId="{FE500E7D-22C9-40FF-91C1-421E026D7825}" type="parTrans" cxnId="{E33DFB57-26E1-4F3F-8FE6-BE292F616648}">
      <dgm:prSet/>
      <dgm:spPr/>
      <dgm:t>
        <a:bodyPr/>
        <a:lstStyle/>
        <a:p>
          <a:endParaRPr lang="en-US"/>
        </a:p>
      </dgm:t>
    </dgm:pt>
    <dgm:pt modelId="{2D3CA8CD-5F3C-49F8-9304-63193A77625E}" type="sibTrans" cxnId="{E33DFB57-26E1-4F3F-8FE6-BE292F616648}">
      <dgm:prSet/>
      <dgm:spPr/>
      <dgm:t>
        <a:bodyPr/>
        <a:lstStyle/>
        <a:p>
          <a:endParaRPr lang="en-US"/>
        </a:p>
      </dgm:t>
    </dgm:pt>
    <dgm:pt modelId="{26D52C0C-5CED-4D74-8D90-C0E2BB3E7356}">
      <dgm:prSet phldrT="[Text]"/>
      <dgm:spPr>
        <a:solidFill>
          <a:srgbClr val="FFC000"/>
        </a:solidFill>
      </dgm:spPr>
      <dgm:t>
        <a:bodyPr/>
        <a:lstStyle/>
        <a:p>
          <a:r>
            <a:rPr lang="en-US" dirty="0" smtClean="0"/>
            <a:t>abstinence</a:t>
          </a:r>
          <a:endParaRPr lang="en-US" dirty="0"/>
        </a:p>
      </dgm:t>
    </dgm:pt>
    <dgm:pt modelId="{915D15D7-CFB2-4601-BD58-D41F13F4D319}" type="parTrans" cxnId="{AFC7F195-A92B-4D03-9C85-ED21CFDD9C64}">
      <dgm:prSet/>
      <dgm:spPr/>
      <dgm:t>
        <a:bodyPr/>
        <a:lstStyle/>
        <a:p>
          <a:endParaRPr lang="en-US"/>
        </a:p>
      </dgm:t>
    </dgm:pt>
    <dgm:pt modelId="{D446AC31-1940-40C6-B587-6719A6278EEF}" type="sibTrans" cxnId="{AFC7F195-A92B-4D03-9C85-ED21CFDD9C64}">
      <dgm:prSet/>
      <dgm:spPr/>
      <dgm:t>
        <a:bodyPr/>
        <a:lstStyle/>
        <a:p>
          <a:endParaRPr lang="en-US"/>
        </a:p>
      </dgm:t>
    </dgm:pt>
    <dgm:pt modelId="{A24A4340-CD09-411C-BE88-5272AB6E1B13}" type="pres">
      <dgm:prSet presAssocID="{02CBA48C-0E05-4C8E-A85D-F3071AECE4D5}" presName="Name0" presStyleCnt="0">
        <dgm:presLayoutVars>
          <dgm:dir/>
          <dgm:animLvl val="lvl"/>
          <dgm:resizeHandles val="exact"/>
        </dgm:presLayoutVars>
      </dgm:prSet>
      <dgm:spPr/>
    </dgm:pt>
    <dgm:pt modelId="{30A3471A-74C2-443E-9B74-F9AEFFDE19BF}" type="pres">
      <dgm:prSet presAssocID="{5867E6AC-0EB8-4F18-9257-1BD1F3667EAB}" presName="Name8" presStyleCnt="0"/>
      <dgm:spPr/>
    </dgm:pt>
    <dgm:pt modelId="{2D22D5AD-8CA5-4101-B3CB-F61F1E248665}" type="pres">
      <dgm:prSet presAssocID="{5867E6AC-0EB8-4F18-9257-1BD1F3667EAB}" presName="level" presStyleLbl="node1" presStyleIdx="0" presStyleCnt="6" custScaleX="105155">
        <dgm:presLayoutVars>
          <dgm:chMax val="1"/>
          <dgm:bulletEnabled val="1"/>
        </dgm:presLayoutVars>
      </dgm:prSet>
      <dgm:spPr/>
      <dgm:t>
        <a:bodyPr/>
        <a:lstStyle/>
        <a:p>
          <a:endParaRPr lang="en-US"/>
        </a:p>
      </dgm:t>
    </dgm:pt>
    <dgm:pt modelId="{C133A58D-E03F-4E8E-BD27-02903C4C478F}" type="pres">
      <dgm:prSet presAssocID="{5867E6AC-0EB8-4F18-9257-1BD1F3667EAB}" presName="levelTx" presStyleLbl="revTx" presStyleIdx="0" presStyleCnt="0">
        <dgm:presLayoutVars>
          <dgm:chMax val="1"/>
          <dgm:bulletEnabled val="1"/>
        </dgm:presLayoutVars>
      </dgm:prSet>
      <dgm:spPr/>
      <dgm:t>
        <a:bodyPr/>
        <a:lstStyle/>
        <a:p>
          <a:endParaRPr lang="en-US"/>
        </a:p>
      </dgm:t>
    </dgm:pt>
    <dgm:pt modelId="{6E96C2EB-4BF3-44FA-A20D-85747504986B}" type="pres">
      <dgm:prSet presAssocID="{E74325A3-3E95-4A96-B732-931B2EC9633C}" presName="Name8" presStyleCnt="0"/>
      <dgm:spPr/>
    </dgm:pt>
    <dgm:pt modelId="{5FB9B4C8-023E-40BA-9F29-7FF285CE6B3C}" type="pres">
      <dgm:prSet presAssocID="{E74325A3-3E95-4A96-B732-931B2EC9633C}" presName="level" presStyleLbl="node1" presStyleIdx="1" presStyleCnt="6">
        <dgm:presLayoutVars>
          <dgm:chMax val="1"/>
          <dgm:bulletEnabled val="1"/>
        </dgm:presLayoutVars>
      </dgm:prSet>
      <dgm:spPr/>
      <dgm:t>
        <a:bodyPr/>
        <a:lstStyle/>
        <a:p>
          <a:endParaRPr lang="en-US"/>
        </a:p>
      </dgm:t>
    </dgm:pt>
    <dgm:pt modelId="{091DB8EC-61B3-420E-B63A-128D0B990779}" type="pres">
      <dgm:prSet presAssocID="{E74325A3-3E95-4A96-B732-931B2EC9633C}" presName="levelTx" presStyleLbl="revTx" presStyleIdx="0" presStyleCnt="0">
        <dgm:presLayoutVars>
          <dgm:chMax val="1"/>
          <dgm:bulletEnabled val="1"/>
        </dgm:presLayoutVars>
      </dgm:prSet>
      <dgm:spPr/>
      <dgm:t>
        <a:bodyPr/>
        <a:lstStyle/>
        <a:p>
          <a:endParaRPr lang="en-US"/>
        </a:p>
      </dgm:t>
    </dgm:pt>
    <dgm:pt modelId="{C27484A6-68BD-4C84-B067-F874E3736F3F}" type="pres">
      <dgm:prSet presAssocID="{80CB30E8-CB82-4F2D-9AEA-0ACA424FB352}" presName="Name8" presStyleCnt="0"/>
      <dgm:spPr/>
    </dgm:pt>
    <dgm:pt modelId="{37B7FF35-7B04-44C1-9D47-6CF9F3FAD192}" type="pres">
      <dgm:prSet presAssocID="{80CB30E8-CB82-4F2D-9AEA-0ACA424FB352}" presName="level" presStyleLbl="node1" presStyleIdx="2" presStyleCnt="6">
        <dgm:presLayoutVars>
          <dgm:chMax val="1"/>
          <dgm:bulletEnabled val="1"/>
        </dgm:presLayoutVars>
      </dgm:prSet>
      <dgm:spPr/>
      <dgm:t>
        <a:bodyPr/>
        <a:lstStyle/>
        <a:p>
          <a:endParaRPr lang="en-US"/>
        </a:p>
      </dgm:t>
    </dgm:pt>
    <dgm:pt modelId="{2A07C28A-5CBF-4542-896B-F3FB7943D7B7}" type="pres">
      <dgm:prSet presAssocID="{80CB30E8-CB82-4F2D-9AEA-0ACA424FB352}" presName="levelTx" presStyleLbl="revTx" presStyleIdx="0" presStyleCnt="0">
        <dgm:presLayoutVars>
          <dgm:chMax val="1"/>
          <dgm:bulletEnabled val="1"/>
        </dgm:presLayoutVars>
      </dgm:prSet>
      <dgm:spPr/>
      <dgm:t>
        <a:bodyPr/>
        <a:lstStyle/>
        <a:p>
          <a:endParaRPr lang="en-US"/>
        </a:p>
      </dgm:t>
    </dgm:pt>
    <dgm:pt modelId="{63BB6ED5-4459-4F29-B858-05DBB19DE172}" type="pres">
      <dgm:prSet presAssocID="{3A1609DD-2C63-4914-A947-0F4B79A5BB41}" presName="Name8" presStyleCnt="0"/>
      <dgm:spPr/>
    </dgm:pt>
    <dgm:pt modelId="{E3F475F8-E6E6-4AB2-BA7E-5DCC8993FCB9}" type="pres">
      <dgm:prSet presAssocID="{3A1609DD-2C63-4914-A947-0F4B79A5BB41}" presName="level" presStyleLbl="node1" presStyleIdx="3" presStyleCnt="6">
        <dgm:presLayoutVars>
          <dgm:chMax val="1"/>
          <dgm:bulletEnabled val="1"/>
        </dgm:presLayoutVars>
      </dgm:prSet>
      <dgm:spPr/>
      <dgm:t>
        <a:bodyPr/>
        <a:lstStyle/>
        <a:p>
          <a:endParaRPr lang="en-US"/>
        </a:p>
      </dgm:t>
    </dgm:pt>
    <dgm:pt modelId="{E98961A9-B06F-4560-B5F3-B38E28C6C563}" type="pres">
      <dgm:prSet presAssocID="{3A1609DD-2C63-4914-A947-0F4B79A5BB41}" presName="levelTx" presStyleLbl="revTx" presStyleIdx="0" presStyleCnt="0">
        <dgm:presLayoutVars>
          <dgm:chMax val="1"/>
          <dgm:bulletEnabled val="1"/>
        </dgm:presLayoutVars>
      </dgm:prSet>
      <dgm:spPr/>
      <dgm:t>
        <a:bodyPr/>
        <a:lstStyle/>
        <a:p>
          <a:endParaRPr lang="en-US"/>
        </a:p>
      </dgm:t>
    </dgm:pt>
    <dgm:pt modelId="{14552A17-2270-4EE6-97F5-C3FC716D4D3B}" type="pres">
      <dgm:prSet presAssocID="{12452853-80BE-442B-BFDA-1C7C22A52B42}" presName="Name8" presStyleCnt="0"/>
      <dgm:spPr/>
    </dgm:pt>
    <dgm:pt modelId="{BB0B6761-6200-4FE5-B5F0-55D508D985CA}" type="pres">
      <dgm:prSet presAssocID="{12452853-80BE-442B-BFDA-1C7C22A52B42}" presName="level" presStyleLbl="node1" presStyleIdx="4" presStyleCnt="6">
        <dgm:presLayoutVars>
          <dgm:chMax val="1"/>
          <dgm:bulletEnabled val="1"/>
        </dgm:presLayoutVars>
      </dgm:prSet>
      <dgm:spPr/>
      <dgm:t>
        <a:bodyPr/>
        <a:lstStyle/>
        <a:p>
          <a:endParaRPr lang="en-US"/>
        </a:p>
      </dgm:t>
    </dgm:pt>
    <dgm:pt modelId="{A2510E64-D9A3-48D3-B029-105A26ACE77F}" type="pres">
      <dgm:prSet presAssocID="{12452853-80BE-442B-BFDA-1C7C22A52B42}" presName="levelTx" presStyleLbl="revTx" presStyleIdx="0" presStyleCnt="0">
        <dgm:presLayoutVars>
          <dgm:chMax val="1"/>
          <dgm:bulletEnabled val="1"/>
        </dgm:presLayoutVars>
      </dgm:prSet>
      <dgm:spPr/>
      <dgm:t>
        <a:bodyPr/>
        <a:lstStyle/>
        <a:p>
          <a:endParaRPr lang="en-US"/>
        </a:p>
      </dgm:t>
    </dgm:pt>
    <dgm:pt modelId="{116994F2-F911-47AB-B3BC-254C622C733D}" type="pres">
      <dgm:prSet presAssocID="{26D52C0C-5CED-4D74-8D90-C0E2BB3E7356}" presName="Name8" presStyleCnt="0"/>
      <dgm:spPr/>
    </dgm:pt>
    <dgm:pt modelId="{E5181F7D-F1F6-45E2-8AF2-8BA55C8904C9}" type="pres">
      <dgm:prSet presAssocID="{26D52C0C-5CED-4D74-8D90-C0E2BB3E7356}" presName="level" presStyleLbl="node1" presStyleIdx="5" presStyleCnt="6">
        <dgm:presLayoutVars>
          <dgm:chMax val="1"/>
          <dgm:bulletEnabled val="1"/>
        </dgm:presLayoutVars>
      </dgm:prSet>
      <dgm:spPr/>
      <dgm:t>
        <a:bodyPr/>
        <a:lstStyle/>
        <a:p>
          <a:endParaRPr lang="en-US"/>
        </a:p>
      </dgm:t>
    </dgm:pt>
    <dgm:pt modelId="{DB484922-A621-49DD-B2CC-B71492D5A719}" type="pres">
      <dgm:prSet presAssocID="{26D52C0C-5CED-4D74-8D90-C0E2BB3E7356}" presName="levelTx" presStyleLbl="revTx" presStyleIdx="0" presStyleCnt="0">
        <dgm:presLayoutVars>
          <dgm:chMax val="1"/>
          <dgm:bulletEnabled val="1"/>
        </dgm:presLayoutVars>
      </dgm:prSet>
      <dgm:spPr/>
      <dgm:t>
        <a:bodyPr/>
        <a:lstStyle/>
        <a:p>
          <a:endParaRPr lang="en-US"/>
        </a:p>
      </dgm:t>
    </dgm:pt>
  </dgm:ptLst>
  <dgm:cxnLst>
    <dgm:cxn modelId="{68209DCB-9D8E-4FBA-B818-D8D3B15CF333}" type="presOf" srcId="{E74325A3-3E95-4A96-B732-931B2EC9633C}" destId="{091DB8EC-61B3-420E-B63A-128D0B990779}" srcOrd="1" destOrd="0" presId="urn:microsoft.com/office/officeart/2005/8/layout/pyramid1"/>
    <dgm:cxn modelId="{B90991BF-77C7-4887-94AB-367450621EF5}" srcId="{02CBA48C-0E05-4C8E-A85D-F3071AECE4D5}" destId="{80CB30E8-CB82-4F2D-9AEA-0ACA424FB352}" srcOrd="2" destOrd="0" parTransId="{4B666A62-72A3-48D6-A34C-2F55F2330103}" sibTransId="{759E4E44-40E3-46ED-ADE1-583F3DE5FE7E}"/>
    <dgm:cxn modelId="{C79AB60F-B724-4035-B61F-BBFEAD92B7E3}" type="presOf" srcId="{3A1609DD-2C63-4914-A947-0F4B79A5BB41}" destId="{E98961A9-B06F-4560-B5F3-B38E28C6C563}" srcOrd="1" destOrd="0" presId="urn:microsoft.com/office/officeart/2005/8/layout/pyramid1"/>
    <dgm:cxn modelId="{AD2D295A-7984-4635-BD0B-B02BAD4C8472}" srcId="{02CBA48C-0E05-4C8E-A85D-F3071AECE4D5}" destId="{E74325A3-3E95-4A96-B732-931B2EC9633C}" srcOrd="1" destOrd="0" parTransId="{912A9678-C7FD-4239-A71B-2A642722DD8C}" sibTransId="{0887DE3A-BF59-4011-B9D9-00EEDF9C1F63}"/>
    <dgm:cxn modelId="{AFC7F195-A92B-4D03-9C85-ED21CFDD9C64}" srcId="{02CBA48C-0E05-4C8E-A85D-F3071AECE4D5}" destId="{26D52C0C-5CED-4D74-8D90-C0E2BB3E7356}" srcOrd="5" destOrd="0" parTransId="{915D15D7-CFB2-4601-BD58-D41F13F4D319}" sibTransId="{D446AC31-1940-40C6-B587-6719A6278EEF}"/>
    <dgm:cxn modelId="{BD24C7E8-A562-4FE2-8C98-3E1B1F65E722}" srcId="{02CBA48C-0E05-4C8E-A85D-F3071AECE4D5}" destId="{5867E6AC-0EB8-4F18-9257-1BD1F3667EAB}" srcOrd="0" destOrd="0" parTransId="{332E2CA5-BD08-46D8-8DF7-D7029911FF6F}" sibTransId="{5704E9F9-0312-4E57-BA2B-38782CE4CAB4}"/>
    <dgm:cxn modelId="{80320B2F-5BB1-4C27-BDFF-FA2C393A0FE7}" type="presOf" srcId="{26D52C0C-5CED-4D74-8D90-C0E2BB3E7356}" destId="{E5181F7D-F1F6-45E2-8AF2-8BA55C8904C9}" srcOrd="0" destOrd="0" presId="urn:microsoft.com/office/officeart/2005/8/layout/pyramid1"/>
    <dgm:cxn modelId="{28FACC2F-160E-491D-BE2D-2C52ACDA3345}" type="presOf" srcId="{E74325A3-3E95-4A96-B732-931B2EC9633C}" destId="{5FB9B4C8-023E-40BA-9F29-7FF285CE6B3C}" srcOrd="0" destOrd="0" presId="urn:microsoft.com/office/officeart/2005/8/layout/pyramid1"/>
    <dgm:cxn modelId="{0AE04319-8667-424D-A938-1D5CD1C4F235}" type="presOf" srcId="{3A1609DD-2C63-4914-A947-0F4B79A5BB41}" destId="{E3F475F8-E6E6-4AB2-BA7E-5DCC8993FCB9}" srcOrd="0" destOrd="0" presId="urn:microsoft.com/office/officeart/2005/8/layout/pyramid1"/>
    <dgm:cxn modelId="{1460237B-3722-4CC6-A996-B5FCD01A13ED}" type="presOf" srcId="{5867E6AC-0EB8-4F18-9257-1BD1F3667EAB}" destId="{C133A58D-E03F-4E8E-BD27-02903C4C478F}" srcOrd="1" destOrd="0" presId="urn:microsoft.com/office/officeart/2005/8/layout/pyramid1"/>
    <dgm:cxn modelId="{CD9835D5-C840-4639-A886-54C1C707AD7C}" type="presOf" srcId="{26D52C0C-5CED-4D74-8D90-C0E2BB3E7356}" destId="{DB484922-A621-49DD-B2CC-B71492D5A719}" srcOrd="1" destOrd="0" presId="urn:microsoft.com/office/officeart/2005/8/layout/pyramid1"/>
    <dgm:cxn modelId="{2938CBEA-98DF-417A-ADDE-C1F13906AEBE}" srcId="{02CBA48C-0E05-4C8E-A85D-F3071AECE4D5}" destId="{3A1609DD-2C63-4914-A947-0F4B79A5BB41}" srcOrd="3" destOrd="0" parTransId="{FE156CCD-23FF-4918-8AEE-33318D144CCB}" sibTransId="{3C9B5BEE-5B97-48AD-99F1-B1C6AC680BA7}"/>
    <dgm:cxn modelId="{D4945082-9687-4C61-8C49-CE7FFC6359AB}" type="presOf" srcId="{80CB30E8-CB82-4F2D-9AEA-0ACA424FB352}" destId="{37B7FF35-7B04-44C1-9D47-6CF9F3FAD192}" srcOrd="0" destOrd="0" presId="urn:microsoft.com/office/officeart/2005/8/layout/pyramid1"/>
    <dgm:cxn modelId="{C903141F-D37C-4E74-936A-AD0FF33AAC88}" type="presOf" srcId="{02CBA48C-0E05-4C8E-A85D-F3071AECE4D5}" destId="{A24A4340-CD09-411C-BE88-5272AB6E1B13}" srcOrd="0" destOrd="0" presId="urn:microsoft.com/office/officeart/2005/8/layout/pyramid1"/>
    <dgm:cxn modelId="{E33DFB57-26E1-4F3F-8FE6-BE292F616648}" srcId="{02CBA48C-0E05-4C8E-A85D-F3071AECE4D5}" destId="{12452853-80BE-442B-BFDA-1C7C22A52B42}" srcOrd="4" destOrd="0" parTransId="{FE500E7D-22C9-40FF-91C1-421E026D7825}" sibTransId="{2D3CA8CD-5F3C-49F8-9304-63193A77625E}"/>
    <dgm:cxn modelId="{0F1857EC-4179-4E77-A072-CA630CF001FA}" type="presOf" srcId="{12452853-80BE-442B-BFDA-1C7C22A52B42}" destId="{A2510E64-D9A3-48D3-B029-105A26ACE77F}" srcOrd="1" destOrd="0" presId="urn:microsoft.com/office/officeart/2005/8/layout/pyramid1"/>
    <dgm:cxn modelId="{9D4F8886-4D3B-4EDD-ACE6-A056A8BE8E2F}" type="presOf" srcId="{5867E6AC-0EB8-4F18-9257-1BD1F3667EAB}" destId="{2D22D5AD-8CA5-4101-B3CB-F61F1E248665}" srcOrd="0" destOrd="0" presId="urn:microsoft.com/office/officeart/2005/8/layout/pyramid1"/>
    <dgm:cxn modelId="{D05992DD-37F1-443F-8FA7-466535DA8760}" type="presOf" srcId="{12452853-80BE-442B-BFDA-1C7C22A52B42}" destId="{BB0B6761-6200-4FE5-B5F0-55D508D985CA}" srcOrd="0" destOrd="0" presId="urn:microsoft.com/office/officeart/2005/8/layout/pyramid1"/>
    <dgm:cxn modelId="{F2BF797B-F765-4264-9C5D-BFDC76D9EB96}" type="presOf" srcId="{80CB30E8-CB82-4F2D-9AEA-0ACA424FB352}" destId="{2A07C28A-5CBF-4542-896B-F3FB7943D7B7}" srcOrd="1" destOrd="0" presId="urn:microsoft.com/office/officeart/2005/8/layout/pyramid1"/>
    <dgm:cxn modelId="{F43D0CF2-A45A-494A-AECF-5D89EBFF901B}" type="presParOf" srcId="{A24A4340-CD09-411C-BE88-5272AB6E1B13}" destId="{30A3471A-74C2-443E-9B74-F9AEFFDE19BF}" srcOrd="0" destOrd="0" presId="urn:microsoft.com/office/officeart/2005/8/layout/pyramid1"/>
    <dgm:cxn modelId="{7182E881-1DFE-4DEF-92B7-ED3B9CFE1CFF}" type="presParOf" srcId="{30A3471A-74C2-443E-9B74-F9AEFFDE19BF}" destId="{2D22D5AD-8CA5-4101-B3CB-F61F1E248665}" srcOrd="0" destOrd="0" presId="urn:microsoft.com/office/officeart/2005/8/layout/pyramid1"/>
    <dgm:cxn modelId="{51F8C6E7-BD68-49E1-B7FB-07A87BE19A15}" type="presParOf" srcId="{30A3471A-74C2-443E-9B74-F9AEFFDE19BF}" destId="{C133A58D-E03F-4E8E-BD27-02903C4C478F}" srcOrd="1" destOrd="0" presId="urn:microsoft.com/office/officeart/2005/8/layout/pyramid1"/>
    <dgm:cxn modelId="{90E60E05-6868-40EB-88C0-94B5DE290DD4}" type="presParOf" srcId="{A24A4340-CD09-411C-BE88-5272AB6E1B13}" destId="{6E96C2EB-4BF3-44FA-A20D-85747504986B}" srcOrd="1" destOrd="0" presId="urn:microsoft.com/office/officeart/2005/8/layout/pyramid1"/>
    <dgm:cxn modelId="{D10388D8-D02D-46DF-8F90-366DDBA18EAB}" type="presParOf" srcId="{6E96C2EB-4BF3-44FA-A20D-85747504986B}" destId="{5FB9B4C8-023E-40BA-9F29-7FF285CE6B3C}" srcOrd="0" destOrd="0" presId="urn:microsoft.com/office/officeart/2005/8/layout/pyramid1"/>
    <dgm:cxn modelId="{2D69EE19-700B-45C2-9DFE-347CA41E35E8}" type="presParOf" srcId="{6E96C2EB-4BF3-44FA-A20D-85747504986B}" destId="{091DB8EC-61B3-420E-B63A-128D0B990779}" srcOrd="1" destOrd="0" presId="urn:microsoft.com/office/officeart/2005/8/layout/pyramid1"/>
    <dgm:cxn modelId="{C9E83B1A-B6C3-41D7-BB12-09F7FDDF20A3}" type="presParOf" srcId="{A24A4340-CD09-411C-BE88-5272AB6E1B13}" destId="{C27484A6-68BD-4C84-B067-F874E3736F3F}" srcOrd="2" destOrd="0" presId="urn:microsoft.com/office/officeart/2005/8/layout/pyramid1"/>
    <dgm:cxn modelId="{EF9DDA68-233B-42FF-9209-074D1E179148}" type="presParOf" srcId="{C27484A6-68BD-4C84-B067-F874E3736F3F}" destId="{37B7FF35-7B04-44C1-9D47-6CF9F3FAD192}" srcOrd="0" destOrd="0" presId="urn:microsoft.com/office/officeart/2005/8/layout/pyramid1"/>
    <dgm:cxn modelId="{8D192390-EA17-41ED-A6EA-8039BA167996}" type="presParOf" srcId="{C27484A6-68BD-4C84-B067-F874E3736F3F}" destId="{2A07C28A-5CBF-4542-896B-F3FB7943D7B7}" srcOrd="1" destOrd="0" presId="urn:microsoft.com/office/officeart/2005/8/layout/pyramid1"/>
    <dgm:cxn modelId="{6A815090-0E7B-47C8-8122-F030E0D7E3E8}" type="presParOf" srcId="{A24A4340-CD09-411C-BE88-5272AB6E1B13}" destId="{63BB6ED5-4459-4F29-B858-05DBB19DE172}" srcOrd="3" destOrd="0" presId="urn:microsoft.com/office/officeart/2005/8/layout/pyramid1"/>
    <dgm:cxn modelId="{DD0441A2-5C60-4919-BFDD-B997CE7772BA}" type="presParOf" srcId="{63BB6ED5-4459-4F29-B858-05DBB19DE172}" destId="{E3F475F8-E6E6-4AB2-BA7E-5DCC8993FCB9}" srcOrd="0" destOrd="0" presId="urn:microsoft.com/office/officeart/2005/8/layout/pyramid1"/>
    <dgm:cxn modelId="{1A0DD6E0-8EF3-4514-AD3D-7BB86AFD4BA5}" type="presParOf" srcId="{63BB6ED5-4459-4F29-B858-05DBB19DE172}" destId="{E98961A9-B06F-4560-B5F3-B38E28C6C563}" srcOrd="1" destOrd="0" presId="urn:microsoft.com/office/officeart/2005/8/layout/pyramid1"/>
    <dgm:cxn modelId="{368EA585-0949-43AB-8C14-E8FF0B7A29D2}" type="presParOf" srcId="{A24A4340-CD09-411C-BE88-5272AB6E1B13}" destId="{14552A17-2270-4EE6-97F5-C3FC716D4D3B}" srcOrd="4" destOrd="0" presId="urn:microsoft.com/office/officeart/2005/8/layout/pyramid1"/>
    <dgm:cxn modelId="{E34F8C9C-466D-45FF-A3BB-32CED19DF12E}" type="presParOf" srcId="{14552A17-2270-4EE6-97F5-C3FC716D4D3B}" destId="{BB0B6761-6200-4FE5-B5F0-55D508D985CA}" srcOrd="0" destOrd="0" presId="urn:microsoft.com/office/officeart/2005/8/layout/pyramid1"/>
    <dgm:cxn modelId="{4BD033BF-0FB4-4C15-B780-BA8E4DE4DE79}" type="presParOf" srcId="{14552A17-2270-4EE6-97F5-C3FC716D4D3B}" destId="{A2510E64-D9A3-48D3-B029-105A26ACE77F}" srcOrd="1" destOrd="0" presId="urn:microsoft.com/office/officeart/2005/8/layout/pyramid1"/>
    <dgm:cxn modelId="{9B3EF41E-BB98-4700-BFCF-9F7287500B25}" type="presParOf" srcId="{A24A4340-CD09-411C-BE88-5272AB6E1B13}" destId="{116994F2-F911-47AB-B3BC-254C622C733D}" srcOrd="5" destOrd="0" presId="urn:microsoft.com/office/officeart/2005/8/layout/pyramid1"/>
    <dgm:cxn modelId="{D3DCC534-3296-49DE-8239-74EE90E61B14}" type="presParOf" srcId="{116994F2-F911-47AB-B3BC-254C622C733D}" destId="{E5181F7D-F1F6-45E2-8AF2-8BA55C8904C9}" srcOrd="0" destOrd="0" presId="urn:microsoft.com/office/officeart/2005/8/layout/pyramid1"/>
    <dgm:cxn modelId="{0EF83283-FABF-4BED-94D7-359EAE4A1DD5}" type="presParOf" srcId="{116994F2-F911-47AB-B3BC-254C622C733D}" destId="{DB484922-A621-49DD-B2CC-B71492D5A719}"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B41707-4375-4F93-8CF2-230BE5BFCB0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24503DF-F8F9-4355-A728-0F948362B774}">
      <dgm:prSet phldrT="[Text]"/>
      <dgm:spPr/>
      <dgm:t>
        <a:bodyPr/>
        <a:lstStyle/>
        <a:p>
          <a:r>
            <a:rPr lang="en-US" dirty="0" smtClean="0"/>
            <a:t>Enrolment (n=315)</a:t>
          </a:r>
        </a:p>
        <a:p>
          <a:r>
            <a:rPr lang="en-US" dirty="0" smtClean="0"/>
            <a:t>Useable (n=266)</a:t>
          </a:r>
          <a:endParaRPr lang="en-US" dirty="0"/>
        </a:p>
      </dgm:t>
    </dgm:pt>
    <dgm:pt modelId="{61C20CA6-E1D0-47B2-9469-9A711C358427}" type="parTrans" cxnId="{B9A98D8B-8053-43AF-8AAC-AD6F7ACDB6C3}">
      <dgm:prSet/>
      <dgm:spPr/>
      <dgm:t>
        <a:bodyPr/>
        <a:lstStyle/>
        <a:p>
          <a:endParaRPr lang="en-US"/>
        </a:p>
      </dgm:t>
    </dgm:pt>
    <dgm:pt modelId="{CA37A8BC-C6C9-4AFF-A9F3-985FCE4A3161}" type="sibTrans" cxnId="{B9A98D8B-8053-43AF-8AAC-AD6F7ACDB6C3}">
      <dgm:prSet/>
      <dgm:spPr/>
      <dgm:t>
        <a:bodyPr/>
        <a:lstStyle/>
        <a:p>
          <a:endParaRPr lang="en-US"/>
        </a:p>
      </dgm:t>
    </dgm:pt>
    <dgm:pt modelId="{4502A7AC-41CB-4D4F-B37D-747AD66DD83A}">
      <dgm:prSet phldrT="[Text]"/>
      <dgm:spPr/>
      <dgm:t>
        <a:bodyPr/>
        <a:lstStyle/>
        <a:p>
          <a:r>
            <a:rPr lang="en-US" dirty="0" smtClean="0"/>
            <a:t>Horton's map + (mob and country q’s)</a:t>
          </a:r>
        </a:p>
        <a:p>
          <a:r>
            <a:rPr lang="en-US" dirty="0" smtClean="0"/>
            <a:t>AUDIT (n=160) </a:t>
          </a:r>
        </a:p>
        <a:p>
          <a:r>
            <a:rPr lang="en-US" dirty="0" smtClean="0"/>
            <a:t> K10 (n=108)</a:t>
          </a:r>
          <a:endParaRPr lang="en-US" dirty="0"/>
        </a:p>
      </dgm:t>
    </dgm:pt>
    <dgm:pt modelId="{326096E6-118A-4D33-98E8-CFF5836F2325}" type="parTrans" cxnId="{79323A9C-72FC-40BE-BEEE-AFE563D787E6}">
      <dgm:prSet/>
      <dgm:spPr/>
      <dgm:t>
        <a:bodyPr/>
        <a:lstStyle/>
        <a:p>
          <a:endParaRPr lang="en-US"/>
        </a:p>
      </dgm:t>
    </dgm:pt>
    <dgm:pt modelId="{29B59394-5BE1-47F5-ADDE-A3CB2784EDD0}" type="sibTrans" cxnId="{79323A9C-72FC-40BE-BEEE-AFE563D787E6}">
      <dgm:prSet/>
      <dgm:spPr/>
      <dgm:t>
        <a:bodyPr/>
        <a:lstStyle/>
        <a:p>
          <a:endParaRPr lang="en-US"/>
        </a:p>
      </dgm:t>
    </dgm:pt>
    <dgm:pt modelId="{98778FB6-FE28-47AE-884E-DA7CA8086680}">
      <dgm:prSet phldrT="[Text]"/>
      <dgm:spPr/>
      <dgm:t>
        <a:bodyPr/>
        <a:lstStyle/>
        <a:p>
          <a:r>
            <a:rPr lang="en-US" dirty="0" smtClean="0"/>
            <a:t>Mean AUDIT score</a:t>
          </a:r>
        </a:p>
        <a:p>
          <a:r>
            <a:rPr lang="en-US" dirty="0" smtClean="0"/>
            <a:t>Mean K10 score</a:t>
          </a:r>
          <a:endParaRPr lang="en-US" dirty="0"/>
        </a:p>
      </dgm:t>
    </dgm:pt>
    <dgm:pt modelId="{3C8DD033-8D86-4D19-9E21-4B4A656A73C7}" type="parTrans" cxnId="{CA35DC0B-6BD9-4D71-B605-847EEF970D5A}">
      <dgm:prSet/>
      <dgm:spPr/>
      <dgm:t>
        <a:bodyPr/>
        <a:lstStyle/>
        <a:p>
          <a:endParaRPr lang="en-US"/>
        </a:p>
      </dgm:t>
    </dgm:pt>
    <dgm:pt modelId="{73D643C6-3140-4A50-89A8-1F1190BF3F5E}" type="sibTrans" cxnId="{CA35DC0B-6BD9-4D71-B605-847EEF970D5A}">
      <dgm:prSet/>
      <dgm:spPr/>
      <dgm:t>
        <a:bodyPr/>
        <a:lstStyle/>
        <a:p>
          <a:endParaRPr lang="en-US"/>
        </a:p>
      </dgm:t>
    </dgm:pt>
    <dgm:pt modelId="{6E87115E-DA11-4584-B1BF-865CB6BA4CFB}">
      <dgm:prSet phldrT="[Text]"/>
      <dgm:spPr/>
      <dgm:t>
        <a:bodyPr/>
        <a:lstStyle/>
        <a:p>
          <a:r>
            <a:rPr lang="en-US" dirty="0" smtClean="0"/>
            <a:t>AUDIT (n=106)</a:t>
          </a:r>
        </a:p>
        <a:p>
          <a:r>
            <a:rPr lang="en-US" dirty="0" smtClean="0"/>
            <a:t>K10 (n=94)</a:t>
          </a:r>
          <a:endParaRPr lang="en-US" dirty="0"/>
        </a:p>
      </dgm:t>
    </dgm:pt>
    <dgm:pt modelId="{01CE65D9-CD45-4059-84AD-FEADE351CE01}" type="parTrans" cxnId="{91B8510E-F943-44F4-931F-63661212ED27}">
      <dgm:prSet/>
      <dgm:spPr/>
      <dgm:t>
        <a:bodyPr/>
        <a:lstStyle/>
        <a:p>
          <a:endParaRPr lang="en-US"/>
        </a:p>
      </dgm:t>
    </dgm:pt>
    <dgm:pt modelId="{1E78B40B-A929-4395-AC36-B2BE0427103A}" type="sibTrans" cxnId="{91B8510E-F943-44F4-931F-63661212ED27}">
      <dgm:prSet/>
      <dgm:spPr/>
      <dgm:t>
        <a:bodyPr/>
        <a:lstStyle/>
        <a:p>
          <a:endParaRPr lang="en-US"/>
        </a:p>
      </dgm:t>
    </dgm:pt>
    <dgm:pt modelId="{D80C6625-A517-4932-995E-C9FFA992EBFA}">
      <dgm:prSet phldrT="[Text]"/>
      <dgm:spPr/>
      <dgm:t>
        <a:bodyPr/>
        <a:lstStyle/>
        <a:p>
          <a:r>
            <a:rPr lang="en-US" dirty="0" smtClean="0"/>
            <a:t>Mean AUDIT score</a:t>
          </a:r>
        </a:p>
        <a:p>
          <a:r>
            <a:rPr lang="en-US" dirty="0" smtClean="0"/>
            <a:t>Mean K10 score</a:t>
          </a:r>
          <a:endParaRPr lang="en-US" dirty="0"/>
        </a:p>
      </dgm:t>
    </dgm:pt>
    <dgm:pt modelId="{0E3840CA-3381-4BD6-81F4-2D87A243E297}" type="parTrans" cxnId="{9FDB2093-1688-4737-9529-BE4FBAB7793B}">
      <dgm:prSet/>
      <dgm:spPr/>
      <dgm:t>
        <a:bodyPr/>
        <a:lstStyle/>
        <a:p>
          <a:endParaRPr lang="en-US"/>
        </a:p>
      </dgm:t>
    </dgm:pt>
    <dgm:pt modelId="{290347BE-6394-44E0-A11D-E5332D8E2E85}" type="sibTrans" cxnId="{9FDB2093-1688-4737-9529-BE4FBAB7793B}">
      <dgm:prSet/>
      <dgm:spPr/>
      <dgm:t>
        <a:bodyPr/>
        <a:lstStyle/>
        <a:p>
          <a:endParaRPr lang="en-US"/>
        </a:p>
      </dgm:t>
    </dgm:pt>
    <dgm:pt modelId="{B74BC293-AFC3-4314-AD8D-8B34C750FB05}" type="pres">
      <dgm:prSet presAssocID="{47B41707-4375-4F93-8CF2-230BE5BFCB0A}" presName="hierChild1" presStyleCnt="0">
        <dgm:presLayoutVars>
          <dgm:chPref val="1"/>
          <dgm:dir/>
          <dgm:animOne val="branch"/>
          <dgm:animLvl val="lvl"/>
          <dgm:resizeHandles/>
        </dgm:presLayoutVars>
      </dgm:prSet>
      <dgm:spPr/>
      <dgm:t>
        <a:bodyPr/>
        <a:lstStyle/>
        <a:p>
          <a:endParaRPr lang="en-US"/>
        </a:p>
      </dgm:t>
    </dgm:pt>
    <dgm:pt modelId="{BA39BFC8-344A-4A39-91D0-8E86942533B9}" type="pres">
      <dgm:prSet presAssocID="{324503DF-F8F9-4355-A728-0F948362B774}" presName="hierRoot1" presStyleCnt="0"/>
      <dgm:spPr/>
    </dgm:pt>
    <dgm:pt modelId="{7DCA3F1A-4782-4AE5-A476-712C573A273D}" type="pres">
      <dgm:prSet presAssocID="{324503DF-F8F9-4355-A728-0F948362B774}" presName="composite" presStyleCnt="0"/>
      <dgm:spPr/>
    </dgm:pt>
    <dgm:pt modelId="{65A4A3E4-2358-49E0-9839-B1AFB67B3939}" type="pres">
      <dgm:prSet presAssocID="{324503DF-F8F9-4355-A728-0F948362B774}" presName="background" presStyleLbl="node0" presStyleIdx="0" presStyleCnt="1"/>
      <dgm:spPr/>
    </dgm:pt>
    <dgm:pt modelId="{D4C51AC4-C530-42CE-9234-B2E03B2A5585}" type="pres">
      <dgm:prSet presAssocID="{324503DF-F8F9-4355-A728-0F948362B774}" presName="text" presStyleLbl="fgAcc0" presStyleIdx="0" presStyleCnt="1">
        <dgm:presLayoutVars>
          <dgm:chPref val="3"/>
        </dgm:presLayoutVars>
      </dgm:prSet>
      <dgm:spPr/>
      <dgm:t>
        <a:bodyPr/>
        <a:lstStyle/>
        <a:p>
          <a:endParaRPr lang="en-US"/>
        </a:p>
      </dgm:t>
    </dgm:pt>
    <dgm:pt modelId="{07AA8EF4-34AC-4D00-9503-8C0A13A51A92}" type="pres">
      <dgm:prSet presAssocID="{324503DF-F8F9-4355-A728-0F948362B774}" presName="hierChild2" presStyleCnt="0"/>
      <dgm:spPr/>
    </dgm:pt>
    <dgm:pt modelId="{933AC8F0-2A1A-482C-9843-338608BD8B4B}" type="pres">
      <dgm:prSet presAssocID="{326096E6-118A-4D33-98E8-CFF5836F2325}" presName="Name10" presStyleLbl="parChTrans1D2" presStyleIdx="0" presStyleCnt="2"/>
      <dgm:spPr/>
      <dgm:t>
        <a:bodyPr/>
        <a:lstStyle/>
        <a:p>
          <a:endParaRPr lang="en-US"/>
        </a:p>
      </dgm:t>
    </dgm:pt>
    <dgm:pt modelId="{0F2D544E-8253-4666-A53C-6FAB046DF10A}" type="pres">
      <dgm:prSet presAssocID="{4502A7AC-41CB-4D4F-B37D-747AD66DD83A}" presName="hierRoot2" presStyleCnt="0"/>
      <dgm:spPr/>
    </dgm:pt>
    <dgm:pt modelId="{F6A64777-FFD8-43FD-9A29-FA6EC1E98C4C}" type="pres">
      <dgm:prSet presAssocID="{4502A7AC-41CB-4D4F-B37D-747AD66DD83A}" presName="composite2" presStyleCnt="0"/>
      <dgm:spPr/>
    </dgm:pt>
    <dgm:pt modelId="{373B8050-0537-4052-80FC-FDEE5F7C72B7}" type="pres">
      <dgm:prSet presAssocID="{4502A7AC-41CB-4D4F-B37D-747AD66DD83A}" presName="background2" presStyleLbl="node2" presStyleIdx="0" presStyleCnt="2"/>
      <dgm:spPr/>
    </dgm:pt>
    <dgm:pt modelId="{86621F67-FD33-4733-B1AD-4A9EC9BDE5A1}" type="pres">
      <dgm:prSet presAssocID="{4502A7AC-41CB-4D4F-B37D-747AD66DD83A}" presName="text2" presStyleLbl="fgAcc2" presStyleIdx="0" presStyleCnt="2" custScaleX="154563">
        <dgm:presLayoutVars>
          <dgm:chPref val="3"/>
        </dgm:presLayoutVars>
      </dgm:prSet>
      <dgm:spPr/>
      <dgm:t>
        <a:bodyPr/>
        <a:lstStyle/>
        <a:p>
          <a:endParaRPr lang="en-US"/>
        </a:p>
      </dgm:t>
    </dgm:pt>
    <dgm:pt modelId="{1F4A4A94-3036-4B3B-B249-9D37D7CE775F}" type="pres">
      <dgm:prSet presAssocID="{4502A7AC-41CB-4D4F-B37D-747AD66DD83A}" presName="hierChild3" presStyleCnt="0"/>
      <dgm:spPr/>
    </dgm:pt>
    <dgm:pt modelId="{F6793210-9E91-4D2F-9B84-EA41BB5F5592}" type="pres">
      <dgm:prSet presAssocID="{3C8DD033-8D86-4D19-9E21-4B4A656A73C7}" presName="Name17" presStyleLbl="parChTrans1D3" presStyleIdx="0" presStyleCnt="2"/>
      <dgm:spPr/>
      <dgm:t>
        <a:bodyPr/>
        <a:lstStyle/>
        <a:p>
          <a:endParaRPr lang="en-US"/>
        </a:p>
      </dgm:t>
    </dgm:pt>
    <dgm:pt modelId="{8A0DFC4F-8C73-4D84-9C5C-DBFA4C27D3A5}" type="pres">
      <dgm:prSet presAssocID="{98778FB6-FE28-47AE-884E-DA7CA8086680}" presName="hierRoot3" presStyleCnt="0"/>
      <dgm:spPr/>
    </dgm:pt>
    <dgm:pt modelId="{F0D4DE17-7839-42FE-8EB5-EEDC985549EA}" type="pres">
      <dgm:prSet presAssocID="{98778FB6-FE28-47AE-884E-DA7CA8086680}" presName="composite3" presStyleCnt="0"/>
      <dgm:spPr/>
    </dgm:pt>
    <dgm:pt modelId="{D2E62202-98C7-43A6-8DF6-EE9B1D96CB60}" type="pres">
      <dgm:prSet presAssocID="{98778FB6-FE28-47AE-884E-DA7CA8086680}" presName="background3" presStyleLbl="node3" presStyleIdx="0" presStyleCnt="2"/>
      <dgm:spPr/>
    </dgm:pt>
    <dgm:pt modelId="{BAA86448-9451-40B7-ACAF-D559DE504BC6}" type="pres">
      <dgm:prSet presAssocID="{98778FB6-FE28-47AE-884E-DA7CA8086680}" presName="text3" presStyleLbl="fgAcc3" presStyleIdx="0" presStyleCnt="2" custScaleX="130474">
        <dgm:presLayoutVars>
          <dgm:chPref val="3"/>
        </dgm:presLayoutVars>
      </dgm:prSet>
      <dgm:spPr/>
      <dgm:t>
        <a:bodyPr/>
        <a:lstStyle/>
        <a:p>
          <a:endParaRPr lang="en-US"/>
        </a:p>
      </dgm:t>
    </dgm:pt>
    <dgm:pt modelId="{9EBE5048-5257-4BF8-BACA-9261505A7169}" type="pres">
      <dgm:prSet presAssocID="{98778FB6-FE28-47AE-884E-DA7CA8086680}" presName="hierChild4" presStyleCnt="0"/>
      <dgm:spPr/>
    </dgm:pt>
    <dgm:pt modelId="{91D3A186-2496-4A11-A68F-44A8593C15D7}" type="pres">
      <dgm:prSet presAssocID="{01CE65D9-CD45-4059-84AD-FEADE351CE01}" presName="Name10" presStyleLbl="parChTrans1D2" presStyleIdx="1" presStyleCnt="2"/>
      <dgm:spPr/>
      <dgm:t>
        <a:bodyPr/>
        <a:lstStyle/>
        <a:p>
          <a:endParaRPr lang="en-US"/>
        </a:p>
      </dgm:t>
    </dgm:pt>
    <dgm:pt modelId="{E5792936-B269-4D14-A08A-6129140A5118}" type="pres">
      <dgm:prSet presAssocID="{6E87115E-DA11-4584-B1BF-865CB6BA4CFB}" presName="hierRoot2" presStyleCnt="0"/>
      <dgm:spPr/>
    </dgm:pt>
    <dgm:pt modelId="{36C81B3B-A7D5-4201-9F03-FB99128CF945}" type="pres">
      <dgm:prSet presAssocID="{6E87115E-DA11-4584-B1BF-865CB6BA4CFB}" presName="composite2" presStyleCnt="0"/>
      <dgm:spPr/>
    </dgm:pt>
    <dgm:pt modelId="{8AD2F3DC-E980-4D7E-B8E4-2AAB78584B88}" type="pres">
      <dgm:prSet presAssocID="{6E87115E-DA11-4584-B1BF-865CB6BA4CFB}" presName="background2" presStyleLbl="node2" presStyleIdx="1" presStyleCnt="2"/>
      <dgm:spPr/>
    </dgm:pt>
    <dgm:pt modelId="{B162A969-3108-4BE9-A4EE-AB0F881297F2}" type="pres">
      <dgm:prSet presAssocID="{6E87115E-DA11-4584-B1BF-865CB6BA4CFB}" presName="text2" presStyleLbl="fgAcc2" presStyleIdx="1" presStyleCnt="2" custScaleX="146262">
        <dgm:presLayoutVars>
          <dgm:chPref val="3"/>
        </dgm:presLayoutVars>
      </dgm:prSet>
      <dgm:spPr/>
      <dgm:t>
        <a:bodyPr/>
        <a:lstStyle/>
        <a:p>
          <a:endParaRPr lang="en-US"/>
        </a:p>
      </dgm:t>
    </dgm:pt>
    <dgm:pt modelId="{AB8A2655-480E-4D8A-AB00-174A51D67E69}" type="pres">
      <dgm:prSet presAssocID="{6E87115E-DA11-4584-B1BF-865CB6BA4CFB}" presName="hierChild3" presStyleCnt="0"/>
      <dgm:spPr/>
    </dgm:pt>
    <dgm:pt modelId="{BE5DEAD6-D1E5-4BFB-A43C-1617A3E6DD14}" type="pres">
      <dgm:prSet presAssocID="{0E3840CA-3381-4BD6-81F4-2D87A243E297}" presName="Name17" presStyleLbl="parChTrans1D3" presStyleIdx="1" presStyleCnt="2"/>
      <dgm:spPr/>
      <dgm:t>
        <a:bodyPr/>
        <a:lstStyle/>
        <a:p>
          <a:endParaRPr lang="en-US"/>
        </a:p>
      </dgm:t>
    </dgm:pt>
    <dgm:pt modelId="{2FE81C31-10CF-4AA2-866F-16C19537ED26}" type="pres">
      <dgm:prSet presAssocID="{D80C6625-A517-4932-995E-C9FFA992EBFA}" presName="hierRoot3" presStyleCnt="0"/>
      <dgm:spPr/>
    </dgm:pt>
    <dgm:pt modelId="{E4C3DEB5-C3A3-4829-9D48-2A4A2AC8A371}" type="pres">
      <dgm:prSet presAssocID="{D80C6625-A517-4932-995E-C9FFA992EBFA}" presName="composite3" presStyleCnt="0"/>
      <dgm:spPr/>
    </dgm:pt>
    <dgm:pt modelId="{EA09674D-26A7-4409-B39F-5634E6ED0087}" type="pres">
      <dgm:prSet presAssocID="{D80C6625-A517-4932-995E-C9FFA992EBFA}" presName="background3" presStyleLbl="node3" presStyleIdx="1" presStyleCnt="2"/>
      <dgm:spPr/>
    </dgm:pt>
    <dgm:pt modelId="{7AB1A338-1956-4D0C-A7DB-68C039771AC3}" type="pres">
      <dgm:prSet presAssocID="{D80C6625-A517-4932-995E-C9FFA992EBFA}" presName="text3" presStyleLbl="fgAcc3" presStyleIdx="1" presStyleCnt="2" custScaleX="125557">
        <dgm:presLayoutVars>
          <dgm:chPref val="3"/>
        </dgm:presLayoutVars>
      </dgm:prSet>
      <dgm:spPr/>
      <dgm:t>
        <a:bodyPr/>
        <a:lstStyle/>
        <a:p>
          <a:endParaRPr lang="en-US"/>
        </a:p>
      </dgm:t>
    </dgm:pt>
    <dgm:pt modelId="{EF64A69A-15D3-4007-97B0-512E10FE2557}" type="pres">
      <dgm:prSet presAssocID="{D80C6625-A517-4932-995E-C9FFA992EBFA}" presName="hierChild4" presStyleCnt="0"/>
      <dgm:spPr/>
    </dgm:pt>
  </dgm:ptLst>
  <dgm:cxnLst>
    <dgm:cxn modelId="{79323A9C-72FC-40BE-BEEE-AFE563D787E6}" srcId="{324503DF-F8F9-4355-A728-0F948362B774}" destId="{4502A7AC-41CB-4D4F-B37D-747AD66DD83A}" srcOrd="0" destOrd="0" parTransId="{326096E6-118A-4D33-98E8-CFF5836F2325}" sibTransId="{29B59394-5BE1-47F5-ADDE-A3CB2784EDD0}"/>
    <dgm:cxn modelId="{A67E24AD-6815-475C-ADEB-A27B367B52F7}" type="presOf" srcId="{3C8DD033-8D86-4D19-9E21-4B4A656A73C7}" destId="{F6793210-9E91-4D2F-9B84-EA41BB5F5592}" srcOrd="0" destOrd="0" presId="urn:microsoft.com/office/officeart/2005/8/layout/hierarchy1"/>
    <dgm:cxn modelId="{BA7EB46A-8351-4A00-A87B-42B7C92B5224}" type="presOf" srcId="{01CE65D9-CD45-4059-84AD-FEADE351CE01}" destId="{91D3A186-2496-4A11-A68F-44A8593C15D7}" srcOrd="0" destOrd="0" presId="urn:microsoft.com/office/officeart/2005/8/layout/hierarchy1"/>
    <dgm:cxn modelId="{7DADF901-400E-4E4D-84D3-F25E13AA9517}" type="presOf" srcId="{D80C6625-A517-4932-995E-C9FFA992EBFA}" destId="{7AB1A338-1956-4D0C-A7DB-68C039771AC3}" srcOrd="0" destOrd="0" presId="urn:microsoft.com/office/officeart/2005/8/layout/hierarchy1"/>
    <dgm:cxn modelId="{0193944B-6A1F-411A-AD78-FD1CD027F52C}" type="presOf" srcId="{6E87115E-DA11-4584-B1BF-865CB6BA4CFB}" destId="{B162A969-3108-4BE9-A4EE-AB0F881297F2}" srcOrd="0" destOrd="0" presId="urn:microsoft.com/office/officeart/2005/8/layout/hierarchy1"/>
    <dgm:cxn modelId="{CA35DC0B-6BD9-4D71-B605-847EEF970D5A}" srcId="{4502A7AC-41CB-4D4F-B37D-747AD66DD83A}" destId="{98778FB6-FE28-47AE-884E-DA7CA8086680}" srcOrd="0" destOrd="0" parTransId="{3C8DD033-8D86-4D19-9E21-4B4A656A73C7}" sibTransId="{73D643C6-3140-4A50-89A8-1F1190BF3F5E}"/>
    <dgm:cxn modelId="{C7BD02FF-951E-4CC7-B096-A5C6377BD5A1}" type="presOf" srcId="{4502A7AC-41CB-4D4F-B37D-747AD66DD83A}" destId="{86621F67-FD33-4733-B1AD-4A9EC9BDE5A1}" srcOrd="0" destOrd="0" presId="urn:microsoft.com/office/officeart/2005/8/layout/hierarchy1"/>
    <dgm:cxn modelId="{87B0FC01-18BC-482E-A044-832C70240AF3}" type="presOf" srcId="{326096E6-118A-4D33-98E8-CFF5836F2325}" destId="{933AC8F0-2A1A-482C-9843-338608BD8B4B}" srcOrd="0" destOrd="0" presId="urn:microsoft.com/office/officeart/2005/8/layout/hierarchy1"/>
    <dgm:cxn modelId="{949508C9-7A72-4432-917C-C318C0532BC5}" type="presOf" srcId="{0E3840CA-3381-4BD6-81F4-2D87A243E297}" destId="{BE5DEAD6-D1E5-4BFB-A43C-1617A3E6DD14}" srcOrd="0" destOrd="0" presId="urn:microsoft.com/office/officeart/2005/8/layout/hierarchy1"/>
    <dgm:cxn modelId="{91B8510E-F943-44F4-931F-63661212ED27}" srcId="{324503DF-F8F9-4355-A728-0F948362B774}" destId="{6E87115E-DA11-4584-B1BF-865CB6BA4CFB}" srcOrd="1" destOrd="0" parTransId="{01CE65D9-CD45-4059-84AD-FEADE351CE01}" sibTransId="{1E78B40B-A929-4395-AC36-B2BE0427103A}"/>
    <dgm:cxn modelId="{5FEF8691-E013-4EB8-BBC3-66C9CA0489B3}" type="presOf" srcId="{98778FB6-FE28-47AE-884E-DA7CA8086680}" destId="{BAA86448-9451-40B7-ACAF-D559DE504BC6}" srcOrd="0" destOrd="0" presId="urn:microsoft.com/office/officeart/2005/8/layout/hierarchy1"/>
    <dgm:cxn modelId="{9FDB2093-1688-4737-9529-BE4FBAB7793B}" srcId="{6E87115E-DA11-4584-B1BF-865CB6BA4CFB}" destId="{D80C6625-A517-4932-995E-C9FFA992EBFA}" srcOrd="0" destOrd="0" parTransId="{0E3840CA-3381-4BD6-81F4-2D87A243E297}" sibTransId="{290347BE-6394-44E0-A11D-E5332D8E2E85}"/>
    <dgm:cxn modelId="{D290A1B0-8C20-43E9-8DA3-FCB7B7CA6E1D}" type="presOf" srcId="{324503DF-F8F9-4355-A728-0F948362B774}" destId="{D4C51AC4-C530-42CE-9234-B2E03B2A5585}" srcOrd="0" destOrd="0" presId="urn:microsoft.com/office/officeart/2005/8/layout/hierarchy1"/>
    <dgm:cxn modelId="{1E937208-25FB-4FAC-986B-16372981E578}" type="presOf" srcId="{47B41707-4375-4F93-8CF2-230BE5BFCB0A}" destId="{B74BC293-AFC3-4314-AD8D-8B34C750FB05}" srcOrd="0" destOrd="0" presId="urn:microsoft.com/office/officeart/2005/8/layout/hierarchy1"/>
    <dgm:cxn modelId="{B9A98D8B-8053-43AF-8AAC-AD6F7ACDB6C3}" srcId="{47B41707-4375-4F93-8CF2-230BE5BFCB0A}" destId="{324503DF-F8F9-4355-A728-0F948362B774}" srcOrd="0" destOrd="0" parTransId="{61C20CA6-E1D0-47B2-9469-9A711C358427}" sibTransId="{CA37A8BC-C6C9-4AFF-A9F3-985FCE4A3161}"/>
    <dgm:cxn modelId="{9853F22D-DAA7-4647-9A4A-80A69A3C75DB}" type="presParOf" srcId="{B74BC293-AFC3-4314-AD8D-8B34C750FB05}" destId="{BA39BFC8-344A-4A39-91D0-8E86942533B9}" srcOrd="0" destOrd="0" presId="urn:microsoft.com/office/officeart/2005/8/layout/hierarchy1"/>
    <dgm:cxn modelId="{AB98D545-35AE-4D9B-85D9-FD25F7B570FE}" type="presParOf" srcId="{BA39BFC8-344A-4A39-91D0-8E86942533B9}" destId="{7DCA3F1A-4782-4AE5-A476-712C573A273D}" srcOrd="0" destOrd="0" presId="urn:microsoft.com/office/officeart/2005/8/layout/hierarchy1"/>
    <dgm:cxn modelId="{7B2349D3-94DE-49DF-AA1F-7D93413AA07F}" type="presParOf" srcId="{7DCA3F1A-4782-4AE5-A476-712C573A273D}" destId="{65A4A3E4-2358-49E0-9839-B1AFB67B3939}" srcOrd="0" destOrd="0" presId="urn:microsoft.com/office/officeart/2005/8/layout/hierarchy1"/>
    <dgm:cxn modelId="{E2C1F7D8-9289-4475-B577-343E478850F5}" type="presParOf" srcId="{7DCA3F1A-4782-4AE5-A476-712C573A273D}" destId="{D4C51AC4-C530-42CE-9234-B2E03B2A5585}" srcOrd="1" destOrd="0" presId="urn:microsoft.com/office/officeart/2005/8/layout/hierarchy1"/>
    <dgm:cxn modelId="{03AEE389-699F-4DF7-BEF6-CCBC4814CF22}" type="presParOf" srcId="{BA39BFC8-344A-4A39-91D0-8E86942533B9}" destId="{07AA8EF4-34AC-4D00-9503-8C0A13A51A92}" srcOrd="1" destOrd="0" presId="urn:microsoft.com/office/officeart/2005/8/layout/hierarchy1"/>
    <dgm:cxn modelId="{3EFD8D40-FA3B-4E79-BE40-02173909DD34}" type="presParOf" srcId="{07AA8EF4-34AC-4D00-9503-8C0A13A51A92}" destId="{933AC8F0-2A1A-482C-9843-338608BD8B4B}" srcOrd="0" destOrd="0" presId="urn:microsoft.com/office/officeart/2005/8/layout/hierarchy1"/>
    <dgm:cxn modelId="{17B67B78-6D7E-4546-BE04-46DF8DD7BCBD}" type="presParOf" srcId="{07AA8EF4-34AC-4D00-9503-8C0A13A51A92}" destId="{0F2D544E-8253-4666-A53C-6FAB046DF10A}" srcOrd="1" destOrd="0" presId="urn:microsoft.com/office/officeart/2005/8/layout/hierarchy1"/>
    <dgm:cxn modelId="{960B5656-A6C0-4C60-9CE2-E62EDB7B3288}" type="presParOf" srcId="{0F2D544E-8253-4666-A53C-6FAB046DF10A}" destId="{F6A64777-FFD8-43FD-9A29-FA6EC1E98C4C}" srcOrd="0" destOrd="0" presId="urn:microsoft.com/office/officeart/2005/8/layout/hierarchy1"/>
    <dgm:cxn modelId="{C95DE17D-C6A8-4C82-AB87-62205514247B}" type="presParOf" srcId="{F6A64777-FFD8-43FD-9A29-FA6EC1E98C4C}" destId="{373B8050-0537-4052-80FC-FDEE5F7C72B7}" srcOrd="0" destOrd="0" presId="urn:microsoft.com/office/officeart/2005/8/layout/hierarchy1"/>
    <dgm:cxn modelId="{0D35E3E5-15E1-4C57-916A-83DBFCD208D7}" type="presParOf" srcId="{F6A64777-FFD8-43FD-9A29-FA6EC1E98C4C}" destId="{86621F67-FD33-4733-B1AD-4A9EC9BDE5A1}" srcOrd="1" destOrd="0" presId="urn:microsoft.com/office/officeart/2005/8/layout/hierarchy1"/>
    <dgm:cxn modelId="{E2A09622-3B5F-43F8-A38E-88172AC16504}" type="presParOf" srcId="{0F2D544E-8253-4666-A53C-6FAB046DF10A}" destId="{1F4A4A94-3036-4B3B-B249-9D37D7CE775F}" srcOrd="1" destOrd="0" presId="urn:microsoft.com/office/officeart/2005/8/layout/hierarchy1"/>
    <dgm:cxn modelId="{DA83D781-7D02-47DD-A58D-ABD1ED281A94}" type="presParOf" srcId="{1F4A4A94-3036-4B3B-B249-9D37D7CE775F}" destId="{F6793210-9E91-4D2F-9B84-EA41BB5F5592}" srcOrd="0" destOrd="0" presId="urn:microsoft.com/office/officeart/2005/8/layout/hierarchy1"/>
    <dgm:cxn modelId="{555BA196-41B1-4D6C-AB6E-CA9931B2E8C2}" type="presParOf" srcId="{1F4A4A94-3036-4B3B-B249-9D37D7CE775F}" destId="{8A0DFC4F-8C73-4D84-9C5C-DBFA4C27D3A5}" srcOrd="1" destOrd="0" presId="urn:microsoft.com/office/officeart/2005/8/layout/hierarchy1"/>
    <dgm:cxn modelId="{54106A3C-AEBE-4EC1-9EF3-88F7482D534B}" type="presParOf" srcId="{8A0DFC4F-8C73-4D84-9C5C-DBFA4C27D3A5}" destId="{F0D4DE17-7839-42FE-8EB5-EEDC985549EA}" srcOrd="0" destOrd="0" presId="urn:microsoft.com/office/officeart/2005/8/layout/hierarchy1"/>
    <dgm:cxn modelId="{C572B2BE-D843-43C6-B942-1159580C8749}" type="presParOf" srcId="{F0D4DE17-7839-42FE-8EB5-EEDC985549EA}" destId="{D2E62202-98C7-43A6-8DF6-EE9B1D96CB60}" srcOrd="0" destOrd="0" presId="urn:microsoft.com/office/officeart/2005/8/layout/hierarchy1"/>
    <dgm:cxn modelId="{BC4F0A26-29AC-4994-8BAB-C8A2992B5817}" type="presParOf" srcId="{F0D4DE17-7839-42FE-8EB5-EEDC985549EA}" destId="{BAA86448-9451-40B7-ACAF-D559DE504BC6}" srcOrd="1" destOrd="0" presId="urn:microsoft.com/office/officeart/2005/8/layout/hierarchy1"/>
    <dgm:cxn modelId="{990E8CFD-FEF5-4A3C-8FB0-9A4018676E72}" type="presParOf" srcId="{8A0DFC4F-8C73-4D84-9C5C-DBFA4C27D3A5}" destId="{9EBE5048-5257-4BF8-BACA-9261505A7169}" srcOrd="1" destOrd="0" presId="urn:microsoft.com/office/officeart/2005/8/layout/hierarchy1"/>
    <dgm:cxn modelId="{FD379F50-829F-4EF7-961F-A1FC17A7D169}" type="presParOf" srcId="{07AA8EF4-34AC-4D00-9503-8C0A13A51A92}" destId="{91D3A186-2496-4A11-A68F-44A8593C15D7}" srcOrd="2" destOrd="0" presId="urn:microsoft.com/office/officeart/2005/8/layout/hierarchy1"/>
    <dgm:cxn modelId="{91AFDBD8-70F4-4478-846B-58C0AC693150}" type="presParOf" srcId="{07AA8EF4-34AC-4D00-9503-8C0A13A51A92}" destId="{E5792936-B269-4D14-A08A-6129140A5118}" srcOrd="3" destOrd="0" presId="urn:microsoft.com/office/officeart/2005/8/layout/hierarchy1"/>
    <dgm:cxn modelId="{FD404BDF-117A-40F7-8674-C5C39F78181E}" type="presParOf" srcId="{E5792936-B269-4D14-A08A-6129140A5118}" destId="{36C81B3B-A7D5-4201-9F03-FB99128CF945}" srcOrd="0" destOrd="0" presId="urn:microsoft.com/office/officeart/2005/8/layout/hierarchy1"/>
    <dgm:cxn modelId="{FEB7575A-31F6-4FB2-BFD8-279F1E76BDB7}" type="presParOf" srcId="{36C81B3B-A7D5-4201-9F03-FB99128CF945}" destId="{8AD2F3DC-E980-4D7E-B8E4-2AAB78584B88}" srcOrd="0" destOrd="0" presId="urn:microsoft.com/office/officeart/2005/8/layout/hierarchy1"/>
    <dgm:cxn modelId="{BF9D1027-078A-4DC0-94CA-8A20BB034A34}" type="presParOf" srcId="{36C81B3B-A7D5-4201-9F03-FB99128CF945}" destId="{B162A969-3108-4BE9-A4EE-AB0F881297F2}" srcOrd="1" destOrd="0" presId="urn:microsoft.com/office/officeart/2005/8/layout/hierarchy1"/>
    <dgm:cxn modelId="{3791C55D-0E88-43C9-ADFC-99ABF1447917}" type="presParOf" srcId="{E5792936-B269-4D14-A08A-6129140A5118}" destId="{AB8A2655-480E-4D8A-AB00-174A51D67E69}" srcOrd="1" destOrd="0" presId="urn:microsoft.com/office/officeart/2005/8/layout/hierarchy1"/>
    <dgm:cxn modelId="{EF4DBBD9-D6BE-4783-B0CE-F5B596A26D75}" type="presParOf" srcId="{AB8A2655-480E-4D8A-AB00-174A51D67E69}" destId="{BE5DEAD6-D1E5-4BFB-A43C-1617A3E6DD14}" srcOrd="0" destOrd="0" presId="urn:microsoft.com/office/officeart/2005/8/layout/hierarchy1"/>
    <dgm:cxn modelId="{A2A2E04C-2B29-4296-AE5F-1AFE19EA9FA6}" type="presParOf" srcId="{AB8A2655-480E-4D8A-AB00-174A51D67E69}" destId="{2FE81C31-10CF-4AA2-866F-16C19537ED26}" srcOrd="1" destOrd="0" presId="urn:microsoft.com/office/officeart/2005/8/layout/hierarchy1"/>
    <dgm:cxn modelId="{1CC899AE-BE39-4481-A856-6E1F4ED84826}" type="presParOf" srcId="{2FE81C31-10CF-4AA2-866F-16C19537ED26}" destId="{E4C3DEB5-C3A3-4829-9D48-2A4A2AC8A371}" srcOrd="0" destOrd="0" presId="urn:microsoft.com/office/officeart/2005/8/layout/hierarchy1"/>
    <dgm:cxn modelId="{641DCDAD-C54B-4CF7-AA30-D675EE3200B2}" type="presParOf" srcId="{E4C3DEB5-C3A3-4829-9D48-2A4A2AC8A371}" destId="{EA09674D-26A7-4409-B39F-5634E6ED0087}" srcOrd="0" destOrd="0" presId="urn:microsoft.com/office/officeart/2005/8/layout/hierarchy1"/>
    <dgm:cxn modelId="{E1479EA2-3E44-4975-8B90-C1525DE12463}" type="presParOf" srcId="{E4C3DEB5-C3A3-4829-9D48-2A4A2AC8A371}" destId="{7AB1A338-1956-4D0C-A7DB-68C039771AC3}" srcOrd="1" destOrd="0" presId="urn:microsoft.com/office/officeart/2005/8/layout/hierarchy1"/>
    <dgm:cxn modelId="{94C6841E-8F87-41E8-A9EF-F0A41BB4EE8C}" type="presParOf" srcId="{2FE81C31-10CF-4AA2-866F-16C19537ED26}" destId="{EF64A69A-15D3-4007-97B0-512E10FE255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22D5AD-8CA5-4101-B3CB-F61F1E248665}">
      <dsp:nvSpPr>
        <dsp:cNvPr id="0" name=""/>
        <dsp:cNvSpPr/>
      </dsp:nvSpPr>
      <dsp:spPr>
        <a:xfrm>
          <a:off x="3047997" y="0"/>
          <a:ext cx="1295404" cy="876300"/>
        </a:xfrm>
        <a:prstGeom prst="trapezoid">
          <a:avLst>
            <a:gd name="adj" fmla="val 7029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Alcoholism and Alcohol dependence</a:t>
          </a:r>
          <a:endParaRPr lang="en-US" sz="1900" kern="1200" dirty="0"/>
        </a:p>
      </dsp:txBody>
      <dsp:txXfrm>
        <a:off x="3047997" y="0"/>
        <a:ext cx="1295404" cy="876300"/>
      </dsp:txXfrm>
    </dsp:sp>
    <dsp:sp modelId="{5FB9B4C8-023E-40BA-9F29-7FF285CE6B3C}">
      <dsp:nvSpPr>
        <dsp:cNvPr id="0" name=""/>
        <dsp:cNvSpPr/>
      </dsp:nvSpPr>
      <dsp:spPr>
        <a:xfrm>
          <a:off x="2463800" y="876300"/>
          <a:ext cx="2463799" cy="876300"/>
        </a:xfrm>
        <a:prstGeom prst="trapezoid">
          <a:avLst>
            <a:gd name="adj" fmla="val 7029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Harmful alcohol use, abuse</a:t>
          </a:r>
          <a:endParaRPr lang="en-US" sz="1900" kern="1200" dirty="0"/>
        </a:p>
      </dsp:txBody>
      <dsp:txXfrm>
        <a:off x="2894964" y="876300"/>
        <a:ext cx="1601470" cy="876300"/>
      </dsp:txXfrm>
    </dsp:sp>
    <dsp:sp modelId="{37B7FF35-7B04-44C1-9D47-6CF9F3FAD192}">
      <dsp:nvSpPr>
        <dsp:cNvPr id="0" name=""/>
        <dsp:cNvSpPr/>
      </dsp:nvSpPr>
      <dsp:spPr>
        <a:xfrm>
          <a:off x="1847849" y="1752600"/>
          <a:ext cx="3695699" cy="876300"/>
        </a:xfrm>
        <a:prstGeom prst="trapezoid">
          <a:avLst>
            <a:gd name="adj" fmla="val 7029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Problem drinker</a:t>
          </a:r>
          <a:endParaRPr lang="en-US" sz="1900" kern="1200" dirty="0"/>
        </a:p>
      </dsp:txBody>
      <dsp:txXfrm>
        <a:off x="2494597" y="1752600"/>
        <a:ext cx="2402205" cy="876300"/>
      </dsp:txXfrm>
    </dsp:sp>
    <dsp:sp modelId="{E3F475F8-E6E6-4AB2-BA7E-5DCC8993FCB9}">
      <dsp:nvSpPr>
        <dsp:cNvPr id="0" name=""/>
        <dsp:cNvSpPr/>
      </dsp:nvSpPr>
      <dsp:spPr>
        <a:xfrm>
          <a:off x="1231900" y="2628900"/>
          <a:ext cx="4927599" cy="876300"/>
        </a:xfrm>
        <a:prstGeom prst="trapezoid">
          <a:avLst>
            <a:gd name="adj" fmla="val 7029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Risky use</a:t>
          </a:r>
          <a:endParaRPr lang="en-US" sz="1900" kern="1200" dirty="0"/>
        </a:p>
      </dsp:txBody>
      <dsp:txXfrm>
        <a:off x="2094229" y="2628900"/>
        <a:ext cx="3202940" cy="876300"/>
      </dsp:txXfrm>
    </dsp:sp>
    <dsp:sp modelId="{BB0B6761-6200-4FE5-B5F0-55D508D985CA}">
      <dsp:nvSpPr>
        <dsp:cNvPr id="0" name=""/>
        <dsp:cNvSpPr/>
      </dsp:nvSpPr>
      <dsp:spPr>
        <a:xfrm>
          <a:off x="615950" y="3505200"/>
          <a:ext cx="6159499" cy="876300"/>
        </a:xfrm>
        <a:prstGeom prst="trapezoid">
          <a:avLst>
            <a:gd name="adj" fmla="val 7029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Low risk use</a:t>
          </a:r>
          <a:endParaRPr lang="en-US" sz="1900" kern="1200" dirty="0"/>
        </a:p>
      </dsp:txBody>
      <dsp:txXfrm>
        <a:off x="1693862" y="3505200"/>
        <a:ext cx="4003675" cy="876300"/>
      </dsp:txXfrm>
    </dsp:sp>
    <dsp:sp modelId="{E5181F7D-F1F6-45E2-8AF2-8BA55C8904C9}">
      <dsp:nvSpPr>
        <dsp:cNvPr id="0" name=""/>
        <dsp:cNvSpPr/>
      </dsp:nvSpPr>
      <dsp:spPr>
        <a:xfrm>
          <a:off x="0" y="4381499"/>
          <a:ext cx="7391399" cy="876300"/>
        </a:xfrm>
        <a:prstGeom prst="trapezoid">
          <a:avLst>
            <a:gd name="adj" fmla="val 7029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abstinence</a:t>
          </a:r>
          <a:endParaRPr lang="en-US" sz="1900" kern="1200" dirty="0"/>
        </a:p>
      </dsp:txBody>
      <dsp:txXfrm>
        <a:off x="1293494" y="4381499"/>
        <a:ext cx="4804410" cy="8763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5DEAD6-D1E5-4BFB-A43C-1617A3E6DD14}">
      <dsp:nvSpPr>
        <dsp:cNvPr id="0" name=""/>
        <dsp:cNvSpPr/>
      </dsp:nvSpPr>
      <dsp:spPr>
        <a:xfrm>
          <a:off x="3827735" y="2619697"/>
          <a:ext cx="91440" cy="450328"/>
        </a:xfrm>
        <a:custGeom>
          <a:avLst/>
          <a:gdLst/>
          <a:ahLst/>
          <a:cxnLst/>
          <a:rect l="0" t="0" r="0" b="0"/>
          <a:pathLst>
            <a:path>
              <a:moveTo>
                <a:pt x="45720" y="0"/>
              </a:moveTo>
              <a:lnTo>
                <a:pt x="45720" y="4503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D3A186-2496-4A11-A68F-44A8593C15D7}">
      <dsp:nvSpPr>
        <dsp:cNvPr id="0" name=""/>
        <dsp:cNvSpPr/>
      </dsp:nvSpPr>
      <dsp:spPr>
        <a:xfrm>
          <a:off x="2504777" y="1186130"/>
          <a:ext cx="1368678" cy="450328"/>
        </a:xfrm>
        <a:custGeom>
          <a:avLst/>
          <a:gdLst/>
          <a:ahLst/>
          <a:cxnLst/>
          <a:rect l="0" t="0" r="0" b="0"/>
          <a:pathLst>
            <a:path>
              <a:moveTo>
                <a:pt x="0" y="0"/>
              </a:moveTo>
              <a:lnTo>
                <a:pt x="0" y="306885"/>
              </a:lnTo>
              <a:lnTo>
                <a:pt x="1368678" y="306885"/>
              </a:lnTo>
              <a:lnTo>
                <a:pt x="1368678" y="4503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793210-9E91-4D2F-9B84-EA41BB5F5592}">
      <dsp:nvSpPr>
        <dsp:cNvPr id="0" name=""/>
        <dsp:cNvSpPr/>
      </dsp:nvSpPr>
      <dsp:spPr>
        <a:xfrm>
          <a:off x="1154645" y="2619697"/>
          <a:ext cx="91440" cy="450328"/>
        </a:xfrm>
        <a:custGeom>
          <a:avLst/>
          <a:gdLst/>
          <a:ahLst/>
          <a:cxnLst/>
          <a:rect l="0" t="0" r="0" b="0"/>
          <a:pathLst>
            <a:path>
              <a:moveTo>
                <a:pt x="45720" y="0"/>
              </a:moveTo>
              <a:lnTo>
                <a:pt x="45720" y="45032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3AC8F0-2A1A-482C-9843-338608BD8B4B}">
      <dsp:nvSpPr>
        <dsp:cNvPr id="0" name=""/>
        <dsp:cNvSpPr/>
      </dsp:nvSpPr>
      <dsp:spPr>
        <a:xfrm>
          <a:off x="1200365" y="1186130"/>
          <a:ext cx="1304411" cy="450328"/>
        </a:xfrm>
        <a:custGeom>
          <a:avLst/>
          <a:gdLst/>
          <a:ahLst/>
          <a:cxnLst/>
          <a:rect l="0" t="0" r="0" b="0"/>
          <a:pathLst>
            <a:path>
              <a:moveTo>
                <a:pt x="1304411" y="0"/>
              </a:moveTo>
              <a:lnTo>
                <a:pt x="1304411" y="306885"/>
              </a:lnTo>
              <a:lnTo>
                <a:pt x="0" y="306885"/>
              </a:lnTo>
              <a:lnTo>
                <a:pt x="0" y="4503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A4A3E4-2358-49E0-9839-B1AFB67B3939}">
      <dsp:nvSpPr>
        <dsp:cNvPr id="0" name=""/>
        <dsp:cNvSpPr/>
      </dsp:nvSpPr>
      <dsp:spPr>
        <a:xfrm>
          <a:off x="1730573" y="202891"/>
          <a:ext cx="1548407" cy="9832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C51AC4-C530-42CE-9234-B2E03B2A5585}">
      <dsp:nvSpPr>
        <dsp:cNvPr id="0" name=""/>
        <dsp:cNvSpPr/>
      </dsp:nvSpPr>
      <dsp:spPr>
        <a:xfrm>
          <a:off x="1902618" y="366334"/>
          <a:ext cx="1548407" cy="9832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Enrolment (n=315)</a:t>
          </a:r>
        </a:p>
        <a:p>
          <a:pPr lvl="0" algn="ctr" defTabSz="533400">
            <a:lnSpc>
              <a:spcPct val="90000"/>
            </a:lnSpc>
            <a:spcBef>
              <a:spcPct val="0"/>
            </a:spcBef>
            <a:spcAft>
              <a:spcPct val="35000"/>
            </a:spcAft>
          </a:pPr>
          <a:r>
            <a:rPr lang="en-US" sz="1200" kern="1200" dirty="0" smtClean="0"/>
            <a:t>Useable (n=266)</a:t>
          </a:r>
          <a:endParaRPr lang="en-US" sz="1200" kern="1200" dirty="0"/>
        </a:p>
      </dsp:txBody>
      <dsp:txXfrm>
        <a:off x="1931416" y="395132"/>
        <a:ext cx="1490811" cy="925642"/>
      </dsp:txXfrm>
    </dsp:sp>
    <dsp:sp modelId="{373B8050-0537-4052-80FC-FDEE5F7C72B7}">
      <dsp:nvSpPr>
        <dsp:cNvPr id="0" name=""/>
        <dsp:cNvSpPr/>
      </dsp:nvSpPr>
      <dsp:spPr>
        <a:xfrm>
          <a:off x="3733" y="1636458"/>
          <a:ext cx="2393265" cy="9832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621F67-FD33-4733-B1AD-4A9EC9BDE5A1}">
      <dsp:nvSpPr>
        <dsp:cNvPr id="0" name=""/>
        <dsp:cNvSpPr/>
      </dsp:nvSpPr>
      <dsp:spPr>
        <a:xfrm>
          <a:off x="175778" y="1799902"/>
          <a:ext cx="2393265" cy="9832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Horton's map + (mob and country q’s)</a:t>
          </a:r>
        </a:p>
        <a:p>
          <a:pPr lvl="0" algn="ctr" defTabSz="533400">
            <a:lnSpc>
              <a:spcPct val="90000"/>
            </a:lnSpc>
            <a:spcBef>
              <a:spcPct val="0"/>
            </a:spcBef>
            <a:spcAft>
              <a:spcPct val="35000"/>
            </a:spcAft>
          </a:pPr>
          <a:r>
            <a:rPr lang="en-US" sz="1200" kern="1200" dirty="0" smtClean="0"/>
            <a:t>AUDIT (n=160) </a:t>
          </a:r>
        </a:p>
        <a:p>
          <a:pPr lvl="0" algn="ctr" defTabSz="533400">
            <a:lnSpc>
              <a:spcPct val="90000"/>
            </a:lnSpc>
            <a:spcBef>
              <a:spcPct val="0"/>
            </a:spcBef>
            <a:spcAft>
              <a:spcPct val="35000"/>
            </a:spcAft>
          </a:pPr>
          <a:r>
            <a:rPr lang="en-US" sz="1200" kern="1200" dirty="0" smtClean="0"/>
            <a:t> K10 (n=108)</a:t>
          </a:r>
          <a:endParaRPr lang="en-US" sz="1200" kern="1200" dirty="0"/>
        </a:p>
      </dsp:txBody>
      <dsp:txXfrm>
        <a:off x="204576" y="1828700"/>
        <a:ext cx="2335669" cy="925642"/>
      </dsp:txXfrm>
    </dsp:sp>
    <dsp:sp modelId="{D2E62202-98C7-43A6-8DF6-EE9B1D96CB60}">
      <dsp:nvSpPr>
        <dsp:cNvPr id="0" name=""/>
        <dsp:cNvSpPr/>
      </dsp:nvSpPr>
      <dsp:spPr>
        <a:xfrm>
          <a:off x="190231" y="3070026"/>
          <a:ext cx="2020269" cy="9832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A86448-9451-40B7-ACAF-D559DE504BC6}">
      <dsp:nvSpPr>
        <dsp:cNvPr id="0" name=""/>
        <dsp:cNvSpPr/>
      </dsp:nvSpPr>
      <dsp:spPr>
        <a:xfrm>
          <a:off x="362276" y="3233469"/>
          <a:ext cx="2020269" cy="9832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Mean AUDIT score</a:t>
          </a:r>
        </a:p>
        <a:p>
          <a:pPr lvl="0" algn="ctr" defTabSz="533400">
            <a:lnSpc>
              <a:spcPct val="90000"/>
            </a:lnSpc>
            <a:spcBef>
              <a:spcPct val="0"/>
            </a:spcBef>
            <a:spcAft>
              <a:spcPct val="35000"/>
            </a:spcAft>
          </a:pPr>
          <a:r>
            <a:rPr lang="en-US" sz="1200" kern="1200" dirty="0" smtClean="0"/>
            <a:t>Mean K10 score</a:t>
          </a:r>
          <a:endParaRPr lang="en-US" sz="1200" kern="1200" dirty="0"/>
        </a:p>
      </dsp:txBody>
      <dsp:txXfrm>
        <a:off x="391074" y="3262267"/>
        <a:ext cx="1962673" cy="925642"/>
      </dsp:txXfrm>
    </dsp:sp>
    <dsp:sp modelId="{8AD2F3DC-E980-4D7E-B8E4-2AAB78584B88}">
      <dsp:nvSpPr>
        <dsp:cNvPr id="0" name=""/>
        <dsp:cNvSpPr/>
      </dsp:nvSpPr>
      <dsp:spPr>
        <a:xfrm>
          <a:off x="2741089" y="1636458"/>
          <a:ext cx="2264732" cy="9832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62A969-3108-4BE9-A4EE-AB0F881297F2}">
      <dsp:nvSpPr>
        <dsp:cNvPr id="0" name=""/>
        <dsp:cNvSpPr/>
      </dsp:nvSpPr>
      <dsp:spPr>
        <a:xfrm>
          <a:off x="2913134" y="1799902"/>
          <a:ext cx="2264732" cy="9832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AUDIT (n=106)</a:t>
          </a:r>
        </a:p>
        <a:p>
          <a:pPr lvl="0" algn="ctr" defTabSz="533400">
            <a:lnSpc>
              <a:spcPct val="90000"/>
            </a:lnSpc>
            <a:spcBef>
              <a:spcPct val="0"/>
            </a:spcBef>
            <a:spcAft>
              <a:spcPct val="35000"/>
            </a:spcAft>
          </a:pPr>
          <a:r>
            <a:rPr lang="en-US" sz="1200" kern="1200" dirty="0" smtClean="0"/>
            <a:t>K10 (n=94)</a:t>
          </a:r>
          <a:endParaRPr lang="en-US" sz="1200" kern="1200" dirty="0"/>
        </a:p>
      </dsp:txBody>
      <dsp:txXfrm>
        <a:off x="2941932" y="1828700"/>
        <a:ext cx="2207136" cy="925642"/>
      </dsp:txXfrm>
    </dsp:sp>
    <dsp:sp modelId="{EA09674D-26A7-4409-B39F-5634E6ED0087}">
      <dsp:nvSpPr>
        <dsp:cNvPr id="0" name=""/>
        <dsp:cNvSpPr/>
      </dsp:nvSpPr>
      <dsp:spPr>
        <a:xfrm>
          <a:off x="2901388" y="3070026"/>
          <a:ext cx="1944134" cy="9832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B1A338-1956-4D0C-A7DB-68C039771AC3}">
      <dsp:nvSpPr>
        <dsp:cNvPr id="0" name=""/>
        <dsp:cNvSpPr/>
      </dsp:nvSpPr>
      <dsp:spPr>
        <a:xfrm>
          <a:off x="3073433" y="3233469"/>
          <a:ext cx="1944134" cy="9832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Mean AUDIT score</a:t>
          </a:r>
        </a:p>
        <a:p>
          <a:pPr lvl="0" algn="ctr" defTabSz="533400">
            <a:lnSpc>
              <a:spcPct val="90000"/>
            </a:lnSpc>
            <a:spcBef>
              <a:spcPct val="0"/>
            </a:spcBef>
            <a:spcAft>
              <a:spcPct val="35000"/>
            </a:spcAft>
          </a:pPr>
          <a:r>
            <a:rPr lang="en-US" sz="1200" kern="1200" dirty="0" smtClean="0"/>
            <a:t>Mean K10 score</a:t>
          </a:r>
          <a:endParaRPr lang="en-US" sz="1200" kern="1200" dirty="0"/>
        </a:p>
      </dsp:txBody>
      <dsp:txXfrm>
        <a:off x="3102231" y="3262267"/>
        <a:ext cx="1886538" cy="925642"/>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2500B9-551E-4840-A614-8430975B34A5}" type="datetimeFigureOut">
              <a:rPr lang="en-US" smtClean="0"/>
              <a:t>3/27/2014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0B0E74-FBD7-44AD-9175-ACF43BCC37DF}" type="slidenum">
              <a:rPr lang="en-US" smtClean="0"/>
              <a:t>‹#›</a:t>
            </a:fld>
            <a:endParaRPr lang="en-US"/>
          </a:p>
        </p:txBody>
      </p:sp>
    </p:spTree>
    <p:extLst>
      <p:ext uri="{BB962C8B-B14F-4D97-AF65-F5344CB8AC3E}">
        <p14:creationId xmlns:p14="http://schemas.microsoft.com/office/powerpoint/2010/main" val="1832903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0B0E74-FBD7-44AD-9175-ACF43BCC37DF}" type="slidenum">
              <a:rPr lang="en-US" smtClean="0"/>
              <a:t>2</a:t>
            </a:fld>
            <a:endParaRPr lang="en-US"/>
          </a:p>
        </p:txBody>
      </p:sp>
    </p:spTree>
    <p:extLst>
      <p:ext uri="{BB962C8B-B14F-4D97-AF65-F5344CB8AC3E}">
        <p14:creationId xmlns:p14="http://schemas.microsoft.com/office/powerpoint/2010/main" val="829229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I will talk about our pre-data collection study concerning</a:t>
            </a:r>
            <a:r>
              <a:rPr lang="en-US" baseline="0" dirty="0" smtClean="0"/>
              <a:t> GP knowledge and attitudes, then move into the case control study.</a:t>
            </a:r>
            <a:endParaRPr lang="en-US" dirty="0"/>
          </a:p>
        </p:txBody>
      </p:sp>
      <p:sp>
        <p:nvSpPr>
          <p:cNvPr id="4" name="Slide Number Placeholder 3"/>
          <p:cNvSpPr>
            <a:spLocks noGrp="1"/>
          </p:cNvSpPr>
          <p:nvPr>
            <p:ph type="sldNum" sz="quarter" idx="10"/>
          </p:nvPr>
        </p:nvSpPr>
        <p:spPr/>
        <p:txBody>
          <a:bodyPr/>
          <a:lstStyle/>
          <a:p>
            <a:fld id="{D30B0E74-FBD7-44AD-9175-ACF43BCC37DF}" type="slidenum">
              <a:rPr lang="en-US" smtClean="0"/>
              <a:t>11</a:t>
            </a:fld>
            <a:endParaRPr lang="en-US"/>
          </a:p>
        </p:txBody>
      </p:sp>
    </p:spTree>
    <p:extLst>
      <p:ext uri="{BB962C8B-B14F-4D97-AF65-F5344CB8AC3E}">
        <p14:creationId xmlns:p14="http://schemas.microsoft.com/office/powerpoint/2010/main" val="677085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four</a:t>
            </a:r>
            <a:r>
              <a:rPr lang="en-US" baseline="0" dirty="0" smtClean="0"/>
              <a:t> major issues identified from the pre data collection survey of GP’s was that: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Less than 2</a:t>
            </a:r>
            <a:r>
              <a:rPr lang="en-US" dirty="0" smtClean="0"/>
              <a:t>0% of GPs were aware of revised alcohol screening guidelines. </a:t>
            </a:r>
          </a:p>
          <a:p>
            <a:pPr marL="171450" indent="-171450">
              <a:buFont typeface="Arial" pitchFamily="34" charset="0"/>
              <a:buChar char="•"/>
            </a:pPr>
            <a:r>
              <a:rPr lang="en-US" dirty="0" smtClean="0"/>
              <a:t>Less than half were Confident in identifying and treating alcohol related issues</a:t>
            </a:r>
          </a:p>
          <a:p>
            <a:pPr marL="171450" indent="-171450">
              <a:buFont typeface="Arial" pitchFamily="34" charset="0"/>
              <a:buChar char="•"/>
            </a:pPr>
            <a:r>
              <a:rPr lang="en-US" dirty="0" smtClean="0"/>
              <a:t>While not aware or confident</a:t>
            </a:r>
            <a:r>
              <a:rPr lang="en-US" baseline="0" dirty="0" smtClean="0"/>
              <a:t> of identifying issues, they were also reluctant to refer people on to social health workers internally (concerns about follow up) and didn’t want to overburden other system that were available</a:t>
            </a:r>
          </a:p>
          <a:p>
            <a:pPr marL="171450" indent="-171450">
              <a:buFont typeface="Arial" pitchFamily="34" charset="0"/>
              <a:buChar char="•"/>
            </a:pPr>
            <a:r>
              <a:rPr lang="en-US" baseline="0" dirty="0" smtClean="0"/>
              <a:t>A preliminary audit of client files showed that less than 2 percent of client files listed alcohol status being recorded in the previous 12 months (the currently recommended timeframe for screening in the Royal Australian College of General Practitioner Clinical guidelines)</a:t>
            </a:r>
            <a:endParaRPr lang="en-US" dirty="0"/>
          </a:p>
        </p:txBody>
      </p:sp>
      <p:sp>
        <p:nvSpPr>
          <p:cNvPr id="4" name="Slide Number Placeholder 3"/>
          <p:cNvSpPr>
            <a:spLocks noGrp="1"/>
          </p:cNvSpPr>
          <p:nvPr>
            <p:ph type="sldNum" sz="quarter" idx="10"/>
          </p:nvPr>
        </p:nvSpPr>
        <p:spPr/>
        <p:txBody>
          <a:bodyPr/>
          <a:lstStyle/>
          <a:p>
            <a:fld id="{D30B0E74-FBD7-44AD-9175-ACF43BCC37DF}" type="slidenum">
              <a:rPr lang="en-US" smtClean="0"/>
              <a:t>12</a:t>
            </a:fld>
            <a:endParaRPr lang="en-US"/>
          </a:p>
        </p:txBody>
      </p:sp>
    </p:spTree>
    <p:extLst>
      <p:ext uri="{BB962C8B-B14F-4D97-AF65-F5344CB8AC3E}">
        <p14:creationId xmlns:p14="http://schemas.microsoft.com/office/powerpoint/2010/main" val="3265779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mean age of participants was</a:t>
            </a:r>
            <a:r>
              <a:rPr lang="en-US" baseline="0" dirty="0" smtClean="0"/>
              <a:t> 36, with a poor representation in the younger ages, given the young age profile of the Aboriginal population. Females made up 56 percent of the sample.</a:t>
            </a:r>
            <a:endParaRPr lang="en-US" dirty="0"/>
          </a:p>
        </p:txBody>
      </p:sp>
      <p:sp>
        <p:nvSpPr>
          <p:cNvPr id="4" name="Slide Number Placeholder 3"/>
          <p:cNvSpPr>
            <a:spLocks noGrp="1"/>
          </p:cNvSpPr>
          <p:nvPr>
            <p:ph type="sldNum" sz="quarter" idx="10"/>
          </p:nvPr>
        </p:nvSpPr>
        <p:spPr/>
        <p:txBody>
          <a:bodyPr/>
          <a:lstStyle/>
          <a:p>
            <a:fld id="{D30B0E74-FBD7-44AD-9175-ACF43BCC37DF}" type="slidenum">
              <a:rPr lang="en-US" smtClean="0"/>
              <a:t>13</a:t>
            </a:fld>
            <a:endParaRPr lang="en-US"/>
          </a:p>
        </p:txBody>
      </p:sp>
    </p:spTree>
    <p:extLst>
      <p:ext uri="{BB962C8B-B14F-4D97-AF65-F5344CB8AC3E}">
        <p14:creationId xmlns:p14="http://schemas.microsoft.com/office/powerpoint/2010/main" val="3426956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figure</a:t>
            </a:r>
            <a:r>
              <a:rPr lang="en-US" baseline="0" dirty="0" smtClean="0"/>
              <a:t> shows a range of demographic variables collected. Of note here are:</a:t>
            </a:r>
          </a:p>
          <a:p>
            <a:endParaRPr lang="en-US" baseline="0" dirty="0" smtClean="0"/>
          </a:p>
          <a:p>
            <a:pPr marL="171450" indent="-171450">
              <a:buFont typeface="Arial" pitchFamily="34" charset="0"/>
              <a:buChar char="•"/>
            </a:pPr>
            <a:r>
              <a:rPr lang="en-US" baseline="0" dirty="0" smtClean="0"/>
              <a:t>The high proportion of males with a education of year 10 (</a:t>
            </a:r>
            <a:r>
              <a:rPr lang="en-US" baseline="0" dirty="0" err="1" smtClean="0"/>
              <a:t>softmore</a:t>
            </a:r>
            <a:r>
              <a:rPr lang="en-US" baseline="0" dirty="0" smtClean="0"/>
              <a:t>) or less (60 per cent)</a:t>
            </a:r>
          </a:p>
          <a:p>
            <a:pPr marL="171450" indent="-171450">
              <a:buFont typeface="Arial" pitchFamily="34" charset="0"/>
              <a:buChar char="•"/>
            </a:pPr>
            <a:r>
              <a:rPr lang="en-US" baseline="0" dirty="0" smtClean="0"/>
              <a:t>30 per cent unemployment </a:t>
            </a:r>
          </a:p>
          <a:p>
            <a:pPr marL="171450" indent="-171450">
              <a:buFont typeface="Arial" pitchFamily="34" charset="0"/>
              <a:buChar char="•"/>
            </a:pPr>
            <a:r>
              <a:rPr lang="en-US" baseline="0" dirty="0" smtClean="0"/>
              <a:t>A high rate of disability and caring roles 13.5%</a:t>
            </a:r>
          </a:p>
          <a:p>
            <a:pPr marL="171450" indent="-171450">
              <a:buFont typeface="Arial" pitchFamily="34" charset="0"/>
              <a:buChar char="•"/>
            </a:pPr>
            <a:r>
              <a:rPr lang="en-US" baseline="0" dirty="0" smtClean="0"/>
              <a:t>Smoking rates at 55 per cent which is higher than the ACT rate of 36% for Aboriginal people and 12 per cent for the general population</a:t>
            </a:r>
            <a:endParaRPr lang="en-US" dirty="0"/>
          </a:p>
        </p:txBody>
      </p:sp>
      <p:sp>
        <p:nvSpPr>
          <p:cNvPr id="4" name="Slide Number Placeholder 3"/>
          <p:cNvSpPr>
            <a:spLocks noGrp="1"/>
          </p:cNvSpPr>
          <p:nvPr>
            <p:ph type="sldNum" sz="quarter" idx="10"/>
          </p:nvPr>
        </p:nvSpPr>
        <p:spPr/>
        <p:txBody>
          <a:bodyPr/>
          <a:lstStyle/>
          <a:p>
            <a:fld id="{D30B0E74-FBD7-44AD-9175-ACF43BCC37DF}" type="slidenum">
              <a:rPr lang="en-US" smtClean="0"/>
              <a:t>14</a:t>
            </a:fld>
            <a:endParaRPr lang="en-US"/>
          </a:p>
        </p:txBody>
      </p:sp>
    </p:spTree>
    <p:extLst>
      <p:ext uri="{BB962C8B-B14F-4D97-AF65-F5344CB8AC3E}">
        <p14:creationId xmlns:p14="http://schemas.microsoft.com/office/powerpoint/2010/main" val="156715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ensure that the measures being used were appropriate for use we first conducted tests of psychometric properties</a:t>
            </a:r>
            <a:r>
              <a:rPr lang="en-US" baseline="0" dirty="0" smtClean="0"/>
              <a:t> of both AUDIT and the K10. </a:t>
            </a:r>
            <a:r>
              <a:rPr lang="en-US" dirty="0" smtClean="0"/>
              <a:t>Both AUDIT and K10 demonstrated</a:t>
            </a:r>
            <a:r>
              <a:rPr lang="en-US" baseline="0" dirty="0" smtClean="0"/>
              <a:t> good internal reliability with alphas over 0.9.</a:t>
            </a:r>
          </a:p>
          <a:p>
            <a:endParaRPr lang="en-US" baseline="0" dirty="0" smtClean="0"/>
          </a:p>
          <a:p>
            <a:r>
              <a:rPr lang="en-US" baseline="0" dirty="0" smtClean="0"/>
              <a:t>The AUDIT Exploratory factor analysis identified a two factor solution (consumption, consequences), consistent with other studies.</a:t>
            </a:r>
          </a:p>
          <a:p>
            <a:endParaRPr lang="en-US" baseline="0" dirty="0" smtClean="0"/>
          </a:p>
          <a:p>
            <a:r>
              <a:rPr lang="en-US" baseline="0" dirty="0" smtClean="0"/>
              <a:t>The K10 also identified a two factor solution consistent with other studies.</a:t>
            </a:r>
          </a:p>
          <a:p>
            <a:endParaRPr lang="en-US" baseline="0" dirty="0" smtClean="0"/>
          </a:p>
          <a:p>
            <a:r>
              <a:rPr lang="en-US" baseline="0" dirty="0" smtClean="0"/>
              <a:t>The conclusion drawn was that both instruments were appropriate for use.</a:t>
            </a:r>
            <a:endParaRPr lang="en-US" dirty="0"/>
          </a:p>
        </p:txBody>
      </p:sp>
      <p:sp>
        <p:nvSpPr>
          <p:cNvPr id="4" name="Slide Number Placeholder 3"/>
          <p:cNvSpPr>
            <a:spLocks noGrp="1"/>
          </p:cNvSpPr>
          <p:nvPr>
            <p:ph type="sldNum" sz="quarter" idx="10"/>
          </p:nvPr>
        </p:nvSpPr>
        <p:spPr/>
        <p:txBody>
          <a:bodyPr/>
          <a:lstStyle/>
          <a:p>
            <a:fld id="{D30B0E74-FBD7-44AD-9175-ACF43BCC37DF}" type="slidenum">
              <a:rPr lang="en-US" smtClean="0"/>
              <a:t>15</a:t>
            </a:fld>
            <a:endParaRPr lang="en-US"/>
          </a:p>
        </p:txBody>
      </p:sp>
    </p:spTree>
    <p:extLst>
      <p:ext uri="{BB962C8B-B14F-4D97-AF65-F5344CB8AC3E}">
        <p14:creationId xmlns:p14="http://schemas.microsoft.com/office/powerpoint/2010/main" val="1136647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t-test results revealed</a:t>
            </a:r>
            <a:r>
              <a:rPr lang="en-US" baseline="0" dirty="0" smtClean="0"/>
              <a:t> no significant difference between the case and control groups in difference of mean alcohol scores.  Of note though is the overall mean score of over 7, which is above the cut-points for risky drinking among this population. Just over 50 percent were identified as drinking above long term risk limits, this is in comparison to 20 percent of the general population in the ACT.</a:t>
            </a:r>
            <a:endParaRPr lang="en-US" dirty="0"/>
          </a:p>
        </p:txBody>
      </p:sp>
      <p:sp>
        <p:nvSpPr>
          <p:cNvPr id="4" name="Slide Number Placeholder 3"/>
          <p:cNvSpPr>
            <a:spLocks noGrp="1"/>
          </p:cNvSpPr>
          <p:nvPr>
            <p:ph type="sldNum" sz="quarter" idx="10"/>
          </p:nvPr>
        </p:nvSpPr>
        <p:spPr/>
        <p:txBody>
          <a:bodyPr/>
          <a:lstStyle/>
          <a:p>
            <a:fld id="{D30B0E74-FBD7-44AD-9175-ACF43BCC37DF}" type="slidenum">
              <a:rPr lang="en-US" smtClean="0"/>
              <a:t>16</a:t>
            </a:fld>
            <a:endParaRPr lang="en-US"/>
          </a:p>
        </p:txBody>
      </p:sp>
    </p:spTree>
    <p:extLst>
      <p:ext uri="{BB962C8B-B14F-4D97-AF65-F5344CB8AC3E}">
        <p14:creationId xmlns:p14="http://schemas.microsoft.com/office/powerpoint/2010/main" val="2213446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presented here is from the Australian Health Survey conducted over 2011-12.</a:t>
            </a:r>
            <a:r>
              <a:rPr lang="en-US" baseline="0" dirty="0" smtClean="0"/>
              <a:t> Comparisons are drawn against the participants in my sample.</a:t>
            </a:r>
          </a:p>
          <a:p>
            <a:endParaRPr lang="en-US" baseline="0" dirty="0" smtClean="0"/>
          </a:p>
          <a:p>
            <a:r>
              <a:rPr lang="en-US" baseline="0" dirty="0" smtClean="0"/>
              <a:t>The key points here are that there are more non-Indigenous people overall that drank alcohol in the previous 12 months (82 per cent compare to 72 percent nationally for Aboriginal people and 79 per cent in my sample).</a:t>
            </a:r>
          </a:p>
          <a:p>
            <a:endParaRPr lang="en-US" baseline="0" dirty="0" smtClean="0"/>
          </a:p>
          <a:p>
            <a:r>
              <a:rPr lang="en-US" baseline="0" dirty="0" smtClean="0"/>
              <a:t>We can see that the rates of lifetime risky drinking are similar across the three groups with a slightly higher rate among participants in my study.</a:t>
            </a:r>
          </a:p>
          <a:p>
            <a:endParaRPr lang="en-US" baseline="0" dirty="0" smtClean="0"/>
          </a:p>
          <a:p>
            <a:r>
              <a:rPr lang="en-US" baseline="0" dirty="0" smtClean="0"/>
              <a:t>The major observable difference is in single occasion risk. Nationally just over half of Aboriginal people drink above recommended guidelines. Within my sample this moves up to 70 per cent, some 25 per cent above the general population level.</a:t>
            </a:r>
          </a:p>
          <a:p>
            <a:endParaRPr lang="en-US" dirty="0"/>
          </a:p>
        </p:txBody>
      </p:sp>
      <p:sp>
        <p:nvSpPr>
          <p:cNvPr id="4" name="Slide Number Placeholder 3"/>
          <p:cNvSpPr>
            <a:spLocks noGrp="1"/>
          </p:cNvSpPr>
          <p:nvPr>
            <p:ph type="sldNum" sz="quarter" idx="10"/>
          </p:nvPr>
        </p:nvSpPr>
        <p:spPr/>
        <p:txBody>
          <a:bodyPr/>
          <a:lstStyle/>
          <a:p>
            <a:fld id="{D30B0E74-FBD7-44AD-9175-ACF43BCC37DF}" type="slidenum">
              <a:rPr lang="en-US" smtClean="0"/>
              <a:t>18</a:t>
            </a:fld>
            <a:endParaRPr lang="en-US"/>
          </a:p>
        </p:txBody>
      </p:sp>
    </p:spTree>
    <p:extLst>
      <p:ext uri="{BB962C8B-B14F-4D97-AF65-F5344CB8AC3E}">
        <p14:creationId xmlns:p14="http://schemas.microsoft.com/office/powerpoint/2010/main" val="2438646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t-test result revealed no significant difference between the case and control groups on mean distress.  Of note is the overall mean score of over 23, which is above the cut-points for classifying moderate to severe distress for this population. Just over 50 percent were identified as drinking above long term risk limits, this is in comparison to 20 percent of the general population.</a:t>
            </a:r>
          </a:p>
          <a:p>
            <a:endParaRPr lang="en-US" dirty="0"/>
          </a:p>
        </p:txBody>
      </p:sp>
      <p:sp>
        <p:nvSpPr>
          <p:cNvPr id="4" name="Slide Number Placeholder 3"/>
          <p:cNvSpPr>
            <a:spLocks noGrp="1"/>
          </p:cNvSpPr>
          <p:nvPr>
            <p:ph type="sldNum" sz="quarter" idx="10"/>
          </p:nvPr>
        </p:nvSpPr>
        <p:spPr/>
        <p:txBody>
          <a:bodyPr/>
          <a:lstStyle/>
          <a:p>
            <a:fld id="{D30B0E74-FBD7-44AD-9175-ACF43BCC37DF}" type="slidenum">
              <a:rPr lang="en-US" smtClean="0"/>
              <a:t>19</a:t>
            </a:fld>
            <a:endParaRPr lang="en-US"/>
          </a:p>
        </p:txBody>
      </p:sp>
    </p:spTree>
    <p:extLst>
      <p:ext uri="{BB962C8B-B14F-4D97-AF65-F5344CB8AC3E}">
        <p14:creationId xmlns:p14="http://schemas.microsoft.com/office/powerpoint/2010/main" val="2086544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other factors we were interested in was the gender of the provider and whether this impacted scores. At the individual clinician level there wasn’t enough power to discern a difference. higher means scores on both AUDIT and distress scales were observed when</a:t>
            </a:r>
            <a:r>
              <a:rPr lang="en-US" baseline="0" dirty="0" smtClean="0"/>
              <a:t> participants visited f</a:t>
            </a:r>
            <a:r>
              <a:rPr lang="en-US" dirty="0" smtClean="0"/>
              <a:t>emale clinicians, a increased mean distress score (significantly) was observed for participants when they saw a female clinician.</a:t>
            </a:r>
            <a:endParaRPr lang="en-US" dirty="0"/>
          </a:p>
        </p:txBody>
      </p:sp>
      <p:sp>
        <p:nvSpPr>
          <p:cNvPr id="4" name="Slide Number Placeholder 3"/>
          <p:cNvSpPr>
            <a:spLocks noGrp="1"/>
          </p:cNvSpPr>
          <p:nvPr>
            <p:ph type="sldNum" sz="quarter" idx="10"/>
          </p:nvPr>
        </p:nvSpPr>
        <p:spPr/>
        <p:txBody>
          <a:bodyPr/>
          <a:lstStyle/>
          <a:p>
            <a:fld id="{D30B0E74-FBD7-44AD-9175-ACF43BCC37DF}" type="slidenum">
              <a:rPr lang="en-US" smtClean="0"/>
              <a:t>20</a:t>
            </a:fld>
            <a:endParaRPr lang="en-US"/>
          </a:p>
        </p:txBody>
      </p:sp>
    </p:spTree>
    <p:extLst>
      <p:ext uri="{BB962C8B-B14F-4D97-AF65-F5344CB8AC3E}">
        <p14:creationId xmlns:p14="http://schemas.microsoft.com/office/powerpoint/2010/main" val="4122087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methods of recruitment were paramount in the recruitment being completed in around</a:t>
            </a:r>
            <a:r>
              <a:rPr lang="en-US" baseline="0" dirty="0" smtClean="0"/>
              <a:t> 3 months, the health clinic was driving the process, not the researchers. The clinic staff had good buy-in as they are required to report on the proportion of clients screened for alcohol use in their funding agreements, highlighting the timeliness of the research.</a:t>
            </a:r>
          </a:p>
          <a:p>
            <a:endParaRPr lang="en-US" baseline="0" dirty="0" smtClean="0"/>
          </a:p>
          <a:p>
            <a:r>
              <a:rPr lang="en-US" baseline="0" dirty="0" smtClean="0"/>
              <a:t>Working with clinicians required some training to identify training needs to build confidence in addressing a sensitive issue. Alcohol use among Aboriginal people is a sensitive issue in Australia with many stereotypes. As demonstrated in wave 1 of this study: clinicians don’t always know what they need to know and in this sector the importance of knowing about screening and brief intervention are very important.</a:t>
            </a:r>
          </a:p>
          <a:p>
            <a:endParaRPr lang="en-US" baseline="0" dirty="0" smtClean="0"/>
          </a:p>
          <a:p>
            <a:r>
              <a:rPr lang="en-US" baseline="0" dirty="0" smtClean="0"/>
              <a:t>Many alcohol screening instruments exist, but few have been validated for this population in Australia. My previous work and this study confirms the usefulness of the AUDIT, but cut-points for classification of risky drinking required lowering for this population from 8 to 7.</a:t>
            </a:r>
          </a:p>
          <a:p>
            <a:endParaRPr lang="en-US" baseline="0" dirty="0" smtClean="0"/>
          </a:p>
          <a:p>
            <a:r>
              <a:rPr lang="en-US" baseline="0" dirty="0" smtClean="0"/>
              <a:t>A simple concept such as knowing about a clients mob and country didn’t seem to impact overall screening scores much or distress clients, but it was also an educational opportunity for clinicians working in Aboriginal health who might not be aware of the importance of the map in affirming Aboriginal identity. It was also an opportunity to educate clinicians (some might also call this cultural awareness training). </a:t>
            </a:r>
          </a:p>
          <a:p>
            <a:endParaRPr lang="en-US" baseline="0" dirty="0" smtClean="0"/>
          </a:p>
          <a:p>
            <a:r>
              <a:rPr lang="en-US" baseline="0" dirty="0" smtClean="0"/>
              <a:t>If I compare my previous work in the area I saw a higher alcohol screening score (3 points) an a decreased distress score (by some 7 points) when I interview clients. This work was conducted among the same client population,  and used a long timeframe for the participant consultation. I was also known within the community as an Aboriginal and this may have been a contributing factor. This does raise in interesting idea though: should the role of screening and brief intervention for sensitive issues such as alcohol rest with local Aboriginal health workers? We would need another study for this.</a:t>
            </a:r>
            <a:endParaRPr lang="en-US" dirty="0"/>
          </a:p>
        </p:txBody>
      </p:sp>
      <p:sp>
        <p:nvSpPr>
          <p:cNvPr id="4" name="Slide Number Placeholder 3"/>
          <p:cNvSpPr>
            <a:spLocks noGrp="1"/>
          </p:cNvSpPr>
          <p:nvPr>
            <p:ph type="sldNum" sz="quarter" idx="10"/>
          </p:nvPr>
        </p:nvSpPr>
        <p:spPr/>
        <p:txBody>
          <a:bodyPr/>
          <a:lstStyle/>
          <a:p>
            <a:fld id="{D30B0E74-FBD7-44AD-9175-ACF43BCC37DF}" type="slidenum">
              <a:rPr lang="en-US" smtClean="0"/>
              <a:t>21</a:t>
            </a:fld>
            <a:endParaRPr lang="en-US"/>
          </a:p>
        </p:txBody>
      </p:sp>
    </p:spTree>
    <p:extLst>
      <p:ext uri="{BB962C8B-B14F-4D97-AF65-F5344CB8AC3E}">
        <p14:creationId xmlns:p14="http://schemas.microsoft.com/office/powerpoint/2010/main" val="123141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0B0E74-FBD7-44AD-9175-ACF43BCC37DF}" type="slidenum">
              <a:rPr lang="en-US" smtClean="0"/>
              <a:t>3</a:t>
            </a:fld>
            <a:endParaRPr lang="en-US"/>
          </a:p>
        </p:txBody>
      </p:sp>
    </p:spTree>
    <p:extLst>
      <p:ext uri="{BB962C8B-B14F-4D97-AF65-F5344CB8AC3E}">
        <p14:creationId xmlns:p14="http://schemas.microsoft.com/office/powerpoint/2010/main" val="1375113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Study governance &amp; ethics</a:t>
            </a:r>
          </a:p>
          <a:p>
            <a:r>
              <a:rPr lang="en-US" dirty="0" smtClean="0"/>
              <a:t>Ethical</a:t>
            </a:r>
            <a:r>
              <a:rPr lang="en-US" baseline="0" dirty="0" smtClean="0"/>
              <a:t> process done right improve study buy-in, recruitment and then success.</a:t>
            </a:r>
          </a:p>
          <a:p>
            <a:endParaRPr lang="en-US" dirty="0" smtClean="0"/>
          </a:p>
          <a:p>
            <a:r>
              <a:rPr lang="en-US" b="1" dirty="0" smtClean="0"/>
              <a:t>Need for clinician training (regular)</a:t>
            </a:r>
          </a:p>
          <a:p>
            <a:r>
              <a:rPr lang="en-US" dirty="0" smtClean="0"/>
              <a:t>Clear need to regular up-dates in preventative</a:t>
            </a:r>
            <a:r>
              <a:rPr lang="en-US" baseline="0" dirty="0" smtClean="0"/>
              <a:t> screening training. And training on identity concepts fundamental to Aboriginal people.</a:t>
            </a:r>
          </a:p>
          <a:p>
            <a:endParaRPr lang="en-US" dirty="0" smtClean="0"/>
          </a:p>
          <a:p>
            <a:r>
              <a:rPr lang="en-US" b="1" dirty="0" smtClean="0"/>
              <a:t>Further study: Who best delivers screening &amp; BI</a:t>
            </a:r>
          </a:p>
          <a:p>
            <a:r>
              <a:rPr lang="en-US" dirty="0" smtClean="0"/>
              <a:t>Should we investigate who could be</a:t>
            </a:r>
            <a:r>
              <a:rPr lang="en-US" baseline="0" dirty="0" smtClean="0"/>
              <a:t> best placed to deliver screening and BI in this context?</a:t>
            </a:r>
          </a:p>
          <a:p>
            <a:endParaRPr lang="en-US" dirty="0" smtClean="0"/>
          </a:p>
          <a:p>
            <a:r>
              <a:rPr lang="en-US" b="1" dirty="0" smtClean="0"/>
              <a:t>Screening in combination with BI effective and more needed</a:t>
            </a:r>
          </a:p>
          <a:p>
            <a:r>
              <a:rPr lang="en-US" dirty="0" smtClean="0"/>
              <a:t>Our audit showed poor screening rates amongst a population who are consuming a risky rates</a:t>
            </a:r>
          </a:p>
          <a:p>
            <a:endParaRPr lang="en-US" b="1" dirty="0" smtClean="0"/>
          </a:p>
          <a:p>
            <a:r>
              <a:rPr lang="en-US" b="1" dirty="0" smtClean="0"/>
              <a:t>Gender of clinician may be important</a:t>
            </a:r>
          </a:p>
          <a:p>
            <a:r>
              <a:rPr lang="en-US" dirty="0" smtClean="0"/>
              <a:t>Further analysis is required, but men’s and women’s business is a</a:t>
            </a:r>
            <a:r>
              <a:rPr lang="en-US" baseline="0" dirty="0" smtClean="0"/>
              <a:t> continuing factor in dealing effectively with gendered issues among Aboriginal people in Australia.</a:t>
            </a:r>
            <a:endParaRPr lang="en-US" dirty="0"/>
          </a:p>
        </p:txBody>
      </p:sp>
      <p:sp>
        <p:nvSpPr>
          <p:cNvPr id="4" name="Slide Number Placeholder 3"/>
          <p:cNvSpPr>
            <a:spLocks noGrp="1"/>
          </p:cNvSpPr>
          <p:nvPr>
            <p:ph type="sldNum" sz="quarter" idx="10"/>
          </p:nvPr>
        </p:nvSpPr>
        <p:spPr/>
        <p:txBody>
          <a:bodyPr/>
          <a:lstStyle/>
          <a:p>
            <a:fld id="{D30B0E74-FBD7-44AD-9175-ACF43BCC37DF}" type="slidenum">
              <a:rPr lang="en-US" smtClean="0"/>
              <a:t>22</a:t>
            </a:fld>
            <a:endParaRPr lang="en-US"/>
          </a:p>
        </p:txBody>
      </p:sp>
    </p:spTree>
    <p:extLst>
      <p:ext uri="{BB962C8B-B14F-4D97-AF65-F5344CB8AC3E}">
        <p14:creationId xmlns:p14="http://schemas.microsoft.com/office/powerpoint/2010/main" val="1434440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those not familiar there is a hierarchy of harms associated with alcohol use.</a:t>
            </a:r>
            <a:r>
              <a:rPr lang="en-US" baseline="0" dirty="0" smtClean="0"/>
              <a:t> 100 percent of the morbidity and mortality associated with alcohol is avoidable. But world-wide there are more than 2.25 million deaths from diseases associated with it. It has been estimated in the general population that alcohol is associated with 30 per cent of road accidents, 44 per cent of fire injuries, 34 per cent of falls and drowning, 16 per cent of child abuse, 12 per cent of suicides and 10 per cent of industrial accidents (Alcohol and Drug Information Service, 2011, </a:t>
            </a:r>
            <a:r>
              <a:rPr lang="en-US" baseline="0" dirty="0" err="1" smtClean="0"/>
              <a:t>Ridolfo</a:t>
            </a:r>
            <a:r>
              <a:rPr lang="en-US" baseline="0" dirty="0" smtClean="0"/>
              <a:t> and Stevenson, 2001a). Alcohol intoxication also has a large impact on criminality, with over 60 per cent of prisoners being intoxicated at the time of their offence. It is also estimated that 40 per cent of domestic violence occurs when offenders are intoxicated (</a:t>
            </a:r>
            <a:r>
              <a:rPr lang="en-US" baseline="0" dirty="0" err="1" smtClean="0"/>
              <a:t>Indig</a:t>
            </a:r>
            <a:r>
              <a:rPr lang="en-US" baseline="0" dirty="0" smtClean="0"/>
              <a:t>, 2010). </a:t>
            </a:r>
          </a:p>
          <a:p>
            <a:endParaRPr lang="en-US" baseline="0" dirty="0" smtClean="0"/>
          </a:p>
          <a:p>
            <a:r>
              <a:rPr lang="en-US" dirty="0" smtClean="0"/>
              <a:t>Among the Aboriginal population, alcohol problems are associated with 7% of all Indigenous deaths and is the third leading cause of Indigenous deaths in Australia behind Tobacco and obesity. It is also responsible for 5% of all illness among Aboriginal people in Australia. These are likely to be underestimates as well. One study in 2010 that looked into recording of reasons for </a:t>
            </a:r>
            <a:r>
              <a:rPr lang="en-US" dirty="0" err="1" smtClean="0"/>
              <a:t>hospitalisation</a:t>
            </a:r>
            <a:r>
              <a:rPr lang="en-US" dirty="0" smtClean="0"/>
              <a:t> showed that alcohol related hospital admissions were under reported by about 62 per cent! </a:t>
            </a:r>
          </a:p>
          <a:p>
            <a:endParaRPr lang="en-US" dirty="0" smtClean="0"/>
          </a:p>
          <a:p>
            <a:r>
              <a:rPr lang="en-US" dirty="0" smtClean="0"/>
              <a:t>In addition, the average age of death for alcohol related deaths in the Aboriginal population is 35yrs.  We know that 20% are consuming at levels considered harmful over the long term and in my work showed that 60 percent of people were consuming alcohol at risky levels over the short term (about twice the rate of the non-Indigenous population). Despite the vast differences between the NT (30% of the population are Aboriginal compared to 1.5% in the ACT), there is one similarity with the ACT having the second highest per capita alcohol consumption in Australia (just behind the NT).</a:t>
            </a:r>
          </a:p>
          <a:p>
            <a:endParaRPr lang="en-US" dirty="0" smtClean="0"/>
          </a:p>
          <a:p>
            <a:r>
              <a:rPr lang="en-US" dirty="0" smtClean="0"/>
              <a:t>But what is risky use? In Australia</a:t>
            </a:r>
            <a:r>
              <a:rPr lang="en-US" baseline="0" dirty="0" smtClean="0"/>
              <a:t> the National Health and Medical Research council (NHMRC) develops guidelines on safe drinking limits from national and international Burden of Disease studies. In May 2009 new guidelines were released that recommended not more than 2 standard drinks (20g) of alcohol be consumed on any day to keep the risk of lifetime harm from alcohol below the risk threshold (a 1 in 100 chance of death or disease from alcohol related causes) and no more than 4 standard drinks on a single occasion for single occasion risk. This study is aimed at identifying those in yellow and  blue areas. Much research has occurred at the pointy (red).</a:t>
            </a:r>
          </a:p>
          <a:p>
            <a:endParaRPr lang="en-US" baseline="0" dirty="0" smtClean="0"/>
          </a:p>
          <a:p>
            <a:r>
              <a:rPr lang="en-US" baseline="0" dirty="0" smtClean="0"/>
              <a:t>We know that early intervention through a combination of screening (with valid instruments) and BI can reduce risky consumption from between 5-20 per cent over the following 12 months after screening and BI has taken place. It is cheap, costs little and is effective.</a:t>
            </a:r>
            <a:endParaRPr lang="en-US" dirty="0"/>
          </a:p>
        </p:txBody>
      </p:sp>
      <p:sp>
        <p:nvSpPr>
          <p:cNvPr id="4" name="Slide Number Placeholder 3"/>
          <p:cNvSpPr>
            <a:spLocks noGrp="1"/>
          </p:cNvSpPr>
          <p:nvPr>
            <p:ph type="sldNum" sz="quarter" idx="10"/>
          </p:nvPr>
        </p:nvSpPr>
        <p:spPr/>
        <p:txBody>
          <a:bodyPr/>
          <a:lstStyle/>
          <a:p>
            <a:fld id="{D30B0E74-FBD7-44AD-9175-ACF43BCC37DF}" type="slidenum">
              <a:rPr lang="en-US" smtClean="0"/>
              <a:t>4</a:t>
            </a:fld>
            <a:endParaRPr lang="en-US"/>
          </a:p>
        </p:txBody>
      </p:sp>
    </p:spTree>
    <p:extLst>
      <p:ext uri="{BB962C8B-B14F-4D97-AF65-F5344CB8AC3E}">
        <p14:creationId xmlns:p14="http://schemas.microsoft.com/office/powerpoint/2010/main" val="2496975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 problem is – we don’t do it very well. Less than 10 per cent of physicians conduct screening according to clinical guidelines. There are varied reasons for this</a:t>
            </a:r>
            <a:r>
              <a:rPr lang="en-US" b="0" baseline="0" dirty="0" smtClean="0"/>
              <a:t> and of the limited information we have with the Aboriginal population we know that fewer people are screened according to these guidelines.   A study from 2009 showed that screening rates in three Aboriginal Health services showed between 3-7 per cent had been screened in the previous 12 months.</a:t>
            </a:r>
          </a:p>
          <a:p>
            <a:endParaRPr lang="en-US" b="0" baseline="0" dirty="0" smtClean="0"/>
          </a:p>
          <a:p>
            <a:r>
              <a:rPr lang="en-US" b="0" baseline="0" dirty="0" smtClean="0"/>
              <a:t>One of the common reasons for not screening Aboriginal people is that they are uncomfortable in asking about issues considered sensitive and that may want to build rapport with the clients and asking about alcohol will lessen rapport. This is a major impediment.</a:t>
            </a:r>
            <a:endParaRPr lang="en-US" b="0" dirty="0" smtClean="0"/>
          </a:p>
          <a:p>
            <a:endParaRPr lang="en-US" dirty="0" smtClean="0"/>
          </a:p>
          <a:p>
            <a:r>
              <a:rPr lang="en-US" baseline="0" dirty="0" smtClean="0"/>
              <a:t>In m</a:t>
            </a:r>
            <a:r>
              <a:rPr lang="en-US" dirty="0" smtClean="0"/>
              <a:t>y previous work, we were able to show some improved reporting of risky use with a drop in levels of discomfort during the screening interaction when participants were asked about their mob a country. Using a cultural construct such as this appeared to increase rapport and trust.</a:t>
            </a:r>
            <a:r>
              <a:rPr lang="en-US" baseline="0" dirty="0" smtClean="0"/>
              <a:t> The fundamental question then became: Does this translate to non -Indigenous clinicians working in Aboriginal primary health care?</a:t>
            </a:r>
            <a:endParaRPr lang="en-US" dirty="0"/>
          </a:p>
        </p:txBody>
      </p:sp>
      <p:sp>
        <p:nvSpPr>
          <p:cNvPr id="4" name="Slide Number Placeholder 3"/>
          <p:cNvSpPr>
            <a:spLocks noGrp="1"/>
          </p:cNvSpPr>
          <p:nvPr>
            <p:ph type="sldNum" sz="quarter" idx="10"/>
          </p:nvPr>
        </p:nvSpPr>
        <p:spPr/>
        <p:txBody>
          <a:bodyPr/>
          <a:lstStyle/>
          <a:p>
            <a:fld id="{D30B0E74-FBD7-44AD-9175-ACF43BCC37DF}" type="slidenum">
              <a:rPr lang="en-US" smtClean="0"/>
              <a:t>5</a:t>
            </a:fld>
            <a:endParaRPr lang="en-US"/>
          </a:p>
        </p:txBody>
      </p:sp>
    </p:spTree>
    <p:extLst>
      <p:ext uri="{BB962C8B-B14F-4D97-AF65-F5344CB8AC3E}">
        <p14:creationId xmlns:p14="http://schemas.microsoft.com/office/powerpoint/2010/main" val="256395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concepts of mob and country are fundamental to Indigenous identity</a:t>
            </a:r>
          </a:p>
          <a:p>
            <a:r>
              <a:rPr lang="en-US" dirty="0" smtClean="0"/>
              <a:t>Improves capacity of Indigenous Australians to interact with others (Taylor, 2003). </a:t>
            </a:r>
          </a:p>
          <a:p>
            <a:r>
              <a:rPr lang="en-US" dirty="0" smtClean="0"/>
              <a:t>Mob generally refers to the cultural or linguistic groups from which an Indigenous Australian’s lineage can be traced. </a:t>
            </a:r>
          </a:p>
          <a:p>
            <a:r>
              <a:rPr lang="en-US" dirty="0" smtClean="0"/>
              <a:t>Country refers to the geographic location from where that language group originated. </a:t>
            </a:r>
          </a:p>
          <a:p>
            <a:r>
              <a:rPr lang="en-US" dirty="0" smtClean="0"/>
              <a:t>Being able to identify one’s mob and country is increasingly seen as a way of verifying and taking pride in one’s Indigenous heritage (Taylor, 2003). </a:t>
            </a:r>
          </a:p>
          <a:p>
            <a:r>
              <a:rPr lang="en-US" dirty="0" err="1" smtClean="0"/>
              <a:t>Recognising</a:t>
            </a:r>
            <a:r>
              <a:rPr lang="en-US" dirty="0" smtClean="0"/>
              <a:t> the important role mob and country can play in a holistic approach to Indigenous health and wellbeing is important, especially in relation to building rapport and trust.</a:t>
            </a:r>
          </a:p>
          <a:p>
            <a:r>
              <a:rPr lang="en-US" dirty="0" smtClean="0"/>
              <a:t>This study aimed to combine the these concepts</a:t>
            </a:r>
            <a:r>
              <a:rPr lang="en-US" baseline="0" dirty="0" smtClean="0"/>
              <a:t> into the clinical assessment process to see if it would impact on assessment scores and how distressed participants were on the process.</a:t>
            </a:r>
            <a:endParaRPr lang="en-US" dirty="0" smtClean="0"/>
          </a:p>
          <a:p>
            <a:endParaRPr lang="en-US" dirty="0"/>
          </a:p>
        </p:txBody>
      </p:sp>
      <p:sp>
        <p:nvSpPr>
          <p:cNvPr id="4" name="Slide Number Placeholder 3"/>
          <p:cNvSpPr>
            <a:spLocks noGrp="1"/>
          </p:cNvSpPr>
          <p:nvPr>
            <p:ph type="sldNum" sz="quarter" idx="10"/>
          </p:nvPr>
        </p:nvSpPr>
        <p:spPr/>
        <p:txBody>
          <a:bodyPr/>
          <a:lstStyle/>
          <a:p>
            <a:fld id="{D30B0E74-FBD7-44AD-9175-ACF43BCC37DF}" type="slidenum">
              <a:rPr lang="en-US" smtClean="0"/>
              <a:t>6</a:t>
            </a:fld>
            <a:endParaRPr lang="en-US"/>
          </a:p>
        </p:txBody>
      </p:sp>
    </p:spTree>
    <p:extLst>
      <p:ext uri="{BB962C8B-B14F-4D97-AF65-F5344CB8AC3E}">
        <p14:creationId xmlns:p14="http://schemas.microsoft.com/office/powerpoint/2010/main" val="1038089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all research in Australia when dealing with Aboriginal people there are 6 principals researchers are required to demonstrate adherence</a:t>
            </a:r>
            <a:r>
              <a:rPr lang="en-US" baseline="0" dirty="0" smtClean="0"/>
              <a:t> to. These are in addition to the National Statement on conducting ethical research.</a:t>
            </a:r>
          </a:p>
          <a:p>
            <a:r>
              <a:rPr lang="en-US" baseline="0" dirty="0" smtClean="0"/>
              <a:t>In this study we addressed these values through:</a:t>
            </a:r>
          </a:p>
          <a:p>
            <a:endParaRPr lang="en-US" baseline="0" dirty="0" smtClean="0"/>
          </a:p>
          <a:p>
            <a:r>
              <a:rPr lang="en-US" baseline="0" dirty="0" smtClean="0"/>
              <a:t>Respect – uses appropriate engagement processes in the community. In this study a community based steering body was responsible for decision making.</a:t>
            </a:r>
          </a:p>
          <a:p>
            <a:r>
              <a:rPr lang="en-US" baseline="0" dirty="0" smtClean="0"/>
              <a:t>Responsibility – feedback to the community,  transparency in the study development, methods and analysis</a:t>
            </a:r>
          </a:p>
          <a:p>
            <a:r>
              <a:rPr lang="en-US" baseline="0" dirty="0" smtClean="0"/>
              <a:t>Reciprocity – being able to demonstrate a return to the community. </a:t>
            </a:r>
          </a:p>
          <a:p>
            <a:r>
              <a:rPr lang="en-US" baseline="0" dirty="0" smtClean="0"/>
              <a:t>Equality – receiving benefits from the research process are spread equally among the researcher, Institution and community. Within this study the Aboriginal health service was contracted to employ a site coordinator (the practice manager). A substantial portion of the grant monies were allocated to the health service. All service staff involved in the study are coauthors in any publications. We will be returning the dataset to the health services after our analysis is </a:t>
            </a:r>
            <a:r>
              <a:rPr lang="en-US" baseline="0" dirty="0" err="1" smtClean="0"/>
              <a:t>finalised</a:t>
            </a:r>
            <a:r>
              <a:rPr lang="en-US" baseline="0" dirty="0" smtClean="0"/>
              <a:t>. Some IP was retained by the health service.</a:t>
            </a:r>
          </a:p>
          <a:p>
            <a:r>
              <a:rPr lang="en-US" baseline="0" dirty="0" smtClean="0"/>
              <a:t>Survival and protection – Does not bring notions of assimilation or subjugation of values. We are using Aboriginal notions of identity in the process, therefore affirming the value of identity in the research process.</a:t>
            </a:r>
          </a:p>
          <a:p>
            <a:r>
              <a:rPr lang="en-US" baseline="0" dirty="0" smtClean="0"/>
              <a:t>Spirit and integrity – to communities not just to individuals (the collective).</a:t>
            </a:r>
          </a:p>
          <a:p>
            <a:endParaRPr lang="en-US" dirty="0"/>
          </a:p>
        </p:txBody>
      </p:sp>
      <p:sp>
        <p:nvSpPr>
          <p:cNvPr id="4" name="Slide Number Placeholder 3"/>
          <p:cNvSpPr>
            <a:spLocks noGrp="1"/>
          </p:cNvSpPr>
          <p:nvPr>
            <p:ph type="sldNum" sz="quarter" idx="10"/>
          </p:nvPr>
        </p:nvSpPr>
        <p:spPr/>
        <p:txBody>
          <a:bodyPr/>
          <a:lstStyle/>
          <a:p>
            <a:fld id="{D30B0E74-FBD7-44AD-9175-ACF43BCC37DF}" type="slidenum">
              <a:rPr lang="en-US" smtClean="0"/>
              <a:t>7</a:t>
            </a:fld>
            <a:endParaRPr lang="en-US"/>
          </a:p>
        </p:txBody>
      </p:sp>
    </p:spTree>
    <p:extLst>
      <p:ext uri="{BB962C8B-B14F-4D97-AF65-F5344CB8AC3E}">
        <p14:creationId xmlns:p14="http://schemas.microsoft.com/office/powerpoint/2010/main" val="2174520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main focus</a:t>
            </a:r>
            <a:r>
              <a:rPr lang="en-US" baseline="0" dirty="0" smtClean="0"/>
              <a:t> of my presentation today will be presenting the results from the second arm of this study, but I will briefly highlight some of the results from arm 1 as the post screening audit of client files is currently being undertaken.</a:t>
            </a:r>
          </a:p>
          <a:p>
            <a:endParaRPr lang="en-US" baseline="0" dirty="0" smtClean="0"/>
          </a:p>
          <a:p>
            <a:r>
              <a:rPr lang="en-US" baseline="0" dirty="0" smtClean="0"/>
              <a:t>In determining the adequate sample size factor analysis became the determining consideration with 300 participants recommended for 10 item scales.</a:t>
            </a:r>
          </a:p>
          <a:p>
            <a:endParaRPr lang="en-US" baseline="0" dirty="0" smtClean="0"/>
          </a:p>
          <a:p>
            <a:r>
              <a:rPr lang="en-US" baseline="0" dirty="0" smtClean="0"/>
              <a:t>Fewer participants were required to adequately power the study for testing differences in means and for chi2 analysis. Our initial sample size achieved was 315. After cleaning and dealing with missing values we were left with 266 participants for the validation of the instruments</a:t>
            </a:r>
            <a:endParaRPr lang="en-US" dirty="0"/>
          </a:p>
        </p:txBody>
      </p:sp>
      <p:sp>
        <p:nvSpPr>
          <p:cNvPr id="4" name="Slide Number Placeholder 3"/>
          <p:cNvSpPr>
            <a:spLocks noGrp="1"/>
          </p:cNvSpPr>
          <p:nvPr>
            <p:ph type="sldNum" sz="quarter" idx="10"/>
          </p:nvPr>
        </p:nvSpPr>
        <p:spPr/>
        <p:txBody>
          <a:bodyPr/>
          <a:lstStyle/>
          <a:p>
            <a:fld id="{D30B0E74-FBD7-44AD-9175-ACF43BCC37DF}" type="slidenum">
              <a:rPr lang="en-US" smtClean="0"/>
              <a:t>8</a:t>
            </a:fld>
            <a:endParaRPr lang="en-US"/>
          </a:p>
        </p:txBody>
      </p:sp>
    </p:spTree>
    <p:extLst>
      <p:ext uri="{BB962C8B-B14F-4D97-AF65-F5344CB8AC3E}">
        <p14:creationId xmlns:p14="http://schemas.microsoft.com/office/powerpoint/2010/main" val="2006292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Much of the day-to-day</a:t>
            </a:r>
            <a:r>
              <a:rPr lang="en-US" baseline="0" dirty="0" smtClean="0"/>
              <a:t> running of the study fell to the local site coordinator. This approach facilitated ease of recruitment and left the clinic with a sense of ownership over the project. Strategically the site coordinator was the manager of the clinic and is a long term staff member.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smtClean="0"/>
              <a:t>Much </a:t>
            </a:r>
            <a:r>
              <a:rPr lang="en-US" baseline="0" dirty="0" smtClean="0"/>
              <a:t>of the consultation with the clinicians focused on ensuring that the research did not add burden to workload. In the initial stages much of this concern focuses on what they would do with clients once identified as ‘risky consumers’. One of Australia's foremost experts of screening and brief intervention in Aboriginal primary health care provided training for all clinicians, prior to recruitment commencing.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clinic reception staff provided information sheets and consented participants-lessening the burden on clinicians.</a:t>
            </a:r>
          </a:p>
          <a:p>
            <a:endParaRPr lang="en-US" dirty="0" smtClean="0"/>
          </a:p>
          <a:p>
            <a:r>
              <a:rPr lang="en-US" dirty="0" smtClean="0"/>
              <a:t>Within</a:t>
            </a:r>
            <a:r>
              <a:rPr lang="en-US" baseline="0" dirty="0" smtClean="0"/>
              <a:t> the electronic health records management system used by the clinic we were able to develop a system that would inform the clinician that a patient had consented for the study and created an electronic data collection form within the clients electronic file so the data could be exported once the participant recruitment was completed and so that there was a permanent record of the screening data on the client file for comparisons in the future. The electronic collection form also contained a function for the clinician to provide feedback to the patient on their risk status.</a:t>
            </a:r>
          </a:p>
          <a:p>
            <a:endParaRPr lang="en-US" baseline="0" dirty="0" smtClean="0"/>
          </a:p>
          <a:p>
            <a:r>
              <a:rPr lang="en-US" baseline="0" dirty="0" smtClean="0"/>
              <a:t>At the completion of recruitment we were able to extract all the data from the system using SQL, transfer this into EXCEL and then SPSS for data cleaning.</a:t>
            </a:r>
            <a:endParaRPr lang="en-US" dirty="0"/>
          </a:p>
        </p:txBody>
      </p:sp>
      <p:sp>
        <p:nvSpPr>
          <p:cNvPr id="4" name="Slide Number Placeholder 3"/>
          <p:cNvSpPr>
            <a:spLocks noGrp="1"/>
          </p:cNvSpPr>
          <p:nvPr>
            <p:ph type="sldNum" sz="quarter" idx="10"/>
          </p:nvPr>
        </p:nvSpPr>
        <p:spPr/>
        <p:txBody>
          <a:bodyPr/>
          <a:lstStyle/>
          <a:p>
            <a:fld id="{D30B0E74-FBD7-44AD-9175-ACF43BCC37DF}" type="slidenum">
              <a:rPr lang="en-US" smtClean="0"/>
              <a:t>9</a:t>
            </a:fld>
            <a:endParaRPr lang="en-US"/>
          </a:p>
        </p:txBody>
      </p:sp>
    </p:spTree>
    <p:extLst>
      <p:ext uri="{BB962C8B-B14F-4D97-AF65-F5344CB8AC3E}">
        <p14:creationId xmlns:p14="http://schemas.microsoft.com/office/powerpoint/2010/main" val="1479552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used descriptive</a:t>
            </a:r>
            <a:r>
              <a:rPr lang="en-US" baseline="0" dirty="0" smtClean="0"/>
              <a:t> stats to describe our population of study and to look at the representation across continuous and </a:t>
            </a:r>
            <a:r>
              <a:rPr lang="en-US" baseline="0" dirty="0" err="1" smtClean="0"/>
              <a:t>dictomous</a:t>
            </a:r>
            <a:r>
              <a:rPr lang="en-US" baseline="0" dirty="0" smtClean="0"/>
              <a:t> variables.</a:t>
            </a:r>
          </a:p>
          <a:p>
            <a:endParaRPr lang="en-US" baseline="0" dirty="0" smtClean="0"/>
          </a:p>
          <a:p>
            <a:r>
              <a:rPr lang="en-US" baseline="0" dirty="0" smtClean="0"/>
              <a:t>We first look at the appropriateness of the screening instruments for use with this population and after determining this move into conducting t-tests to observe any effect of using the map of Aboriginal Australia on mean alcohol and distress scores. An additional test was preformed to determine of the gender of the clinician. Chi2 test were also used to observe significant association between binary variables.</a:t>
            </a:r>
            <a:endParaRPr lang="en-US" dirty="0"/>
          </a:p>
        </p:txBody>
      </p:sp>
      <p:sp>
        <p:nvSpPr>
          <p:cNvPr id="4" name="Slide Number Placeholder 3"/>
          <p:cNvSpPr>
            <a:spLocks noGrp="1"/>
          </p:cNvSpPr>
          <p:nvPr>
            <p:ph type="sldNum" sz="quarter" idx="10"/>
          </p:nvPr>
        </p:nvSpPr>
        <p:spPr/>
        <p:txBody>
          <a:bodyPr/>
          <a:lstStyle/>
          <a:p>
            <a:fld id="{D30B0E74-FBD7-44AD-9175-ACF43BCC37DF}" type="slidenum">
              <a:rPr lang="en-US" smtClean="0"/>
              <a:t>10</a:t>
            </a:fld>
            <a:endParaRPr lang="en-US"/>
          </a:p>
        </p:txBody>
      </p:sp>
    </p:spTree>
    <p:extLst>
      <p:ext uri="{BB962C8B-B14F-4D97-AF65-F5344CB8AC3E}">
        <p14:creationId xmlns:p14="http://schemas.microsoft.com/office/powerpoint/2010/main" val="12012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 name="Picture 6" descr="ppt.mocku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9042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04EE7A7-78BE-4B0C-B322-5D9918CE4112}" type="datetimeFigureOut">
              <a:rPr lang="en-AU"/>
              <a:pPr/>
              <a:t>27/03/2014</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fld id="{F82838A0-BA86-45DD-A110-DB7EABC55432}" type="slidenum">
              <a:rPr lang="en-AU"/>
              <a:pPr/>
              <a:t>‹#›</a:t>
            </a:fld>
            <a:endParaRPr lang="en-AU"/>
          </a:p>
        </p:txBody>
      </p:sp>
    </p:spTree>
    <p:extLst>
      <p:ext uri="{BB962C8B-B14F-4D97-AF65-F5344CB8AC3E}">
        <p14:creationId xmlns:p14="http://schemas.microsoft.com/office/powerpoint/2010/main" val="3606542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fld id="{BD7DD5E5-4581-4B1A-ABAD-B990B9F23C93}" type="datetimeFigureOut">
              <a:rPr lang="en-AU"/>
              <a:pPr/>
              <a:t>27/03/2014</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fld id="{ECD6E03B-62F9-42DA-BBC2-3E2E3548A3E6}" type="slidenum">
              <a:rPr lang="en-AU"/>
              <a:pPr/>
              <a:t>‹#›</a:t>
            </a:fld>
            <a:endParaRPr lang="en-AU"/>
          </a:p>
        </p:txBody>
      </p:sp>
    </p:spTree>
    <p:extLst>
      <p:ext uri="{BB962C8B-B14F-4D97-AF65-F5344CB8AC3E}">
        <p14:creationId xmlns:p14="http://schemas.microsoft.com/office/powerpoint/2010/main" val="894183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p:cNvSpPr>
            <a:spLocks noGrp="1"/>
          </p:cNvSpPr>
          <p:nvPr>
            <p:ph type="dt" sz="half" idx="10"/>
          </p:nvPr>
        </p:nvSpPr>
        <p:spPr/>
        <p:txBody>
          <a:bodyPr/>
          <a:lstStyle>
            <a:lvl1pPr>
              <a:defRPr/>
            </a:lvl1pPr>
          </a:lstStyle>
          <a:p>
            <a:fld id="{62F528F6-5BB3-4198-9B5E-C07509E4CD96}" type="datetimeFigureOut">
              <a:rPr lang="en-AU"/>
              <a:pPr/>
              <a:t>27/03/2014</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fld id="{847459EE-D6B6-4F97-A3F3-9ABF22677067}" type="slidenum">
              <a:rPr lang="en-AU"/>
              <a:pPr/>
              <a:t>‹#›</a:t>
            </a:fld>
            <a:endParaRPr lang="en-AU"/>
          </a:p>
        </p:txBody>
      </p:sp>
    </p:spTree>
    <p:extLst>
      <p:ext uri="{BB962C8B-B14F-4D97-AF65-F5344CB8AC3E}">
        <p14:creationId xmlns:p14="http://schemas.microsoft.com/office/powerpoint/2010/main" val="1462245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97094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6333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476375" y="1628775"/>
            <a:ext cx="3163888"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92663" y="1628775"/>
            <a:ext cx="3163887"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1648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0178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2" name="Picture 6" descr="ppt.mockup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4583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2" name="Picture 6" descr="ppt.mockup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0840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2" name="Text Placeholder 12"/>
          <p:cNvSpPr txBox="1">
            <a:spLocks/>
          </p:cNvSpPr>
          <p:nvPr/>
        </p:nvSpPr>
        <p:spPr bwMode="auto">
          <a:xfrm>
            <a:off x="954088" y="1922463"/>
            <a:ext cx="7772400" cy="493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Calibri" charset="0"/>
                <a:ea typeface="ＭＳ Ｐゴシック" charset="0"/>
                <a:cs typeface="ＭＳ Ｐゴシック" charset="0"/>
              </a:defRPr>
            </a:lvl1pPr>
            <a:lvl2pPr marL="742950" indent="-285750" defTabSz="457200">
              <a:defRPr>
                <a:solidFill>
                  <a:schemeClr val="tx1"/>
                </a:solidFill>
                <a:latin typeface="Calibri" charset="0"/>
                <a:ea typeface="ＭＳ Ｐゴシック" charset="0"/>
              </a:defRPr>
            </a:lvl2pPr>
            <a:lvl3pPr marL="1143000" indent="-228600" defTabSz="457200">
              <a:defRPr>
                <a:solidFill>
                  <a:schemeClr val="tx1"/>
                </a:solidFill>
                <a:latin typeface="Calibri" charset="0"/>
                <a:ea typeface="ＭＳ Ｐゴシック" charset="0"/>
              </a:defRPr>
            </a:lvl3pPr>
            <a:lvl4pPr marL="1600200" indent="-228600" defTabSz="457200">
              <a:defRPr>
                <a:solidFill>
                  <a:schemeClr val="tx1"/>
                </a:solidFill>
                <a:latin typeface="Calibri" charset="0"/>
                <a:ea typeface="ＭＳ Ｐゴシック" charset="0"/>
              </a:defRPr>
            </a:lvl4pPr>
            <a:lvl5pPr marL="2057400" indent="-228600" defTabSz="4572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20000"/>
              </a:spcBef>
              <a:buFont typeface="Arial" charset="0"/>
              <a:buNone/>
              <a:defRPr/>
            </a:pPr>
            <a:endParaRPr lang="en-US" sz="2000" smtClean="0">
              <a:solidFill>
                <a:srgbClr val="595959"/>
              </a:solidFill>
            </a:endParaRPr>
          </a:p>
        </p:txBody>
      </p:sp>
    </p:spTree>
    <p:extLst>
      <p:ext uri="{BB962C8B-B14F-4D97-AF65-F5344CB8AC3E}">
        <p14:creationId xmlns:p14="http://schemas.microsoft.com/office/powerpoint/2010/main" val="3152454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3018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2" name="Picture 6" descr="ppt.mockup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364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2" name="Picture 6" descr="ppt.mockup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1280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E13F73B-5930-4874-9F18-118070104734}" type="datetimeFigureOut">
              <a:rPr lang="en-AU"/>
              <a:pPr/>
              <a:t>27/03/2014</a:t>
            </a:fld>
            <a:endParaRPr lang="en-AU"/>
          </a:p>
        </p:txBody>
      </p:sp>
      <p:sp>
        <p:nvSpPr>
          <p:cNvPr id="3" name="Footer Placeholder 4"/>
          <p:cNvSpPr>
            <a:spLocks noGrp="1"/>
          </p:cNvSpPr>
          <p:nvPr>
            <p:ph type="ftr" sz="quarter" idx="11"/>
          </p:nvPr>
        </p:nvSpPr>
        <p:spPr/>
        <p:txBody>
          <a:bodyPr/>
          <a:lstStyle>
            <a:lvl1pPr>
              <a:defRPr/>
            </a:lvl1pPr>
          </a:lstStyle>
          <a:p>
            <a:pPr>
              <a:defRPr/>
            </a:pPr>
            <a:endParaRPr lang="en-AU"/>
          </a:p>
        </p:txBody>
      </p:sp>
      <p:sp>
        <p:nvSpPr>
          <p:cNvPr id="4" name="Slide Number Placeholder 5"/>
          <p:cNvSpPr>
            <a:spLocks noGrp="1"/>
          </p:cNvSpPr>
          <p:nvPr>
            <p:ph type="sldNum" sz="quarter" idx="12"/>
          </p:nvPr>
        </p:nvSpPr>
        <p:spPr/>
        <p:txBody>
          <a:bodyPr/>
          <a:lstStyle>
            <a:lvl1pPr>
              <a:defRPr/>
            </a:lvl1pPr>
          </a:lstStyle>
          <a:p>
            <a:fld id="{1B821C18-B1DA-4945-ACBE-7F7ED302F8DA}" type="slidenum">
              <a:rPr lang="en-AU"/>
              <a:pPr/>
              <a:t>‹#›</a:t>
            </a:fld>
            <a:endParaRPr lang="en-AU"/>
          </a:p>
        </p:txBody>
      </p:sp>
    </p:spTree>
    <p:extLst>
      <p:ext uri="{BB962C8B-B14F-4D97-AF65-F5344CB8AC3E}">
        <p14:creationId xmlns:p14="http://schemas.microsoft.com/office/powerpoint/2010/main" val="3555847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DEDB003-4F99-434E-AA23-C578AD816A96}" type="datetimeFigureOut">
              <a:rPr lang="en-AU"/>
              <a:pPr/>
              <a:t>27/03/2014</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fld id="{F24B2056-11CA-412A-83DA-409D87214803}" type="slidenum">
              <a:rPr lang="en-AU"/>
              <a:pPr/>
              <a:t>‹#›</a:t>
            </a:fld>
            <a:endParaRPr lang="en-AU"/>
          </a:p>
        </p:txBody>
      </p:sp>
    </p:spTree>
    <p:extLst>
      <p:ext uri="{BB962C8B-B14F-4D97-AF65-F5344CB8AC3E}">
        <p14:creationId xmlns:p14="http://schemas.microsoft.com/office/powerpoint/2010/main" val="2271097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BB8C8B53-BD29-4527-A39F-4A8BA46252A9}" type="datetimeFigureOut">
              <a:rPr lang="en-AU"/>
              <a:pPr/>
              <a:t>27/03/2014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3DFF0F4B-5614-4D2C-97DE-9F6B52EF85A2}" type="slidenum">
              <a:rPr lang="en-AU"/>
              <a:pPr/>
              <a:t>‹#›</a:t>
            </a:fld>
            <a:endParaRPr lang="en-A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ctr" rtl="0" eaLnBrk="1" fontAlgn="base" hangingPunct="1">
        <a:spcBef>
          <a:spcPct val="0"/>
        </a:spcBef>
        <a:spcAft>
          <a:spcPct val="0"/>
        </a:spcAft>
        <a:defRPr sz="4400" kern="1200">
          <a:solidFill>
            <a:schemeClr val="tx1"/>
          </a:solidFill>
          <a:latin typeface="DIN Alternate Bold"/>
          <a:ea typeface="MS PGothic" pitchFamily="34" charset="-128"/>
          <a:cs typeface="DIN Alternate Bold"/>
        </a:defRPr>
      </a:lvl1pPr>
      <a:lvl2pPr algn="ctr" rtl="0" eaLnBrk="1" fontAlgn="base" hangingPunct="1">
        <a:spcBef>
          <a:spcPct val="0"/>
        </a:spcBef>
        <a:spcAft>
          <a:spcPct val="0"/>
        </a:spcAft>
        <a:defRPr sz="4400">
          <a:solidFill>
            <a:schemeClr val="tx1"/>
          </a:solidFill>
          <a:latin typeface="DIN Alternate Bold" charset="0"/>
          <a:ea typeface="MS PGothic" pitchFamily="34" charset="-128"/>
        </a:defRPr>
      </a:lvl2pPr>
      <a:lvl3pPr algn="ctr" rtl="0" eaLnBrk="1" fontAlgn="base" hangingPunct="1">
        <a:spcBef>
          <a:spcPct val="0"/>
        </a:spcBef>
        <a:spcAft>
          <a:spcPct val="0"/>
        </a:spcAft>
        <a:defRPr sz="4400">
          <a:solidFill>
            <a:schemeClr val="tx1"/>
          </a:solidFill>
          <a:latin typeface="DIN Alternate Bold" charset="0"/>
          <a:ea typeface="MS PGothic" pitchFamily="34" charset="-128"/>
        </a:defRPr>
      </a:lvl3pPr>
      <a:lvl4pPr algn="ctr" rtl="0" eaLnBrk="1" fontAlgn="base" hangingPunct="1">
        <a:spcBef>
          <a:spcPct val="0"/>
        </a:spcBef>
        <a:spcAft>
          <a:spcPct val="0"/>
        </a:spcAft>
        <a:defRPr sz="4400">
          <a:solidFill>
            <a:schemeClr val="tx1"/>
          </a:solidFill>
          <a:latin typeface="DIN Alternate Bold" charset="0"/>
          <a:ea typeface="MS PGothic" pitchFamily="34" charset="-128"/>
        </a:defRPr>
      </a:lvl4pPr>
      <a:lvl5pPr algn="ctr" rtl="0" eaLnBrk="1" fontAlgn="base" hangingPunct="1">
        <a:spcBef>
          <a:spcPct val="0"/>
        </a:spcBef>
        <a:spcAft>
          <a:spcPct val="0"/>
        </a:spcAft>
        <a:defRPr sz="4400">
          <a:solidFill>
            <a:schemeClr val="tx1"/>
          </a:solidFill>
          <a:latin typeface="DIN Alternate Bold" charset="0"/>
          <a:ea typeface="MS PGothic" pitchFamily="34" charset="-128"/>
        </a:defRPr>
      </a:lvl5pPr>
      <a:lvl6pPr marL="457200" algn="ctr" rtl="0" eaLnBrk="1" fontAlgn="base" hangingPunct="1">
        <a:spcBef>
          <a:spcPct val="0"/>
        </a:spcBef>
        <a:spcAft>
          <a:spcPct val="0"/>
        </a:spcAft>
        <a:defRPr sz="4400">
          <a:solidFill>
            <a:schemeClr val="tx1"/>
          </a:solidFill>
          <a:latin typeface="DIN Alternate Bold" charset="0"/>
          <a:ea typeface="ＭＳ Ｐゴシック" charset="0"/>
        </a:defRPr>
      </a:lvl6pPr>
      <a:lvl7pPr marL="914400" algn="ctr" rtl="0" eaLnBrk="1" fontAlgn="base" hangingPunct="1">
        <a:spcBef>
          <a:spcPct val="0"/>
        </a:spcBef>
        <a:spcAft>
          <a:spcPct val="0"/>
        </a:spcAft>
        <a:defRPr sz="4400">
          <a:solidFill>
            <a:schemeClr val="tx1"/>
          </a:solidFill>
          <a:latin typeface="DIN Alternate Bold" charset="0"/>
          <a:ea typeface="ＭＳ Ｐゴシック" charset="0"/>
        </a:defRPr>
      </a:lvl7pPr>
      <a:lvl8pPr marL="1371600" algn="ctr" rtl="0" eaLnBrk="1" fontAlgn="base" hangingPunct="1">
        <a:spcBef>
          <a:spcPct val="0"/>
        </a:spcBef>
        <a:spcAft>
          <a:spcPct val="0"/>
        </a:spcAft>
        <a:defRPr sz="4400">
          <a:solidFill>
            <a:schemeClr val="tx1"/>
          </a:solidFill>
          <a:latin typeface="DIN Alternate Bold" charset="0"/>
          <a:ea typeface="ＭＳ Ｐゴシック" charset="0"/>
        </a:defRPr>
      </a:lvl8pPr>
      <a:lvl9pPr marL="1828800" algn="ctr" rtl="0" eaLnBrk="1" fontAlgn="base" hangingPunct="1">
        <a:spcBef>
          <a:spcPct val="0"/>
        </a:spcBef>
        <a:spcAft>
          <a:spcPct val="0"/>
        </a:spcAft>
        <a:defRPr sz="4400">
          <a:solidFill>
            <a:schemeClr val="tx1"/>
          </a:solidFill>
          <a:latin typeface="DIN Alternate Bold" charset="0"/>
          <a:ea typeface="ＭＳ Ｐゴシック"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DIN Alternate Bold"/>
          <a:ea typeface="MS PGothic" pitchFamily="34" charset="-128"/>
          <a:cs typeface="DIN Alternate Bold"/>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DIN Alternate Bold"/>
          <a:ea typeface="MS PGothic" pitchFamily="34" charset="-128"/>
          <a:cs typeface="DIN Alternate Bold"/>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DIN Alternate Bold"/>
          <a:ea typeface="MS PGothic" pitchFamily="34" charset="-128"/>
          <a:cs typeface="DIN Alternate Bold"/>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DIN Alternate Bold"/>
          <a:ea typeface="MS PGothic" pitchFamily="34" charset="-128"/>
          <a:cs typeface="DIN Alternate Bold"/>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DIN Alternate Bold"/>
          <a:ea typeface="MS PGothic" pitchFamily="34" charset="-128"/>
          <a:cs typeface="DIN Alternate Bold"/>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eg"/><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nhmrc.gov.au/guidelines/publications/e5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609600" y="2133600"/>
            <a:ext cx="7772400"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DIN Alternate Bold"/>
                <a:ea typeface="MS PGothic" pitchFamily="34" charset="-128"/>
                <a:cs typeface="DIN Alternate Bold"/>
              </a:defRPr>
            </a:lvl1pPr>
            <a:lvl2pPr algn="ctr" rtl="0" eaLnBrk="1" fontAlgn="base" hangingPunct="1">
              <a:spcBef>
                <a:spcPct val="0"/>
              </a:spcBef>
              <a:spcAft>
                <a:spcPct val="0"/>
              </a:spcAft>
              <a:defRPr sz="4400">
                <a:solidFill>
                  <a:schemeClr val="tx1"/>
                </a:solidFill>
                <a:latin typeface="DIN Alternate Bold" charset="0"/>
                <a:ea typeface="MS PGothic" pitchFamily="34" charset="-128"/>
              </a:defRPr>
            </a:lvl2pPr>
            <a:lvl3pPr algn="ctr" rtl="0" eaLnBrk="1" fontAlgn="base" hangingPunct="1">
              <a:spcBef>
                <a:spcPct val="0"/>
              </a:spcBef>
              <a:spcAft>
                <a:spcPct val="0"/>
              </a:spcAft>
              <a:defRPr sz="4400">
                <a:solidFill>
                  <a:schemeClr val="tx1"/>
                </a:solidFill>
                <a:latin typeface="DIN Alternate Bold" charset="0"/>
                <a:ea typeface="MS PGothic" pitchFamily="34" charset="-128"/>
              </a:defRPr>
            </a:lvl3pPr>
            <a:lvl4pPr algn="ctr" rtl="0" eaLnBrk="1" fontAlgn="base" hangingPunct="1">
              <a:spcBef>
                <a:spcPct val="0"/>
              </a:spcBef>
              <a:spcAft>
                <a:spcPct val="0"/>
              </a:spcAft>
              <a:defRPr sz="4400">
                <a:solidFill>
                  <a:schemeClr val="tx1"/>
                </a:solidFill>
                <a:latin typeface="DIN Alternate Bold" charset="0"/>
                <a:ea typeface="MS PGothic" pitchFamily="34" charset="-128"/>
              </a:defRPr>
            </a:lvl4pPr>
            <a:lvl5pPr algn="ctr" rtl="0" eaLnBrk="1" fontAlgn="base" hangingPunct="1">
              <a:spcBef>
                <a:spcPct val="0"/>
              </a:spcBef>
              <a:spcAft>
                <a:spcPct val="0"/>
              </a:spcAft>
              <a:defRPr sz="4400">
                <a:solidFill>
                  <a:schemeClr val="tx1"/>
                </a:solidFill>
                <a:latin typeface="DIN Alternate Bold" charset="0"/>
                <a:ea typeface="MS PGothic" pitchFamily="34" charset="-128"/>
              </a:defRPr>
            </a:lvl5pPr>
            <a:lvl6pPr marL="457200" algn="ctr" rtl="0" eaLnBrk="1" fontAlgn="base" hangingPunct="1">
              <a:spcBef>
                <a:spcPct val="0"/>
              </a:spcBef>
              <a:spcAft>
                <a:spcPct val="0"/>
              </a:spcAft>
              <a:defRPr sz="4400">
                <a:solidFill>
                  <a:schemeClr val="tx1"/>
                </a:solidFill>
                <a:latin typeface="DIN Alternate Bold" charset="0"/>
                <a:ea typeface="ＭＳ Ｐゴシック" charset="0"/>
              </a:defRPr>
            </a:lvl6pPr>
            <a:lvl7pPr marL="914400" algn="ctr" rtl="0" eaLnBrk="1" fontAlgn="base" hangingPunct="1">
              <a:spcBef>
                <a:spcPct val="0"/>
              </a:spcBef>
              <a:spcAft>
                <a:spcPct val="0"/>
              </a:spcAft>
              <a:defRPr sz="4400">
                <a:solidFill>
                  <a:schemeClr val="tx1"/>
                </a:solidFill>
                <a:latin typeface="DIN Alternate Bold" charset="0"/>
                <a:ea typeface="ＭＳ Ｐゴシック" charset="0"/>
              </a:defRPr>
            </a:lvl7pPr>
            <a:lvl8pPr marL="1371600" algn="ctr" rtl="0" eaLnBrk="1" fontAlgn="base" hangingPunct="1">
              <a:spcBef>
                <a:spcPct val="0"/>
              </a:spcBef>
              <a:spcAft>
                <a:spcPct val="0"/>
              </a:spcAft>
              <a:defRPr sz="4400">
                <a:solidFill>
                  <a:schemeClr val="tx1"/>
                </a:solidFill>
                <a:latin typeface="DIN Alternate Bold" charset="0"/>
                <a:ea typeface="ＭＳ Ｐゴシック" charset="0"/>
              </a:defRPr>
            </a:lvl8pPr>
            <a:lvl9pPr marL="1828800" algn="ctr" rtl="0" eaLnBrk="1" fontAlgn="base" hangingPunct="1">
              <a:spcBef>
                <a:spcPct val="0"/>
              </a:spcBef>
              <a:spcAft>
                <a:spcPct val="0"/>
              </a:spcAft>
              <a:defRPr sz="4400">
                <a:solidFill>
                  <a:schemeClr val="tx1"/>
                </a:solidFill>
                <a:latin typeface="DIN Alternate Bold" charset="0"/>
                <a:ea typeface="ＭＳ Ｐゴシック" charset="0"/>
              </a:defRPr>
            </a:lvl9pPr>
          </a:lstStyle>
          <a:p>
            <a:pPr algn="l"/>
            <a:r>
              <a:rPr lang="en-US" b="1" dirty="0" smtClean="0"/>
              <a:t>Impact of culturally mediated clinical interviews</a:t>
            </a:r>
            <a:endParaRPr lang="en-US" b="1" dirty="0"/>
          </a:p>
        </p:txBody>
      </p:sp>
      <p:sp>
        <p:nvSpPr>
          <p:cNvPr id="3" name="Subtitle 2"/>
          <p:cNvSpPr txBox="1">
            <a:spLocks/>
          </p:cNvSpPr>
          <p:nvPr/>
        </p:nvSpPr>
        <p:spPr bwMode="auto">
          <a:xfrm>
            <a:off x="609600" y="3945890"/>
            <a:ext cx="6690360"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DIN Alternate Bold"/>
                <a:ea typeface="MS PGothic" pitchFamily="34" charset="-128"/>
                <a:cs typeface="DIN Alternate Bold"/>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DIN Alternate Bold"/>
                <a:ea typeface="MS PGothic" pitchFamily="34" charset="-128"/>
                <a:cs typeface="DIN Alternate Bold"/>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DIN Alternate Bold"/>
                <a:ea typeface="MS PGothic" pitchFamily="34" charset="-128"/>
                <a:cs typeface="DIN Alternate Bold"/>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DIN Alternate Bold"/>
                <a:ea typeface="MS PGothic" pitchFamily="34" charset="-128"/>
                <a:cs typeface="DIN Alternate Bold"/>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DIN Alternate Bold"/>
                <a:ea typeface="MS PGothic" pitchFamily="34" charset="-128"/>
                <a:cs typeface="DIN Alternate Bold"/>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err="1" smtClean="0"/>
              <a:t>Dr</a:t>
            </a:r>
            <a:r>
              <a:rPr lang="en-US" sz="1600" b="1" dirty="0" smtClean="0"/>
              <a:t> Ray Lovett</a:t>
            </a:r>
          </a:p>
          <a:p>
            <a:pPr marL="0" indent="0">
              <a:buNone/>
            </a:pPr>
            <a:r>
              <a:rPr lang="en-US" sz="1600" b="1" dirty="0" smtClean="0"/>
              <a:t>Research Fellow</a:t>
            </a:r>
          </a:p>
          <a:p>
            <a:pPr marL="0" indent="0">
              <a:buNone/>
            </a:pPr>
            <a:r>
              <a:rPr lang="en-US" sz="1600" b="1" dirty="0" smtClean="0"/>
              <a:t>Australian Institute of Aboriginal and Torres Strait Islander Studies</a:t>
            </a:r>
          </a:p>
          <a:p>
            <a:pPr marL="0" indent="0">
              <a:buNone/>
            </a:pPr>
            <a:r>
              <a:rPr lang="en-US" sz="1600" b="1" dirty="0" smtClean="0"/>
              <a:t>Canberra, Australia</a:t>
            </a:r>
          </a:p>
        </p:txBody>
      </p:sp>
    </p:spTree>
    <p:extLst>
      <p:ext uri="{BB962C8B-B14F-4D97-AF65-F5344CB8AC3E}">
        <p14:creationId xmlns:p14="http://schemas.microsoft.com/office/powerpoint/2010/main" val="1617959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Methods: Data analysis</a:t>
            </a:r>
            <a:endParaRPr lang="en-US" dirty="0"/>
          </a:p>
        </p:txBody>
      </p:sp>
      <p:sp>
        <p:nvSpPr>
          <p:cNvPr id="5" name="Text Placeholder 4"/>
          <p:cNvSpPr>
            <a:spLocks noGrp="1"/>
          </p:cNvSpPr>
          <p:nvPr>
            <p:ph type="body" idx="4294967295"/>
          </p:nvPr>
        </p:nvSpPr>
        <p:spPr>
          <a:xfrm>
            <a:off x="0" y="1535113"/>
            <a:ext cx="4040188" cy="639762"/>
          </a:xfrm>
        </p:spPr>
        <p:txBody>
          <a:bodyPr/>
          <a:lstStyle/>
          <a:p>
            <a:pPr marL="0" indent="0">
              <a:buNone/>
            </a:pPr>
            <a:r>
              <a:rPr lang="en-US" b="1" dirty="0" smtClean="0"/>
              <a:t>Descriptive</a:t>
            </a:r>
            <a:endParaRPr lang="en-US" b="1" dirty="0"/>
          </a:p>
        </p:txBody>
      </p:sp>
      <p:sp>
        <p:nvSpPr>
          <p:cNvPr id="6" name="Content Placeholder 5"/>
          <p:cNvSpPr>
            <a:spLocks noGrp="1"/>
          </p:cNvSpPr>
          <p:nvPr>
            <p:ph sz="half" idx="4294967295"/>
          </p:nvPr>
        </p:nvSpPr>
        <p:spPr>
          <a:xfrm>
            <a:off x="0" y="2174875"/>
            <a:ext cx="4040188" cy="3951288"/>
          </a:xfrm>
        </p:spPr>
        <p:txBody>
          <a:bodyPr/>
          <a:lstStyle/>
          <a:p>
            <a:r>
              <a:rPr lang="en-US" dirty="0" smtClean="0"/>
              <a:t>Socio-demographic</a:t>
            </a:r>
          </a:p>
          <a:p>
            <a:r>
              <a:rPr lang="en-US" dirty="0" smtClean="0"/>
              <a:t>Alcohol and distress frequency tables</a:t>
            </a:r>
          </a:p>
        </p:txBody>
      </p:sp>
      <p:sp>
        <p:nvSpPr>
          <p:cNvPr id="7" name="Text Placeholder 6"/>
          <p:cNvSpPr>
            <a:spLocks noGrp="1"/>
          </p:cNvSpPr>
          <p:nvPr>
            <p:ph type="body" sz="quarter" idx="4294967295"/>
          </p:nvPr>
        </p:nvSpPr>
        <p:spPr>
          <a:xfrm>
            <a:off x="5102225" y="1535113"/>
            <a:ext cx="4041775" cy="639762"/>
          </a:xfrm>
        </p:spPr>
        <p:txBody>
          <a:bodyPr/>
          <a:lstStyle/>
          <a:p>
            <a:pPr marL="0" indent="0">
              <a:buNone/>
            </a:pPr>
            <a:r>
              <a:rPr lang="en-US" b="1" dirty="0"/>
              <a:t>I</a:t>
            </a:r>
            <a:r>
              <a:rPr lang="en-US" b="1" dirty="0" smtClean="0"/>
              <a:t>nferential</a:t>
            </a:r>
            <a:endParaRPr lang="en-US" b="1" dirty="0"/>
          </a:p>
        </p:txBody>
      </p:sp>
      <p:sp>
        <p:nvSpPr>
          <p:cNvPr id="8" name="Content Placeholder 7"/>
          <p:cNvSpPr>
            <a:spLocks noGrp="1"/>
          </p:cNvSpPr>
          <p:nvPr>
            <p:ph sz="quarter" idx="4294967295"/>
          </p:nvPr>
        </p:nvSpPr>
        <p:spPr>
          <a:xfrm>
            <a:off x="4191001" y="2174875"/>
            <a:ext cx="4953000" cy="3951288"/>
          </a:xfrm>
        </p:spPr>
        <p:txBody>
          <a:bodyPr/>
          <a:lstStyle/>
          <a:p>
            <a:r>
              <a:rPr lang="en-US" dirty="0" smtClean="0"/>
              <a:t>Internal reliability </a:t>
            </a:r>
            <a:r>
              <a:rPr lang="el-GR" dirty="0" smtClean="0"/>
              <a:t>α</a:t>
            </a:r>
            <a:endParaRPr lang="en-US" dirty="0" smtClean="0"/>
          </a:p>
          <a:p>
            <a:r>
              <a:rPr lang="en-US" dirty="0" smtClean="0"/>
              <a:t>Exploratory factor analysis</a:t>
            </a:r>
          </a:p>
          <a:p>
            <a:r>
              <a:rPr lang="en-US" dirty="0" smtClean="0"/>
              <a:t>T-test  and ANOVA (mean alcohol and distress scores) in case/control groups</a:t>
            </a:r>
          </a:p>
          <a:p>
            <a:r>
              <a:rPr lang="el-GR" dirty="0" smtClean="0">
                <a:latin typeface="Calibri"/>
                <a:ea typeface="Times New Roman"/>
                <a:cs typeface="Times New Roman"/>
              </a:rPr>
              <a:t>χ</a:t>
            </a:r>
            <a:r>
              <a:rPr lang="en-US" sz="1800" baseline="30000" dirty="0" smtClean="0">
                <a:latin typeface="Calibri"/>
                <a:ea typeface="Times New Roman"/>
                <a:cs typeface="Times New Roman"/>
              </a:rPr>
              <a:t>2</a:t>
            </a:r>
            <a:r>
              <a:rPr lang="en-US" sz="1800" dirty="0" smtClean="0">
                <a:latin typeface="Calibri"/>
                <a:ea typeface="Times New Roman"/>
                <a:cs typeface="Times New Roman"/>
              </a:rPr>
              <a:t> </a:t>
            </a:r>
            <a:r>
              <a:rPr lang="en-US" dirty="0" smtClean="0">
                <a:ea typeface="Times New Roman"/>
                <a:cs typeface="Times New Roman"/>
              </a:rPr>
              <a:t>for binary variables</a:t>
            </a:r>
          </a:p>
          <a:p>
            <a:pPr marL="0" indent="0">
              <a:buNone/>
            </a:pPr>
            <a:endParaRPr lang="en-US" dirty="0" smtClean="0">
              <a:ea typeface="Times New Roman"/>
              <a:cs typeface="Times New Roman"/>
            </a:endParaRPr>
          </a:p>
          <a:p>
            <a:pPr marL="0" indent="0">
              <a:buNone/>
            </a:pPr>
            <a:endParaRPr lang="en-US" sz="1400" dirty="0" smtClean="0"/>
          </a:p>
        </p:txBody>
      </p:sp>
    </p:spTree>
    <p:extLst>
      <p:ext uri="{BB962C8B-B14F-4D97-AF65-F5344CB8AC3E}">
        <p14:creationId xmlns:p14="http://schemas.microsoft.com/office/powerpoint/2010/main" val="25771240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2130425"/>
            <a:ext cx="7772400" cy="1470025"/>
          </a:xfrm>
        </p:spPr>
        <p:txBody>
          <a:bodyPr/>
          <a:lstStyle/>
          <a:p>
            <a:r>
              <a:rPr lang="en-US" dirty="0" smtClean="0"/>
              <a:t>Results</a:t>
            </a:r>
            <a:endParaRPr lang="en-US" dirty="0"/>
          </a:p>
        </p:txBody>
      </p:sp>
      <p:sp>
        <p:nvSpPr>
          <p:cNvPr id="3" name="Subtitle 2"/>
          <p:cNvSpPr>
            <a:spLocks noGrp="1"/>
          </p:cNvSpPr>
          <p:nvPr>
            <p:ph type="subTitle" idx="4294967295"/>
          </p:nvPr>
        </p:nvSpPr>
        <p:spPr>
          <a:xfrm>
            <a:off x="0" y="3276600"/>
            <a:ext cx="6400800" cy="2362200"/>
          </a:xfrm>
        </p:spPr>
        <p:txBody>
          <a:bodyPr/>
          <a:lstStyle/>
          <a:p>
            <a:r>
              <a:rPr lang="en-US" dirty="0" smtClean="0"/>
              <a:t>Arm 1 results</a:t>
            </a:r>
          </a:p>
          <a:p>
            <a:r>
              <a:rPr lang="en-US" dirty="0" smtClean="0"/>
              <a:t>Demographics</a:t>
            </a:r>
          </a:p>
          <a:p>
            <a:r>
              <a:rPr lang="en-US" dirty="0" smtClean="0"/>
              <a:t>Reliability of instruments</a:t>
            </a:r>
          </a:p>
          <a:p>
            <a:r>
              <a:rPr lang="en-US" dirty="0" smtClean="0"/>
              <a:t>Alcohol + distress</a:t>
            </a:r>
          </a:p>
          <a:p>
            <a:endParaRPr lang="en-US" dirty="0"/>
          </a:p>
        </p:txBody>
      </p:sp>
    </p:spTree>
    <p:extLst>
      <p:ext uri="{BB962C8B-B14F-4D97-AF65-F5344CB8AC3E}">
        <p14:creationId xmlns:p14="http://schemas.microsoft.com/office/powerpoint/2010/main" val="13820629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GP survey results (wave 1)</a:t>
            </a:r>
            <a:endParaRPr lang="en-US" dirty="0"/>
          </a:p>
        </p:txBody>
      </p:sp>
      <p:sp>
        <p:nvSpPr>
          <p:cNvPr id="3" name="Content Placeholder 2"/>
          <p:cNvSpPr>
            <a:spLocks noGrp="1"/>
          </p:cNvSpPr>
          <p:nvPr>
            <p:ph idx="4294967295"/>
          </p:nvPr>
        </p:nvSpPr>
        <p:spPr>
          <a:xfrm>
            <a:off x="0" y="1600200"/>
            <a:ext cx="8229600" cy="4525963"/>
          </a:xfrm>
        </p:spPr>
        <p:txBody>
          <a:bodyPr/>
          <a:lstStyle/>
          <a:p>
            <a:r>
              <a:rPr lang="en-US" dirty="0" smtClean="0"/>
              <a:t>Lack of awareness of guidelines</a:t>
            </a:r>
          </a:p>
          <a:p>
            <a:r>
              <a:rPr lang="en-US" dirty="0" smtClean="0"/>
              <a:t>Poor confidence</a:t>
            </a:r>
          </a:p>
          <a:p>
            <a:r>
              <a:rPr lang="en-US" dirty="0" smtClean="0"/>
              <a:t>Concerns over referral</a:t>
            </a:r>
          </a:p>
          <a:p>
            <a:r>
              <a:rPr lang="en-US" dirty="0" smtClean="0"/>
              <a:t>Poor recording of screening </a:t>
            </a:r>
            <a:endParaRPr lang="en-US" dirty="0"/>
          </a:p>
        </p:txBody>
      </p:sp>
    </p:spTree>
    <p:extLst>
      <p:ext uri="{BB962C8B-B14F-4D97-AF65-F5344CB8AC3E}">
        <p14:creationId xmlns:p14="http://schemas.microsoft.com/office/powerpoint/2010/main" val="40840373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Age and gender</a:t>
            </a:r>
            <a:endParaRPr lang="en-US" dirty="0"/>
          </a:p>
        </p:txBody>
      </p:sp>
      <p:sp>
        <p:nvSpPr>
          <p:cNvPr id="3" name="Text Placeholder 2"/>
          <p:cNvSpPr>
            <a:spLocks noGrp="1"/>
          </p:cNvSpPr>
          <p:nvPr>
            <p:ph type="body" idx="4294967295"/>
          </p:nvPr>
        </p:nvSpPr>
        <p:spPr>
          <a:xfrm>
            <a:off x="0" y="990600"/>
            <a:ext cx="4040188" cy="639763"/>
          </a:xfrm>
        </p:spPr>
        <p:txBody>
          <a:bodyPr/>
          <a:lstStyle/>
          <a:p>
            <a:pPr marL="0" indent="0">
              <a:buNone/>
            </a:pPr>
            <a:r>
              <a:rPr lang="en-US" dirty="0" smtClean="0"/>
              <a:t>Age structure</a:t>
            </a:r>
            <a:endParaRPr lang="en-US" dirty="0"/>
          </a:p>
        </p:txBody>
      </p:sp>
      <p:pic>
        <p:nvPicPr>
          <p:cNvPr id="1026" name="Picture 2"/>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0" y="1600200"/>
            <a:ext cx="5051425"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4"/>
          <p:cNvSpPr>
            <a:spLocks noGrp="1"/>
          </p:cNvSpPr>
          <p:nvPr>
            <p:ph type="body" sz="quarter" idx="4294967295"/>
          </p:nvPr>
        </p:nvSpPr>
        <p:spPr>
          <a:xfrm>
            <a:off x="5102225" y="990600"/>
            <a:ext cx="4041775" cy="639763"/>
          </a:xfrm>
        </p:spPr>
        <p:txBody>
          <a:bodyPr/>
          <a:lstStyle/>
          <a:p>
            <a:pPr marL="0" indent="0">
              <a:buNone/>
            </a:pPr>
            <a:r>
              <a:rPr lang="en-US" dirty="0" smtClean="0"/>
              <a:t>Age + gender</a:t>
            </a:r>
            <a:endParaRPr lang="en-US" dirty="0"/>
          </a:p>
        </p:txBody>
      </p:sp>
      <p:pic>
        <p:nvPicPr>
          <p:cNvPr id="1028" name="Picture 4"/>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bwMode="auto">
          <a:xfrm>
            <a:off x="4344988" y="1752600"/>
            <a:ext cx="4799012"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22620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idx="4294967295"/>
          </p:nvPr>
        </p:nvSpPr>
        <p:spPr>
          <a:xfrm>
            <a:off x="0" y="274638"/>
            <a:ext cx="8229600" cy="1143000"/>
          </a:xfrm>
        </p:spPr>
        <p:txBody>
          <a:bodyPr/>
          <a:lstStyle/>
          <a:p>
            <a:r>
              <a:rPr lang="en-US" dirty="0" smtClean="0"/>
              <a:t>Participant demographics</a:t>
            </a:r>
            <a:endParaRPr lang="en-US" dirty="0"/>
          </a:p>
        </p:txBody>
      </p:sp>
      <p:graphicFrame>
        <p:nvGraphicFramePr>
          <p:cNvPr id="3" name="Content Placeholder 2"/>
          <p:cNvGraphicFramePr>
            <a:graphicFrameLocks noGrp="1"/>
          </p:cNvGraphicFramePr>
          <p:nvPr>
            <p:ph idx="4294967295"/>
            <p:extLst>
              <p:ext uri="{D42A27DB-BD31-4B8C-83A1-F6EECF244321}">
                <p14:modId xmlns:p14="http://schemas.microsoft.com/office/powerpoint/2010/main" val="3193584633"/>
              </p:ext>
            </p:extLst>
          </p:nvPr>
        </p:nvGraphicFramePr>
        <p:xfrm>
          <a:off x="152400" y="609600"/>
          <a:ext cx="8991600" cy="6248400"/>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Arrow Connector 3"/>
          <p:cNvCxnSpPr/>
          <p:nvPr/>
        </p:nvCxnSpPr>
        <p:spPr>
          <a:xfrm flipH="1">
            <a:off x="8153400" y="1524000"/>
            <a:ext cx="685800" cy="533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 name="Straight Arrow Connector 5"/>
          <p:cNvCxnSpPr/>
          <p:nvPr/>
        </p:nvCxnSpPr>
        <p:spPr>
          <a:xfrm flipH="1">
            <a:off x="3048000" y="1219200"/>
            <a:ext cx="533400" cy="762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flipH="1">
            <a:off x="3733800" y="1600200"/>
            <a:ext cx="152400" cy="990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flipH="1">
            <a:off x="5029200" y="2171700"/>
            <a:ext cx="685800" cy="11811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flipH="1">
            <a:off x="5715000" y="3124200"/>
            <a:ext cx="152400" cy="1066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5366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74638"/>
            <a:ext cx="8229600" cy="1143000"/>
          </a:xfrm>
        </p:spPr>
        <p:txBody>
          <a:bodyPr/>
          <a:lstStyle/>
          <a:p>
            <a:r>
              <a:rPr lang="en-US" dirty="0" smtClean="0"/>
              <a:t>Results scale reliability</a:t>
            </a:r>
            <a:endParaRPr lang="en-US" dirty="0"/>
          </a:p>
        </p:txBody>
      </p:sp>
      <p:sp>
        <p:nvSpPr>
          <p:cNvPr id="5" name="Text Placeholder 4"/>
          <p:cNvSpPr>
            <a:spLocks noGrp="1"/>
          </p:cNvSpPr>
          <p:nvPr>
            <p:ph type="body" idx="4294967295"/>
          </p:nvPr>
        </p:nvSpPr>
        <p:spPr>
          <a:xfrm>
            <a:off x="0" y="1535113"/>
            <a:ext cx="4040188" cy="639762"/>
          </a:xfrm>
        </p:spPr>
        <p:txBody>
          <a:bodyPr/>
          <a:lstStyle/>
          <a:p>
            <a:r>
              <a:rPr lang="en-US" dirty="0" smtClean="0"/>
              <a:t>AUDIT</a:t>
            </a:r>
            <a:endParaRPr lang="en-US" dirty="0"/>
          </a:p>
        </p:txBody>
      </p:sp>
      <p:sp>
        <p:nvSpPr>
          <p:cNvPr id="6" name="Content Placeholder 5"/>
          <p:cNvSpPr>
            <a:spLocks noGrp="1"/>
          </p:cNvSpPr>
          <p:nvPr>
            <p:ph sz="half" idx="4294967295"/>
          </p:nvPr>
        </p:nvSpPr>
        <p:spPr>
          <a:xfrm>
            <a:off x="0" y="2174875"/>
            <a:ext cx="4040188" cy="3951288"/>
          </a:xfrm>
        </p:spPr>
        <p:txBody>
          <a:bodyPr/>
          <a:lstStyle/>
          <a:p>
            <a:r>
              <a:rPr lang="en-US" dirty="0"/>
              <a:t>Chronbach’s </a:t>
            </a:r>
            <a:r>
              <a:rPr lang="el-GR" dirty="0" smtClean="0"/>
              <a:t>α=</a:t>
            </a:r>
            <a:r>
              <a:rPr lang="en-US" dirty="0" smtClean="0"/>
              <a:t>0.90</a:t>
            </a:r>
          </a:p>
          <a:p>
            <a:r>
              <a:rPr lang="en-US" dirty="0" smtClean="0"/>
              <a:t>Exploratory factor analysis: 2 factors explaining 64% of the variance (Consumption and consequences)</a:t>
            </a:r>
          </a:p>
        </p:txBody>
      </p:sp>
      <p:sp>
        <p:nvSpPr>
          <p:cNvPr id="7" name="Text Placeholder 6"/>
          <p:cNvSpPr>
            <a:spLocks noGrp="1"/>
          </p:cNvSpPr>
          <p:nvPr>
            <p:ph type="body" sz="quarter" idx="4294967295"/>
          </p:nvPr>
        </p:nvSpPr>
        <p:spPr>
          <a:xfrm>
            <a:off x="5102225" y="1535113"/>
            <a:ext cx="4041775" cy="639762"/>
          </a:xfrm>
        </p:spPr>
        <p:txBody>
          <a:bodyPr/>
          <a:lstStyle/>
          <a:p>
            <a:r>
              <a:rPr lang="en-US" dirty="0" smtClean="0"/>
              <a:t>K10</a:t>
            </a:r>
            <a:endParaRPr lang="en-US" dirty="0"/>
          </a:p>
        </p:txBody>
      </p:sp>
      <p:sp>
        <p:nvSpPr>
          <p:cNvPr id="8" name="Content Placeholder 7"/>
          <p:cNvSpPr>
            <a:spLocks noGrp="1"/>
          </p:cNvSpPr>
          <p:nvPr>
            <p:ph sz="quarter" idx="4294967295"/>
          </p:nvPr>
        </p:nvSpPr>
        <p:spPr>
          <a:xfrm>
            <a:off x="5102225" y="2174875"/>
            <a:ext cx="4041775" cy="3951288"/>
          </a:xfrm>
        </p:spPr>
        <p:txBody>
          <a:bodyPr/>
          <a:lstStyle/>
          <a:p>
            <a:r>
              <a:rPr lang="en-US" dirty="0" smtClean="0"/>
              <a:t>Chronbach’s </a:t>
            </a:r>
            <a:r>
              <a:rPr lang="el-GR" dirty="0" smtClean="0"/>
              <a:t>α</a:t>
            </a:r>
            <a:r>
              <a:rPr lang="en-US" dirty="0" smtClean="0"/>
              <a:t>=0.97</a:t>
            </a:r>
          </a:p>
          <a:p>
            <a:r>
              <a:rPr lang="en-US" dirty="0" smtClean="0"/>
              <a:t>Exploratory factor analysis (2 factors explaining 68 % of variance)</a:t>
            </a:r>
          </a:p>
          <a:p>
            <a:endParaRPr lang="en-US" dirty="0" smtClean="0"/>
          </a:p>
          <a:p>
            <a:pPr marL="0" indent="0">
              <a:buNone/>
            </a:pPr>
            <a:endParaRPr lang="en-US" dirty="0"/>
          </a:p>
        </p:txBody>
      </p:sp>
    </p:spTree>
    <p:extLst>
      <p:ext uri="{BB962C8B-B14F-4D97-AF65-F5344CB8AC3E}">
        <p14:creationId xmlns:p14="http://schemas.microsoft.com/office/powerpoint/2010/main" val="761464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15240" y="1447800"/>
            <a:ext cx="4849813"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Placeholder 9"/>
          <p:cNvSpPr>
            <a:spLocks noGrp="1"/>
          </p:cNvSpPr>
          <p:nvPr>
            <p:ph type="body" sz="quarter" idx="4294967295"/>
          </p:nvPr>
        </p:nvSpPr>
        <p:spPr>
          <a:xfrm>
            <a:off x="1524000" y="533400"/>
            <a:ext cx="7620000" cy="639763"/>
          </a:xfrm>
        </p:spPr>
        <p:txBody>
          <a:bodyPr/>
          <a:lstStyle/>
          <a:p>
            <a:pPr marL="0" indent="0">
              <a:buNone/>
            </a:pPr>
            <a:r>
              <a:rPr lang="en-US" dirty="0" smtClean="0"/>
              <a:t>AUDIT by Control and Case</a:t>
            </a:r>
            <a:endParaRPr lang="en-US" dirty="0"/>
          </a:p>
        </p:txBody>
      </p:sp>
      <p:pic>
        <p:nvPicPr>
          <p:cNvPr id="3074" name="Picture 2"/>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bwMode="auto">
          <a:xfrm>
            <a:off x="4995545" y="1371600"/>
            <a:ext cx="4117975" cy="4087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21781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Drinking risk</a:t>
            </a:r>
            <a:endParaRPr lang="en-US" dirty="0"/>
          </a:p>
        </p:txBody>
      </p:sp>
      <p:sp>
        <p:nvSpPr>
          <p:cNvPr id="3" name="Text Placeholder 2"/>
          <p:cNvSpPr>
            <a:spLocks noGrp="1"/>
          </p:cNvSpPr>
          <p:nvPr>
            <p:ph type="body" idx="4294967295"/>
          </p:nvPr>
        </p:nvSpPr>
        <p:spPr>
          <a:xfrm>
            <a:off x="0" y="1066800"/>
            <a:ext cx="4040188" cy="639763"/>
          </a:xfrm>
        </p:spPr>
        <p:txBody>
          <a:bodyPr/>
          <a:lstStyle/>
          <a:p>
            <a:pPr marL="0" indent="0">
              <a:buNone/>
            </a:pPr>
            <a:r>
              <a:rPr lang="en-US" dirty="0" smtClean="0"/>
              <a:t>Single occasion</a:t>
            </a:r>
            <a:endParaRPr lang="en-US" dirty="0"/>
          </a:p>
        </p:txBody>
      </p:sp>
      <p:pic>
        <p:nvPicPr>
          <p:cNvPr id="1029" name="Picture 5"/>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0" y="1676400"/>
            <a:ext cx="5230813"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4"/>
          <p:cNvSpPr>
            <a:spLocks noGrp="1"/>
          </p:cNvSpPr>
          <p:nvPr>
            <p:ph type="body" sz="quarter" idx="4294967295"/>
          </p:nvPr>
        </p:nvSpPr>
        <p:spPr>
          <a:xfrm>
            <a:off x="5102225" y="990600"/>
            <a:ext cx="4041775" cy="639763"/>
          </a:xfrm>
        </p:spPr>
        <p:txBody>
          <a:bodyPr/>
          <a:lstStyle/>
          <a:p>
            <a:pPr marL="0" indent="0">
              <a:buNone/>
            </a:pPr>
            <a:r>
              <a:rPr lang="en-US" dirty="0" smtClean="0"/>
              <a:t>Lifetime</a:t>
            </a:r>
            <a:endParaRPr lang="en-US" dirty="0"/>
          </a:p>
        </p:txBody>
      </p:sp>
      <p:pic>
        <p:nvPicPr>
          <p:cNvPr id="1028" name="Picture 4"/>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bwMode="auto">
          <a:xfrm>
            <a:off x="4800600" y="1524000"/>
            <a:ext cx="4202112" cy="3779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71102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274638"/>
            <a:ext cx="8229600" cy="1143000"/>
          </a:xfrm>
        </p:spPr>
        <p:txBody>
          <a:bodyPr/>
          <a:lstStyle/>
          <a:p>
            <a:r>
              <a:rPr lang="en-US" dirty="0" smtClean="0"/>
              <a:t>Drinking risk comparators</a:t>
            </a:r>
            <a:endParaRPr lang="en-US" dirty="0"/>
          </a:p>
        </p:txBody>
      </p:sp>
      <p:pic>
        <p:nvPicPr>
          <p:cNvPr id="2051" name="Picture 3"/>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tretch>
            <a:fillRect/>
          </a:stretch>
        </p:blipFill>
        <p:spPr bwMode="auto">
          <a:xfrm>
            <a:off x="1008463" y="1447800"/>
            <a:ext cx="726502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6965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bwMode="auto">
          <a:xfrm>
            <a:off x="4008438" y="1752600"/>
            <a:ext cx="513556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idx="4294967295"/>
          </p:nvPr>
        </p:nvSpPr>
        <p:spPr>
          <a:xfrm>
            <a:off x="0" y="274638"/>
            <a:ext cx="8229600" cy="1143000"/>
          </a:xfrm>
        </p:spPr>
        <p:txBody>
          <a:bodyPr/>
          <a:lstStyle/>
          <a:p>
            <a:r>
              <a:rPr lang="en-US" dirty="0" smtClean="0"/>
              <a:t>Distress</a:t>
            </a:r>
            <a:endParaRPr lang="en-US" dirty="0"/>
          </a:p>
        </p:txBody>
      </p:sp>
      <p:sp>
        <p:nvSpPr>
          <p:cNvPr id="5" name="Text Placeholder 4"/>
          <p:cNvSpPr>
            <a:spLocks noGrp="1"/>
          </p:cNvSpPr>
          <p:nvPr>
            <p:ph type="body" idx="4294967295"/>
          </p:nvPr>
        </p:nvSpPr>
        <p:spPr>
          <a:xfrm>
            <a:off x="15240" y="1219200"/>
            <a:ext cx="4040188" cy="639762"/>
          </a:xfrm>
        </p:spPr>
        <p:txBody>
          <a:bodyPr/>
          <a:lstStyle/>
          <a:p>
            <a:pPr marL="0" indent="0">
              <a:buNone/>
            </a:pPr>
            <a:r>
              <a:rPr lang="en-US" dirty="0" smtClean="0"/>
              <a:t>Kessler 10</a:t>
            </a:r>
            <a:endParaRPr lang="en-US" dirty="0"/>
          </a:p>
        </p:txBody>
      </p:sp>
      <p:pic>
        <p:nvPicPr>
          <p:cNvPr id="2050" name="Picture 2"/>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tretch>
            <a:fillRect/>
          </a:stretch>
        </p:blipFill>
        <p:spPr bwMode="auto">
          <a:xfrm>
            <a:off x="228600" y="1905000"/>
            <a:ext cx="4040188" cy="322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6"/>
          <p:cNvSpPr>
            <a:spLocks noGrp="1"/>
          </p:cNvSpPr>
          <p:nvPr>
            <p:ph type="body" sz="quarter" idx="4294967295"/>
          </p:nvPr>
        </p:nvSpPr>
        <p:spPr>
          <a:xfrm>
            <a:off x="4267200" y="1143000"/>
            <a:ext cx="4876800" cy="639762"/>
          </a:xfrm>
        </p:spPr>
        <p:txBody>
          <a:bodyPr/>
          <a:lstStyle/>
          <a:p>
            <a:pPr marL="0" indent="0">
              <a:buNone/>
            </a:pPr>
            <a:r>
              <a:rPr lang="en-US" dirty="0" smtClean="0"/>
              <a:t>Kessler 10 Control/Case</a:t>
            </a:r>
            <a:endParaRPr lang="en-US" dirty="0"/>
          </a:p>
        </p:txBody>
      </p:sp>
    </p:spTree>
    <p:extLst>
      <p:ext uri="{BB962C8B-B14F-4D97-AF65-F5344CB8AC3E}">
        <p14:creationId xmlns:p14="http://schemas.microsoft.com/office/powerpoint/2010/main" val="2561526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21564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274638"/>
            <a:ext cx="8229600" cy="1143000"/>
          </a:xfrm>
        </p:spPr>
        <p:txBody>
          <a:bodyPr/>
          <a:lstStyle/>
          <a:p>
            <a:r>
              <a:rPr lang="en-US" dirty="0" smtClean="0"/>
              <a:t>Differences by provider</a:t>
            </a:r>
            <a:endParaRPr lang="en-US" dirty="0"/>
          </a:p>
        </p:txBody>
      </p:sp>
      <p:sp>
        <p:nvSpPr>
          <p:cNvPr id="9" name="Text Placeholder 8"/>
          <p:cNvSpPr>
            <a:spLocks noGrp="1"/>
          </p:cNvSpPr>
          <p:nvPr>
            <p:ph type="body" idx="4294967295"/>
          </p:nvPr>
        </p:nvSpPr>
        <p:spPr>
          <a:xfrm>
            <a:off x="0" y="1535113"/>
            <a:ext cx="4040188" cy="639762"/>
          </a:xfrm>
        </p:spPr>
        <p:txBody>
          <a:bodyPr/>
          <a:lstStyle/>
          <a:p>
            <a:pPr marL="0" indent="0">
              <a:buNone/>
            </a:pPr>
            <a:r>
              <a:rPr lang="en-US" dirty="0" smtClean="0"/>
              <a:t>Audit scores by clinician</a:t>
            </a:r>
            <a:endParaRPr lang="en-US" dirty="0"/>
          </a:p>
        </p:txBody>
      </p:sp>
      <p:pic>
        <p:nvPicPr>
          <p:cNvPr id="1030" name="Picture 6"/>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tretch>
            <a:fillRect/>
          </a:stretch>
        </p:blipFill>
        <p:spPr bwMode="auto">
          <a:xfrm>
            <a:off x="0" y="2532063"/>
            <a:ext cx="4040188" cy="323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Placeholder 9"/>
          <p:cNvSpPr>
            <a:spLocks noGrp="1"/>
          </p:cNvSpPr>
          <p:nvPr>
            <p:ph type="body" sz="quarter" idx="4294967295"/>
          </p:nvPr>
        </p:nvSpPr>
        <p:spPr>
          <a:xfrm>
            <a:off x="4873625" y="1535113"/>
            <a:ext cx="4270375" cy="639762"/>
          </a:xfrm>
        </p:spPr>
        <p:txBody>
          <a:bodyPr/>
          <a:lstStyle/>
          <a:p>
            <a:pPr marL="0" indent="0">
              <a:buNone/>
            </a:pPr>
            <a:r>
              <a:rPr lang="en-US" dirty="0" smtClean="0"/>
              <a:t>Distress scores by clinician</a:t>
            </a:r>
            <a:endParaRPr lang="en-US" dirty="0"/>
          </a:p>
        </p:txBody>
      </p:sp>
      <p:pic>
        <p:nvPicPr>
          <p:cNvPr id="1028" name="Picture 4"/>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tretch>
            <a:fillRect/>
          </a:stretch>
        </p:blipFill>
        <p:spPr bwMode="auto">
          <a:xfrm>
            <a:off x="5102225" y="2530475"/>
            <a:ext cx="4041775" cy="32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66178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AU" dirty="0" smtClean="0"/>
              <a:t>Discussion</a:t>
            </a:r>
            <a:endParaRPr lang="en-AU" dirty="0"/>
          </a:p>
        </p:txBody>
      </p:sp>
      <p:sp>
        <p:nvSpPr>
          <p:cNvPr id="3" name="Content Placeholder 2"/>
          <p:cNvSpPr>
            <a:spLocks noGrp="1"/>
          </p:cNvSpPr>
          <p:nvPr>
            <p:ph sz="half" idx="4294967295"/>
          </p:nvPr>
        </p:nvSpPr>
        <p:spPr>
          <a:xfrm>
            <a:off x="0" y="1752600"/>
            <a:ext cx="3802063" cy="3833813"/>
          </a:xfrm>
        </p:spPr>
        <p:txBody>
          <a:bodyPr/>
          <a:lstStyle/>
          <a:p>
            <a:r>
              <a:rPr lang="en-US" dirty="0" smtClean="0"/>
              <a:t>Methods of recruitment and study governance</a:t>
            </a:r>
          </a:p>
          <a:p>
            <a:r>
              <a:rPr lang="en-US" dirty="0" smtClean="0"/>
              <a:t>Clinician buy in</a:t>
            </a:r>
          </a:p>
          <a:p>
            <a:r>
              <a:rPr lang="en-US" dirty="0" smtClean="0"/>
              <a:t>Reliability of instruments</a:t>
            </a:r>
          </a:p>
          <a:p>
            <a:r>
              <a:rPr lang="en-US" dirty="0" smtClean="0"/>
              <a:t>‘Culturally appropriate care’</a:t>
            </a:r>
            <a:endParaRPr lang="en-US" dirty="0"/>
          </a:p>
        </p:txBody>
      </p:sp>
      <p:pic>
        <p:nvPicPr>
          <p:cNvPr id="5" name="Content Placeholder 4"/>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4267200" y="1828800"/>
            <a:ext cx="4876800" cy="2743200"/>
          </a:xfrm>
        </p:spPr>
      </p:pic>
    </p:spTree>
    <p:extLst>
      <p:ext uri="{BB962C8B-B14F-4D97-AF65-F5344CB8AC3E}">
        <p14:creationId xmlns:p14="http://schemas.microsoft.com/office/powerpoint/2010/main" val="40411100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Implications</a:t>
            </a:r>
            <a:endParaRPr lang="en-US" dirty="0"/>
          </a:p>
        </p:txBody>
      </p:sp>
      <p:sp>
        <p:nvSpPr>
          <p:cNvPr id="3" name="Content Placeholder 2"/>
          <p:cNvSpPr>
            <a:spLocks noGrp="1"/>
          </p:cNvSpPr>
          <p:nvPr>
            <p:ph idx="4294967295"/>
          </p:nvPr>
        </p:nvSpPr>
        <p:spPr>
          <a:xfrm>
            <a:off x="762001" y="1524000"/>
            <a:ext cx="8382000" cy="4419600"/>
          </a:xfrm>
        </p:spPr>
        <p:txBody>
          <a:bodyPr/>
          <a:lstStyle/>
          <a:p>
            <a:r>
              <a:rPr lang="en-US" dirty="0"/>
              <a:t>Screening in combination with BI effective and more </a:t>
            </a:r>
            <a:r>
              <a:rPr lang="en-US" dirty="0" smtClean="0"/>
              <a:t>needed ++</a:t>
            </a:r>
            <a:endParaRPr lang="en-US" dirty="0"/>
          </a:p>
          <a:p>
            <a:r>
              <a:rPr lang="en-US" dirty="0"/>
              <a:t>Need for regular clinician training </a:t>
            </a:r>
          </a:p>
          <a:p>
            <a:r>
              <a:rPr lang="en-US" dirty="0"/>
              <a:t>Further study: Who best delivers screening &amp; BI</a:t>
            </a:r>
          </a:p>
          <a:p>
            <a:r>
              <a:rPr lang="en-US" dirty="0" smtClean="0"/>
              <a:t>Study governance &amp; ethics</a:t>
            </a:r>
          </a:p>
          <a:p>
            <a:r>
              <a:rPr lang="en-US" dirty="0" smtClean="0"/>
              <a:t>Gender of clinician may be important</a:t>
            </a:r>
            <a:endParaRPr lang="en-US" dirty="0"/>
          </a:p>
        </p:txBody>
      </p:sp>
    </p:spTree>
    <p:extLst>
      <p:ext uri="{BB962C8B-B14F-4D97-AF65-F5344CB8AC3E}">
        <p14:creationId xmlns:p14="http://schemas.microsoft.com/office/powerpoint/2010/main" val="1230288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3050"/>
            <a:ext cx="3008313" cy="1162050"/>
          </a:xfrm>
        </p:spPr>
        <p:txBody>
          <a:bodyPr/>
          <a:lstStyle/>
          <a:p>
            <a:r>
              <a:rPr lang="en-US" sz="2400" dirty="0" smtClean="0"/>
              <a:t>Acknowledgements</a:t>
            </a:r>
            <a:r>
              <a:rPr lang="en-US" dirty="0" smtClean="0"/>
              <a:t/>
            </a:r>
            <a:br>
              <a:rPr lang="en-US" dirty="0" smtClean="0"/>
            </a:br>
            <a:r>
              <a:rPr lang="en-US" sz="1400" b="0" dirty="0" smtClean="0"/>
              <a:t>Participants</a:t>
            </a:r>
            <a:endParaRPr lang="en-US" sz="1400" b="0" dirty="0"/>
          </a:p>
        </p:txBody>
      </p:sp>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190330" y="1253770"/>
            <a:ext cx="3496469" cy="1968229"/>
          </a:xfrm>
        </p:spPr>
      </p:pic>
      <p:sp>
        <p:nvSpPr>
          <p:cNvPr id="5" name="Text Placeholder 4"/>
          <p:cNvSpPr>
            <a:spLocks noGrp="1"/>
          </p:cNvSpPr>
          <p:nvPr>
            <p:ph type="body" sz="half" idx="4294967295"/>
          </p:nvPr>
        </p:nvSpPr>
        <p:spPr>
          <a:xfrm>
            <a:off x="0" y="1435100"/>
            <a:ext cx="2895600" cy="4691063"/>
          </a:xfrm>
        </p:spPr>
        <p:txBody>
          <a:bodyPr/>
          <a:lstStyle/>
          <a:p>
            <a:r>
              <a:rPr lang="en-US" sz="1400" b="1" dirty="0" smtClean="0"/>
              <a:t>Study team</a:t>
            </a:r>
          </a:p>
          <a:p>
            <a:r>
              <a:rPr lang="en-US" sz="1400" dirty="0" smtClean="0"/>
              <a:t>Jodie </a:t>
            </a:r>
            <a:r>
              <a:rPr lang="en-US" sz="1400" dirty="0" err="1" smtClean="0"/>
              <a:t>Lonford</a:t>
            </a:r>
            <a:r>
              <a:rPr lang="en-US" sz="1400" dirty="0" smtClean="0"/>
              <a:t>: Study Coordinator</a:t>
            </a:r>
            <a:br>
              <a:rPr lang="en-US" sz="1400" dirty="0" smtClean="0"/>
            </a:br>
            <a:r>
              <a:rPr lang="en-US" sz="1400" dirty="0" smtClean="0"/>
              <a:t>(</a:t>
            </a:r>
            <a:r>
              <a:rPr lang="en-US" sz="1400" dirty="0" err="1" smtClean="0"/>
              <a:t>Wiradjuri</a:t>
            </a:r>
            <a:r>
              <a:rPr lang="en-US" sz="1400" dirty="0" smtClean="0"/>
              <a:t>)</a:t>
            </a:r>
          </a:p>
          <a:p>
            <a:r>
              <a:rPr lang="en-US" sz="1400" dirty="0" smtClean="0"/>
              <a:t>Jay Moore: Clinic reception (</a:t>
            </a:r>
            <a:r>
              <a:rPr lang="en-US" sz="1400" dirty="0" err="1" smtClean="0"/>
              <a:t>Wiradjuri</a:t>
            </a:r>
            <a:r>
              <a:rPr lang="en-US" sz="1400" dirty="0" smtClean="0"/>
              <a:t>)</a:t>
            </a:r>
          </a:p>
          <a:p>
            <a:r>
              <a:rPr lang="en-US" sz="1400" dirty="0" err="1" smtClean="0"/>
              <a:t>Mieke</a:t>
            </a:r>
            <a:r>
              <a:rPr lang="en-US" sz="1400" dirty="0" smtClean="0"/>
              <a:t> </a:t>
            </a:r>
            <a:r>
              <a:rPr lang="en-US" sz="1400" dirty="0" err="1" smtClean="0"/>
              <a:t>Snijder</a:t>
            </a:r>
            <a:r>
              <a:rPr lang="en-US" sz="1400" dirty="0" smtClean="0"/>
              <a:t>: Research assistant</a:t>
            </a:r>
            <a:endParaRPr lang="en-US" sz="1400" dirty="0"/>
          </a:p>
          <a:p>
            <a:endParaRPr lang="en-US" sz="1400" dirty="0" smtClean="0"/>
          </a:p>
          <a:p>
            <a:r>
              <a:rPr lang="en-US" sz="1400" b="1" dirty="0" smtClean="0"/>
              <a:t>Study Steering group</a:t>
            </a:r>
          </a:p>
          <a:p>
            <a:r>
              <a:rPr lang="en-US" sz="1400" dirty="0" smtClean="0"/>
              <a:t>Julie Tongs (</a:t>
            </a:r>
            <a:r>
              <a:rPr lang="en-US" sz="1400" dirty="0" err="1" smtClean="0"/>
              <a:t>Wiradjuri</a:t>
            </a:r>
            <a:r>
              <a:rPr lang="en-US" sz="1400" dirty="0" smtClean="0"/>
              <a:t>)</a:t>
            </a:r>
          </a:p>
          <a:p>
            <a:r>
              <a:rPr lang="en-US" sz="1400" dirty="0" smtClean="0"/>
              <a:t>Ray Lovett (</a:t>
            </a:r>
            <a:r>
              <a:rPr lang="en-US" sz="1400" dirty="0" err="1" smtClean="0"/>
              <a:t>Wongaibon</a:t>
            </a:r>
            <a:r>
              <a:rPr lang="en-US" sz="1400" dirty="0" smtClean="0"/>
              <a:t>)</a:t>
            </a:r>
          </a:p>
          <a:p>
            <a:r>
              <a:rPr lang="en-US" sz="1400" dirty="0" smtClean="0"/>
              <a:t>Jodie </a:t>
            </a:r>
            <a:r>
              <a:rPr lang="en-US" sz="1400" dirty="0" err="1" smtClean="0"/>
              <a:t>Longford</a:t>
            </a:r>
            <a:r>
              <a:rPr lang="en-US" sz="1400" dirty="0" smtClean="0"/>
              <a:t> (</a:t>
            </a:r>
            <a:r>
              <a:rPr lang="en-US" sz="1400" dirty="0" err="1" smtClean="0"/>
              <a:t>Wiradjuri</a:t>
            </a:r>
            <a:r>
              <a:rPr lang="en-US" sz="1400" dirty="0" smtClean="0"/>
              <a:t>)</a:t>
            </a:r>
          </a:p>
          <a:p>
            <a:r>
              <a:rPr lang="en-US" sz="1400" dirty="0" smtClean="0"/>
              <a:t>Marianne </a:t>
            </a:r>
            <a:r>
              <a:rPr lang="en-US" sz="1400" dirty="0" err="1" smtClean="0"/>
              <a:t>Bookalil</a:t>
            </a:r>
            <a:r>
              <a:rPr lang="en-US" sz="1400" dirty="0" smtClean="0"/>
              <a:t> (GP)</a:t>
            </a:r>
          </a:p>
          <a:p>
            <a:r>
              <a:rPr lang="en-US" sz="1400" dirty="0" smtClean="0"/>
              <a:t>Ana </a:t>
            </a:r>
            <a:r>
              <a:rPr lang="en-US" sz="1400" dirty="0" err="1" smtClean="0"/>
              <a:t>Herceg</a:t>
            </a:r>
            <a:r>
              <a:rPr lang="en-US" sz="1400" dirty="0" smtClean="0"/>
              <a:t> (Public Health)</a:t>
            </a:r>
          </a:p>
          <a:p>
            <a:endParaRPr lang="en-US" sz="1400" dirty="0" smtClean="0"/>
          </a:p>
          <a:p>
            <a:r>
              <a:rPr lang="en-US" sz="1400" b="1" dirty="0" err="1" smtClean="0"/>
              <a:t>Lowitja</a:t>
            </a:r>
            <a:r>
              <a:rPr lang="en-US" sz="1400" b="1" dirty="0" smtClean="0"/>
              <a:t> Institute: Funder</a:t>
            </a:r>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609600"/>
            <a:ext cx="306705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1201383"/>
            <a:ext cx="884237"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3941" y="3505200"/>
            <a:ext cx="4205616" cy="3397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419941" y="4136692"/>
            <a:ext cx="1524000" cy="1938992"/>
          </a:xfrm>
          <a:prstGeom prst="rect">
            <a:avLst/>
          </a:prstGeom>
          <a:noFill/>
        </p:spPr>
        <p:txBody>
          <a:bodyPr wrap="square" rtlCol="0">
            <a:spAutoFit/>
          </a:bodyPr>
          <a:lstStyle/>
          <a:p>
            <a:r>
              <a:rPr lang="en-US" sz="2000" b="1" dirty="0" smtClean="0"/>
              <a:t>Who’re your mob?</a:t>
            </a:r>
          </a:p>
          <a:p>
            <a:endParaRPr lang="en-US" sz="2000" b="1" dirty="0"/>
          </a:p>
          <a:p>
            <a:r>
              <a:rPr lang="en-US" sz="2000" b="1" dirty="0" smtClean="0"/>
              <a:t>Where’s your country?</a:t>
            </a:r>
            <a:endParaRPr lang="en-US" sz="2000" b="1" dirty="0"/>
          </a:p>
        </p:txBody>
      </p:sp>
    </p:spTree>
    <p:extLst>
      <p:ext uri="{BB962C8B-B14F-4D97-AF65-F5344CB8AC3E}">
        <p14:creationId xmlns:p14="http://schemas.microsoft.com/office/powerpoint/2010/main" val="2876810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417999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idx="4294967295"/>
          </p:nvPr>
        </p:nvSpPr>
        <p:spPr>
          <a:xfrm>
            <a:off x="0" y="274638"/>
            <a:ext cx="8229600" cy="1143000"/>
          </a:xfrm>
        </p:spPr>
        <p:txBody>
          <a:bodyPr/>
          <a:lstStyle/>
          <a:p>
            <a:r>
              <a:rPr lang="en-US" b="1" dirty="0" smtClean="0"/>
              <a:t>Outline</a:t>
            </a:r>
            <a:endParaRPr lang="en-US" b="1" dirty="0"/>
          </a:p>
        </p:txBody>
      </p:sp>
      <p:sp>
        <p:nvSpPr>
          <p:cNvPr id="6" name="Content Placeholder 5"/>
          <p:cNvSpPr>
            <a:spLocks noGrp="1"/>
          </p:cNvSpPr>
          <p:nvPr>
            <p:ph idx="4294967295"/>
          </p:nvPr>
        </p:nvSpPr>
        <p:spPr>
          <a:xfrm>
            <a:off x="1265236" y="1600200"/>
            <a:ext cx="6964363" cy="4525963"/>
          </a:xfrm>
        </p:spPr>
        <p:txBody>
          <a:bodyPr/>
          <a:lstStyle/>
          <a:p>
            <a:pPr marL="0" indent="0">
              <a:buNone/>
            </a:pPr>
            <a:r>
              <a:rPr lang="en-US" dirty="0" smtClean="0"/>
              <a:t>Context of the study</a:t>
            </a:r>
          </a:p>
          <a:p>
            <a:pPr marL="0" indent="0">
              <a:buNone/>
            </a:pPr>
            <a:r>
              <a:rPr lang="en-US" dirty="0" smtClean="0"/>
              <a:t>Aims</a:t>
            </a:r>
          </a:p>
          <a:p>
            <a:pPr marL="0" indent="0">
              <a:buNone/>
            </a:pPr>
            <a:r>
              <a:rPr lang="en-US" dirty="0" smtClean="0"/>
              <a:t>Methods </a:t>
            </a:r>
          </a:p>
          <a:p>
            <a:pPr marL="0" indent="0">
              <a:buNone/>
            </a:pPr>
            <a:r>
              <a:rPr lang="en-US" dirty="0" smtClean="0"/>
              <a:t>Results</a:t>
            </a:r>
          </a:p>
          <a:p>
            <a:pPr marL="0" indent="0">
              <a:buNone/>
            </a:pPr>
            <a:r>
              <a:rPr lang="en-US" dirty="0" smtClean="0"/>
              <a:t>Discussion</a:t>
            </a:r>
          </a:p>
          <a:p>
            <a:pPr marL="0" indent="0">
              <a:buNone/>
            </a:pPr>
            <a:r>
              <a:rPr lang="en-US" dirty="0" smtClean="0"/>
              <a:t>Implications</a:t>
            </a:r>
          </a:p>
          <a:p>
            <a:pPr marL="0" indent="0">
              <a:buNone/>
            </a:pPr>
            <a:r>
              <a:rPr lang="en-US" dirty="0" smtClean="0"/>
              <a:t>Acknowledgements</a:t>
            </a:r>
            <a:endParaRPr lang="en-US" dirty="0"/>
          </a:p>
          <a:p>
            <a:pPr marL="0" indent="0">
              <a:buNone/>
            </a:pPr>
            <a:endParaRPr lang="en-US" dirty="0" smtClean="0"/>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6" y="6315075"/>
            <a:ext cx="306705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9437" y="228600"/>
            <a:ext cx="944563"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47674"/>
            <a:ext cx="884237"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47987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Up Arrow 17"/>
          <p:cNvSpPr/>
          <p:nvPr/>
        </p:nvSpPr>
        <p:spPr>
          <a:xfrm>
            <a:off x="8153400" y="1204183"/>
            <a:ext cx="381000" cy="5211634"/>
          </a:xfrm>
          <a:prstGeom prst="up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71727"/>
            <a:ext cx="439737" cy="523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idx="4294967295"/>
          </p:nvPr>
        </p:nvSpPr>
        <p:spPr>
          <a:xfrm>
            <a:off x="0" y="274638"/>
            <a:ext cx="8229600" cy="1143000"/>
          </a:xfrm>
        </p:spPr>
        <p:txBody>
          <a:bodyPr/>
          <a:lstStyle/>
          <a:p>
            <a:r>
              <a:rPr lang="en-US" dirty="0" smtClean="0"/>
              <a:t>Context</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142543271"/>
              </p:ext>
            </p:extLst>
          </p:nvPr>
        </p:nvGraphicFramePr>
        <p:xfrm>
          <a:off x="0" y="1219200"/>
          <a:ext cx="7391400" cy="525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3200400" y="6488668"/>
            <a:ext cx="2438400" cy="246221"/>
          </a:xfrm>
          <a:prstGeom prst="rect">
            <a:avLst/>
          </a:prstGeom>
          <a:noFill/>
        </p:spPr>
        <p:txBody>
          <a:bodyPr wrap="square" rtlCol="0">
            <a:spAutoFit/>
          </a:bodyPr>
          <a:lstStyle/>
          <a:p>
            <a:r>
              <a:rPr lang="en-US" sz="1000" dirty="0" smtClean="0"/>
              <a:t>Source: </a:t>
            </a:r>
            <a:r>
              <a:rPr lang="en-US" sz="1000" dirty="0" err="1" smtClean="0"/>
              <a:t>Saitz</a:t>
            </a:r>
            <a:r>
              <a:rPr lang="en-US" sz="1000" dirty="0" smtClean="0"/>
              <a:t>, 2005</a:t>
            </a:r>
            <a:endParaRPr lang="en-US" sz="1000" dirty="0"/>
          </a:p>
        </p:txBody>
      </p:sp>
      <p:sp>
        <p:nvSpPr>
          <p:cNvPr id="11" name="TextBox 10"/>
          <p:cNvSpPr txBox="1"/>
          <p:nvPr/>
        </p:nvSpPr>
        <p:spPr>
          <a:xfrm>
            <a:off x="6019800" y="1725051"/>
            <a:ext cx="1676400" cy="646331"/>
          </a:xfrm>
          <a:prstGeom prst="rect">
            <a:avLst/>
          </a:prstGeom>
          <a:noFill/>
        </p:spPr>
        <p:txBody>
          <a:bodyPr wrap="square" rtlCol="0">
            <a:spAutoFit/>
          </a:bodyPr>
          <a:lstStyle/>
          <a:p>
            <a:r>
              <a:rPr lang="en-US" dirty="0" smtClean="0"/>
              <a:t>Alcohol-use disorders</a:t>
            </a:r>
            <a:endParaRPr lang="en-US" dirty="0"/>
          </a:p>
        </p:txBody>
      </p:sp>
      <p:sp>
        <p:nvSpPr>
          <p:cNvPr id="12" name="Right Brace 11"/>
          <p:cNvSpPr/>
          <p:nvPr/>
        </p:nvSpPr>
        <p:spPr>
          <a:xfrm>
            <a:off x="5638800" y="1277034"/>
            <a:ext cx="304800" cy="154236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372269" y="3486834"/>
            <a:ext cx="1364672" cy="646331"/>
          </a:xfrm>
          <a:prstGeom prst="rect">
            <a:avLst/>
          </a:prstGeom>
          <a:noFill/>
        </p:spPr>
        <p:txBody>
          <a:bodyPr wrap="square" rtlCol="0">
            <a:spAutoFit/>
          </a:bodyPr>
          <a:lstStyle/>
          <a:p>
            <a:pPr algn="r"/>
            <a:r>
              <a:rPr lang="en-US" dirty="0" smtClean="0"/>
              <a:t>Unhealthy use</a:t>
            </a:r>
            <a:endParaRPr lang="en-US" dirty="0"/>
          </a:p>
        </p:txBody>
      </p:sp>
      <p:sp>
        <p:nvSpPr>
          <p:cNvPr id="17" name="Left Brace 16"/>
          <p:cNvSpPr/>
          <p:nvPr/>
        </p:nvSpPr>
        <p:spPr>
          <a:xfrm>
            <a:off x="1524000" y="2971800"/>
            <a:ext cx="419100" cy="16764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22440" y="457200"/>
            <a:ext cx="1714500" cy="381000"/>
          </a:xfrm>
          <a:prstGeom prst="rect">
            <a:avLst/>
          </a:prstGeom>
          <a:noFill/>
        </p:spPr>
        <p:txBody>
          <a:bodyPr wrap="square" rtlCol="0">
            <a:spAutoFit/>
          </a:bodyPr>
          <a:lstStyle/>
          <a:p>
            <a:pPr algn="ctr"/>
            <a:r>
              <a:rPr lang="en-US" dirty="0" smtClean="0"/>
              <a:t>Consumption</a:t>
            </a:r>
            <a:endParaRPr lang="en-US" dirty="0"/>
          </a:p>
        </p:txBody>
      </p:sp>
      <p:sp>
        <p:nvSpPr>
          <p:cNvPr id="20" name="TextBox 19"/>
          <p:cNvSpPr txBox="1"/>
          <p:nvPr/>
        </p:nvSpPr>
        <p:spPr>
          <a:xfrm>
            <a:off x="-123034" y="838200"/>
            <a:ext cx="990601" cy="369332"/>
          </a:xfrm>
          <a:prstGeom prst="rect">
            <a:avLst/>
          </a:prstGeom>
          <a:noFill/>
        </p:spPr>
        <p:txBody>
          <a:bodyPr wrap="square" rtlCol="0">
            <a:spAutoFit/>
          </a:bodyPr>
          <a:lstStyle/>
          <a:p>
            <a:pPr algn="ctr"/>
            <a:r>
              <a:rPr lang="en-US" dirty="0" smtClean="0"/>
              <a:t>Heavy</a:t>
            </a:r>
            <a:endParaRPr lang="en-US" dirty="0"/>
          </a:p>
        </p:txBody>
      </p:sp>
      <p:sp>
        <p:nvSpPr>
          <p:cNvPr id="21" name="TextBox 20"/>
          <p:cNvSpPr txBox="1"/>
          <p:nvPr/>
        </p:nvSpPr>
        <p:spPr>
          <a:xfrm>
            <a:off x="-75410" y="6365557"/>
            <a:ext cx="895351" cy="369332"/>
          </a:xfrm>
          <a:prstGeom prst="rect">
            <a:avLst/>
          </a:prstGeom>
          <a:noFill/>
        </p:spPr>
        <p:txBody>
          <a:bodyPr wrap="square" rtlCol="0">
            <a:spAutoFit/>
          </a:bodyPr>
          <a:lstStyle/>
          <a:p>
            <a:pPr algn="ctr"/>
            <a:r>
              <a:rPr lang="en-US" dirty="0" smtClean="0"/>
              <a:t>none</a:t>
            </a:r>
            <a:endParaRPr lang="en-US" dirty="0"/>
          </a:p>
        </p:txBody>
      </p:sp>
      <p:sp>
        <p:nvSpPr>
          <p:cNvPr id="22" name="TextBox 21"/>
          <p:cNvSpPr txBox="1"/>
          <p:nvPr/>
        </p:nvSpPr>
        <p:spPr>
          <a:xfrm>
            <a:off x="6934200" y="457200"/>
            <a:ext cx="2133600" cy="381000"/>
          </a:xfrm>
          <a:prstGeom prst="rect">
            <a:avLst/>
          </a:prstGeom>
          <a:noFill/>
        </p:spPr>
        <p:txBody>
          <a:bodyPr wrap="square" rtlCol="0">
            <a:spAutoFit/>
          </a:bodyPr>
          <a:lstStyle/>
          <a:p>
            <a:pPr algn="ctr"/>
            <a:r>
              <a:rPr lang="en-US" dirty="0" smtClean="0"/>
              <a:t>Consequences</a:t>
            </a:r>
            <a:endParaRPr lang="en-US" dirty="0"/>
          </a:p>
        </p:txBody>
      </p:sp>
      <p:sp>
        <p:nvSpPr>
          <p:cNvPr id="23" name="TextBox 22"/>
          <p:cNvSpPr txBox="1"/>
          <p:nvPr/>
        </p:nvSpPr>
        <p:spPr>
          <a:xfrm>
            <a:off x="7620000" y="907702"/>
            <a:ext cx="1447800" cy="369332"/>
          </a:xfrm>
          <a:prstGeom prst="rect">
            <a:avLst/>
          </a:prstGeom>
          <a:noFill/>
        </p:spPr>
        <p:txBody>
          <a:bodyPr wrap="square" rtlCol="0">
            <a:spAutoFit/>
          </a:bodyPr>
          <a:lstStyle/>
          <a:p>
            <a:pPr algn="ctr"/>
            <a:r>
              <a:rPr lang="en-US" dirty="0" smtClean="0"/>
              <a:t>Severe</a:t>
            </a:r>
            <a:endParaRPr lang="en-US" dirty="0"/>
          </a:p>
        </p:txBody>
      </p:sp>
      <p:sp>
        <p:nvSpPr>
          <p:cNvPr id="24" name="TextBox 23"/>
          <p:cNvSpPr txBox="1"/>
          <p:nvPr/>
        </p:nvSpPr>
        <p:spPr>
          <a:xfrm>
            <a:off x="7715250" y="6458405"/>
            <a:ext cx="1257300" cy="369332"/>
          </a:xfrm>
          <a:prstGeom prst="rect">
            <a:avLst/>
          </a:prstGeom>
          <a:noFill/>
        </p:spPr>
        <p:txBody>
          <a:bodyPr wrap="square" rtlCol="0">
            <a:spAutoFit/>
          </a:bodyPr>
          <a:lstStyle/>
          <a:p>
            <a:pPr algn="ctr"/>
            <a:r>
              <a:rPr lang="en-US" dirty="0"/>
              <a:t>n</a:t>
            </a:r>
            <a:r>
              <a:rPr lang="en-US" dirty="0" smtClean="0"/>
              <a:t>one</a:t>
            </a:r>
            <a:endParaRPr lang="en-US" dirty="0"/>
          </a:p>
        </p:txBody>
      </p:sp>
    </p:spTree>
    <p:extLst>
      <p:ext uri="{BB962C8B-B14F-4D97-AF65-F5344CB8AC3E}">
        <p14:creationId xmlns:p14="http://schemas.microsoft.com/office/powerpoint/2010/main" val="40892981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More context</a:t>
            </a:r>
            <a:endParaRPr lang="en-US" dirty="0"/>
          </a:p>
        </p:txBody>
      </p:sp>
      <p:sp>
        <p:nvSpPr>
          <p:cNvPr id="3" name="Content Placeholder 2"/>
          <p:cNvSpPr>
            <a:spLocks noGrp="1"/>
          </p:cNvSpPr>
          <p:nvPr>
            <p:ph sz="half" idx="4294967295"/>
          </p:nvPr>
        </p:nvSpPr>
        <p:spPr>
          <a:xfrm>
            <a:off x="0" y="1628775"/>
            <a:ext cx="4183063" cy="3529013"/>
          </a:xfrm>
        </p:spPr>
        <p:txBody>
          <a:bodyPr/>
          <a:lstStyle/>
          <a:p>
            <a:r>
              <a:rPr lang="en-US" sz="2400" dirty="0" smtClean="0"/>
              <a:t>Poor current practice</a:t>
            </a:r>
          </a:p>
          <a:p>
            <a:r>
              <a:rPr lang="en-US" sz="2400" dirty="0" smtClean="0"/>
              <a:t>Valid instruments</a:t>
            </a:r>
          </a:p>
          <a:p>
            <a:r>
              <a:rPr lang="en-US" sz="2400" dirty="0" smtClean="0"/>
              <a:t>How to incorporate screening and BI in hard to reach populations including Aboriginal peoples?</a:t>
            </a:r>
          </a:p>
        </p:txBody>
      </p:sp>
      <p:pic>
        <p:nvPicPr>
          <p:cNvPr id="6" name="Content Placeholder 5"/>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4648200" y="1754188"/>
            <a:ext cx="4495800" cy="2528887"/>
          </a:xfrm>
        </p:spPr>
      </p:pic>
    </p:spTree>
    <p:extLst>
      <p:ext uri="{BB962C8B-B14F-4D97-AF65-F5344CB8AC3E}">
        <p14:creationId xmlns:p14="http://schemas.microsoft.com/office/powerpoint/2010/main" val="12567858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Aim of the study</a:t>
            </a:r>
            <a:endParaRPr lang="en-US" dirty="0"/>
          </a:p>
        </p:txBody>
      </p:sp>
      <p:sp>
        <p:nvSpPr>
          <p:cNvPr id="3" name="Content Placeholder 2"/>
          <p:cNvSpPr>
            <a:spLocks noGrp="1"/>
          </p:cNvSpPr>
          <p:nvPr>
            <p:ph idx="4294967295"/>
          </p:nvPr>
        </p:nvSpPr>
        <p:spPr>
          <a:xfrm>
            <a:off x="1143000" y="1628775"/>
            <a:ext cx="8001000" cy="3529013"/>
          </a:xfrm>
        </p:spPr>
        <p:txBody>
          <a:bodyPr/>
          <a:lstStyle/>
          <a:p>
            <a:pPr marL="0" indent="0">
              <a:buNone/>
            </a:pPr>
            <a:r>
              <a:rPr lang="en-AU" dirty="0" smtClean="0"/>
              <a:t>To </a:t>
            </a:r>
            <a:r>
              <a:rPr lang="en-AU" dirty="0"/>
              <a:t>determine if </a:t>
            </a:r>
            <a:r>
              <a:rPr lang="en-AU" dirty="0" smtClean="0"/>
              <a:t>a culturally </a:t>
            </a:r>
            <a:r>
              <a:rPr lang="en-AU" dirty="0"/>
              <a:t>mediated </a:t>
            </a:r>
            <a:r>
              <a:rPr lang="en-AU" dirty="0" smtClean="0"/>
              <a:t>approach </a:t>
            </a:r>
            <a:r>
              <a:rPr lang="en-AU" dirty="0"/>
              <a:t>to alcohol screening e</a:t>
            </a:r>
            <a:r>
              <a:rPr lang="en-AU" dirty="0" smtClean="0"/>
              <a:t>ffects </a:t>
            </a:r>
            <a:r>
              <a:rPr lang="en-AU" dirty="0"/>
              <a:t>reporting of risky alcohol use. </a:t>
            </a:r>
            <a:endParaRPr lang="en-AU" dirty="0" smtClean="0"/>
          </a:p>
          <a:p>
            <a:pPr marL="1314450" lvl="2" indent="-514350">
              <a:buFont typeface="+mj-lt"/>
              <a:buAutoNum type="romanUcPeriod"/>
            </a:pPr>
            <a:r>
              <a:rPr lang="en-AU" dirty="0" smtClean="0"/>
              <a:t>Assess psychometric properties of screening instruments</a:t>
            </a:r>
          </a:p>
          <a:p>
            <a:pPr marL="1314450" lvl="2" indent="-514350">
              <a:buFont typeface="+mj-lt"/>
              <a:buAutoNum type="romanUcPeriod"/>
            </a:pPr>
            <a:r>
              <a:rPr lang="en-AU" dirty="0" smtClean="0"/>
              <a:t>Assess </a:t>
            </a:r>
            <a:r>
              <a:rPr lang="en-AU" dirty="0"/>
              <a:t>levels of distress in the clinical interaction</a:t>
            </a:r>
          </a:p>
          <a:p>
            <a:pPr marL="1314450" lvl="2" indent="-514350">
              <a:buFont typeface="+mj-lt"/>
              <a:buAutoNum type="romanUcPeriod"/>
            </a:pPr>
            <a:endParaRPr lang="en-AU" dirty="0" smtClean="0"/>
          </a:p>
        </p:txBody>
      </p:sp>
    </p:spTree>
    <p:extLst>
      <p:ext uri="{BB962C8B-B14F-4D97-AF65-F5344CB8AC3E}">
        <p14:creationId xmlns:p14="http://schemas.microsoft.com/office/powerpoint/2010/main" val="26411487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274638"/>
            <a:ext cx="8229600" cy="1143000"/>
          </a:xfrm>
        </p:spPr>
        <p:txBody>
          <a:bodyPr/>
          <a:lstStyle/>
          <a:p>
            <a:r>
              <a:rPr lang="en-US" dirty="0" smtClean="0"/>
              <a:t>Ethics</a:t>
            </a:r>
            <a:endParaRPr lang="en-US" dirty="0"/>
          </a:p>
        </p:txBody>
      </p:sp>
      <p:sp>
        <p:nvSpPr>
          <p:cNvPr id="8" name="Content Placeholder 7"/>
          <p:cNvSpPr>
            <a:spLocks noGrp="1"/>
          </p:cNvSpPr>
          <p:nvPr>
            <p:ph sz="half" idx="4294967295"/>
          </p:nvPr>
        </p:nvSpPr>
        <p:spPr>
          <a:xfrm>
            <a:off x="2543175" y="1219200"/>
            <a:ext cx="6600825" cy="3938588"/>
          </a:xfrm>
        </p:spPr>
        <p:txBody>
          <a:bodyPr/>
          <a:lstStyle/>
          <a:p>
            <a:r>
              <a:rPr lang="en-US" dirty="0" smtClean="0"/>
              <a:t>Respect</a:t>
            </a:r>
          </a:p>
          <a:p>
            <a:r>
              <a:rPr lang="en-US" dirty="0" smtClean="0"/>
              <a:t>Reciprocity</a:t>
            </a:r>
          </a:p>
          <a:p>
            <a:r>
              <a:rPr lang="en-US" dirty="0" smtClean="0"/>
              <a:t>Equality</a:t>
            </a:r>
          </a:p>
          <a:p>
            <a:r>
              <a:rPr lang="en-US" dirty="0" smtClean="0"/>
              <a:t>Responsibility</a:t>
            </a:r>
          </a:p>
          <a:p>
            <a:r>
              <a:rPr lang="en-US" dirty="0" smtClean="0"/>
              <a:t>Survival and protection</a:t>
            </a:r>
          </a:p>
          <a:p>
            <a:r>
              <a:rPr lang="en-US" dirty="0" smtClean="0"/>
              <a:t>Spirit and Integrity</a:t>
            </a:r>
            <a:endParaRPr lang="en-US" dirty="0"/>
          </a:p>
        </p:txBody>
      </p:sp>
      <p:sp>
        <p:nvSpPr>
          <p:cNvPr id="12" name="Content Placeholder 11"/>
          <p:cNvSpPr>
            <a:spLocks noGrp="1"/>
          </p:cNvSpPr>
          <p:nvPr>
            <p:ph sz="half" idx="4294967295"/>
          </p:nvPr>
        </p:nvSpPr>
        <p:spPr>
          <a:xfrm>
            <a:off x="0" y="4495800"/>
            <a:ext cx="9144000" cy="990600"/>
          </a:xfrm>
        </p:spPr>
        <p:txBody>
          <a:bodyPr/>
          <a:lstStyle/>
          <a:p>
            <a:pPr marL="0" indent="0">
              <a:buNone/>
            </a:pPr>
            <a:r>
              <a:rPr lang="en-US" dirty="0">
                <a:hlinkClick r:id="rId3"/>
              </a:rPr>
              <a:t>https://</a:t>
            </a:r>
            <a:r>
              <a:rPr lang="en-US" dirty="0" smtClean="0">
                <a:hlinkClick r:id="rId3"/>
              </a:rPr>
              <a:t>www.nhmrc.gov.au/guidelines/publications/e52</a:t>
            </a:r>
            <a:r>
              <a:rPr lang="en-US" dirty="0" smtClean="0"/>
              <a:t> </a:t>
            </a:r>
            <a:endParaRPr lang="en-US" dirty="0"/>
          </a:p>
        </p:txBody>
      </p:sp>
    </p:spTree>
    <p:extLst>
      <p:ext uri="{BB962C8B-B14F-4D97-AF65-F5344CB8AC3E}">
        <p14:creationId xmlns:p14="http://schemas.microsoft.com/office/powerpoint/2010/main" val="1835733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b="1" dirty="0" smtClean="0"/>
              <a:t>Methods: Design</a:t>
            </a:r>
            <a:endParaRPr lang="en-US" b="1"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4245575722"/>
              </p:ext>
            </p:extLst>
          </p:nvPr>
        </p:nvGraphicFramePr>
        <p:xfrm>
          <a:off x="2362201" y="1664732"/>
          <a:ext cx="5181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7401017" y="2158468"/>
            <a:ext cx="1447800" cy="1477328"/>
          </a:xfrm>
          <a:prstGeom prst="rect">
            <a:avLst/>
          </a:prstGeom>
          <a:noFill/>
        </p:spPr>
        <p:txBody>
          <a:bodyPr wrap="square" rtlCol="0">
            <a:spAutoFit/>
          </a:bodyPr>
          <a:lstStyle/>
          <a:p>
            <a:pPr fontAlgn="base">
              <a:spcBef>
                <a:spcPct val="0"/>
              </a:spcBef>
              <a:spcAft>
                <a:spcPct val="0"/>
              </a:spcAft>
            </a:pPr>
            <a:r>
              <a:rPr lang="en-US" dirty="0" smtClean="0">
                <a:solidFill>
                  <a:srgbClr val="000000"/>
                </a:solidFill>
                <a:latin typeface="Calibri" pitchFamily="34" charset="0"/>
              </a:rPr>
              <a:t>Eligibility</a:t>
            </a:r>
          </a:p>
          <a:p>
            <a:pPr fontAlgn="base">
              <a:spcBef>
                <a:spcPct val="0"/>
              </a:spcBef>
              <a:spcAft>
                <a:spcPct val="0"/>
              </a:spcAft>
            </a:pPr>
            <a:r>
              <a:rPr lang="en-US" sz="1200" dirty="0" smtClean="0">
                <a:solidFill>
                  <a:srgbClr val="000000"/>
                </a:solidFill>
                <a:latin typeface="Calibri" pitchFamily="34" charset="0"/>
              </a:rPr>
              <a:t>Aboriginal and/or Torres Strait Islander</a:t>
            </a:r>
          </a:p>
          <a:p>
            <a:pPr fontAlgn="base">
              <a:spcBef>
                <a:spcPct val="0"/>
              </a:spcBef>
              <a:spcAft>
                <a:spcPct val="0"/>
              </a:spcAft>
            </a:pPr>
            <a:r>
              <a:rPr lang="en-US" sz="1200" dirty="0" smtClean="0">
                <a:solidFill>
                  <a:srgbClr val="000000"/>
                </a:solidFill>
                <a:latin typeface="Calibri" pitchFamily="34" charset="0"/>
              </a:rPr>
              <a:t>≥ 16 years</a:t>
            </a:r>
          </a:p>
          <a:p>
            <a:pPr fontAlgn="base">
              <a:spcBef>
                <a:spcPct val="0"/>
              </a:spcBef>
              <a:spcAft>
                <a:spcPct val="0"/>
              </a:spcAft>
            </a:pPr>
            <a:r>
              <a:rPr lang="en-US" sz="1200" dirty="0" smtClean="0">
                <a:solidFill>
                  <a:srgbClr val="000000"/>
                </a:solidFill>
                <a:latin typeface="Calibri" pitchFamily="34" charset="0"/>
              </a:rPr>
              <a:t>Not intoxicated</a:t>
            </a:r>
          </a:p>
          <a:p>
            <a:pPr fontAlgn="base">
              <a:spcBef>
                <a:spcPct val="0"/>
              </a:spcBef>
              <a:spcAft>
                <a:spcPct val="0"/>
              </a:spcAft>
            </a:pPr>
            <a:endParaRPr lang="en-US" sz="1200" dirty="0">
              <a:solidFill>
                <a:srgbClr val="000000"/>
              </a:solidFill>
              <a:latin typeface="Calibri" pitchFamily="34" charset="0"/>
            </a:endParaRPr>
          </a:p>
        </p:txBody>
      </p:sp>
      <p:cxnSp>
        <p:nvCxnSpPr>
          <p:cNvPr id="7" name="Straight Arrow Connector 6"/>
          <p:cNvCxnSpPr/>
          <p:nvPr/>
        </p:nvCxnSpPr>
        <p:spPr>
          <a:xfrm flipH="1">
            <a:off x="6934200" y="2343134"/>
            <a:ext cx="46681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691547" y="3505200"/>
            <a:ext cx="1406732" cy="369332"/>
          </a:xfrm>
          <a:prstGeom prst="rect">
            <a:avLst/>
          </a:prstGeom>
          <a:noFill/>
        </p:spPr>
        <p:txBody>
          <a:bodyPr wrap="none" rtlCol="0">
            <a:spAutoFit/>
          </a:bodyPr>
          <a:lstStyle/>
          <a:p>
            <a:pPr fontAlgn="base">
              <a:spcBef>
                <a:spcPct val="0"/>
              </a:spcBef>
              <a:spcAft>
                <a:spcPct val="0"/>
              </a:spcAft>
            </a:pPr>
            <a:r>
              <a:rPr lang="en-US" dirty="0" smtClean="0">
                <a:solidFill>
                  <a:srgbClr val="000000"/>
                </a:solidFill>
                <a:latin typeface="Calibri" pitchFamily="34" charset="0"/>
              </a:rPr>
              <a:t>Case/Control</a:t>
            </a:r>
            <a:endParaRPr lang="en-US" dirty="0">
              <a:solidFill>
                <a:srgbClr val="000000"/>
              </a:solidFill>
              <a:latin typeface="Calibri" pitchFamily="34" charset="0"/>
            </a:endParaRPr>
          </a:p>
        </p:txBody>
      </p:sp>
      <p:sp>
        <p:nvSpPr>
          <p:cNvPr id="14" name="Rectangle 13"/>
          <p:cNvSpPr/>
          <p:nvPr/>
        </p:nvSpPr>
        <p:spPr>
          <a:xfrm>
            <a:off x="304800" y="1403295"/>
            <a:ext cx="1981200" cy="109906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smtClean="0">
                <a:solidFill>
                  <a:srgbClr val="FFFFFF"/>
                </a:solidFill>
              </a:rPr>
              <a:t>Pre study screening audit</a:t>
            </a:r>
          </a:p>
          <a:p>
            <a:pPr algn="ctr" fontAlgn="base">
              <a:spcBef>
                <a:spcPct val="0"/>
              </a:spcBef>
              <a:spcAft>
                <a:spcPct val="0"/>
              </a:spcAft>
            </a:pPr>
            <a:r>
              <a:rPr lang="en-US" sz="1400" dirty="0" smtClean="0">
                <a:solidFill>
                  <a:srgbClr val="FFFFFF"/>
                </a:solidFill>
              </a:rPr>
              <a:t>(n=314) client files</a:t>
            </a:r>
            <a:endParaRPr lang="en-US" sz="1400" dirty="0">
              <a:solidFill>
                <a:srgbClr val="FFFFFF"/>
              </a:solidFill>
            </a:endParaRPr>
          </a:p>
        </p:txBody>
      </p:sp>
      <p:sp>
        <p:nvSpPr>
          <p:cNvPr id="15" name="Rectangle 14"/>
          <p:cNvSpPr/>
          <p:nvPr/>
        </p:nvSpPr>
        <p:spPr>
          <a:xfrm>
            <a:off x="294929" y="2881342"/>
            <a:ext cx="1981200" cy="1143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smtClean="0">
                <a:solidFill>
                  <a:srgbClr val="FFFFFF"/>
                </a:solidFill>
              </a:rPr>
              <a:t>Pre- survey clinicians capacity for preventative screening (n=10)</a:t>
            </a:r>
            <a:endParaRPr lang="en-US" sz="1400" dirty="0">
              <a:solidFill>
                <a:srgbClr val="FFFFFF"/>
              </a:solidFill>
            </a:endParaRPr>
          </a:p>
        </p:txBody>
      </p:sp>
      <p:sp>
        <p:nvSpPr>
          <p:cNvPr id="16" name="Rectangle 15"/>
          <p:cNvSpPr/>
          <p:nvPr/>
        </p:nvSpPr>
        <p:spPr>
          <a:xfrm>
            <a:off x="304800" y="4343400"/>
            <a:ext cx="1981200" cy="1295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smtClean="0">
                <a:solidFill>
                  <a:srgbClr val="FFFFFF"/>
                </a:solidFill>
              </a:rPr>
              <a:t>Survey clinicians </a:t>
            </a:r>
            <a:r>
              <a:rPr lang="en-US" sz="1400" dirty="0">
                <a:solidFill>
                  <a:srgbClr val="FFFFFF"/>
                </a:solidFill>
              </a:rPr>
              <a:t>c</a:t>
            </a:r>
            <a:r>
              <a:rPr lang="en-US" sz="1400" dirty="0" smtClean="0">
                <a:solidFill>
                  <a:srgbClr val="FFFFFF"/>
                </a:solidFill>
              </a:rPr>
              <a:t>apacity for preventative screening (n=10)</a:t>
            </a:r>
            <a:endParaRPr lang="en-US" sz="1400" dirty="0">
              <a:solidFill>
                <a:srgbClr val="FFFFFF"/>
              </a:solidFill>
            </a:endParaRPr>
          </a:p>
        </p:txBody>
      </p:sp>
      <p:cxnSp>
        <p:nvCxnSpPr>
          <p:cNvPr id="20" name="Straight Arrow Connector 19"/>
          <p:cNvCxnSpPr>
            <a:stCxn id="14" idx="2"/>
            <a:endCxn id="15" idx="0"/>
          </p:cNvCxnSpPr>
          <p:nvPr/>
        </p:nvCxnSpPr>
        <p:spPr>
          <a:xfrm flipH="1">
            <a:off x="1285529" y="2502361"/>
            <a:ext cx="9871" cy="3789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5" idx="2"/>
            <a:endCxn id="16" idx="0"/>
          </p:cNvCxnSpPr>
          <p:nvPr/>
        </p:nvCxnSpPr>
        <p:spPr>
          <a:xfrm>
            <a:off x="1285529" y="4024342"/>
            <a:ext cx="9871" cy="3190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33400" y="914400"/>
            <a:ext cx="752129" cy="369332"/>
          </a:xfrm>
          <a:prstGeom prst="rect">
            <a:avLst/>
          </a:prstGeom>
          <a:noFill/>
        </p:spPr>
        <p:txBody>
          <a:bodyPr wrap="none" rtlCol="0">
            <a:spAutoFit/>
          </a:bodyPr>
          <a:lstStyle/>
          <a:p>
            <a:pPr fontAlgn="base">
              <a:spcBef>
                <a:spcPct val="0"/>
              </a:spcBef>
              <a:spcAft>
                <a:spcPct val="0"/>
              </a:spcAft>
            </a:pPr>
            <a:r>
              <a:rPr lang="en-US" dirty="0" smtClean="0">
                <a:solidFill>
                  <a:srgbClr val="000000"/>
                </a:solidFill>
                <a:latin typeface="Calibri" pitchFamily="34" charset="0"/>
              </a:rPr>
              <a:t>Arm 1</a:t>
            </a:r>
            <a:endParaRPr lang="en-US" dirty="0">
              <a:solidFill>
                <a:srgbClr val="000000"/>
              </a:solidFill>
              <a:latin typeface="Calibri" pitchFamily="34" charset="0"/>
            </a:endParaRPr>
          </a:p>
        </p:txBody>
      </p:sp>
      <p:sp>
        <p:nvSpPr>
          <p:cNvPr id="29" name="TextBox 28"/>
          <p:cNvSpPr txBox="1"/>
          <p:nvPr/>
        </p:nvSpPr>
        <p:spPr>
          <a:xfrm>
            <a:off x="4572000" y="1218629"/>
            <a:ext cx="752129" cy="369332"/>
          </a:xfrm>
          <a:prstGeom prst="rect">
            <a:avLst/>
          </a:prstGeom>
          <a:noFill/>
        </p:spPr>
        <p:txBody>
          <a:bodyPr wrap="none" rtlCol="0">
            <a:spAutoFit/>
          </a:bodyPr>
          <a:lstStyle/>
          <a:p>
            <a:pPr fontAlgn="base">
              <a:spcBef>
                <a:spcPct val="0"/>
              </a:spcBef>
              <a:spcAft>
                <a:spcPct val="0"/>
              </a:spcAft>
            </a:pPr>
            <a:r>
              <a:rPr lang="en-US" dirty="0" smtClean="0">
                <a:solidFill>
                  <a:srgbClr val="000000"/>
                </a:solidFill>
                <a:latin typeface="Calibri" pitchFamily="34" charset="0"/>
              </a:rPr>
              <a:t>Arm 2</a:t>
            </a:r>
            <a:endParaRPr lang="en-US" dirty="0">
              <a:solidFill>
                <a:srgbClr val="000000"/>
              </a:solidFill>
              <a:latin typeface="Calibri" pitchFamily="34" charset="0"/>
            </a:endParaRPr>
          </a:p>
        </p:txBody>
      </p:sp>
      <p:sp>
        <p:nvSpPr>
          <p:cNvPr id="31" name="TextBox 30"/>
          <p:cNvSpPr txBox="1"/>
          <p:nvPr/>
        </p:nvSpPr>
        <p:spPr>
          <a:xfrm>
            <a:off x="7772400" y="4705291"/>
            <a:ext cx="1371599" cy="800219"/>
          </a:xfrm>
          <a:prstGeom prst="rect">
            <a:avLst/>
          </a:prstGeom>
          <a:noFill/>
        </p:spPr>
        <p:txBody>
          <a:bodyPr wrap="square" rtlCol="0">
            <a:spAutoFit/>
          </a:bodyPr>
          <a:lstStyle/>
          <a:p>
            <a:pPr fontAlgn="base">
              <a:spcBef>
                <a:spcPct val="0"/>
              </a:spcBef>
              <a:spcAft>
                <a:spcPct val="0"/>
              </a:spcAft>
            </a:pPr>
            <a:r>
              <a:rPr lang="en-US" dirty="0" smtClean="0">
                <a:solidFill>
                  <a:srgbClr val="000000"/>
                </a:solidFill>
                <a:latin typeface="Calibri" pitchFamily="34" charset="0"/>
              </a:rPr>
              <a:t>Analysis</a:t>
            </a:r>
          </a:p>
          <a:p>
            <a:pPr fontAlgn="base">
              <a:spcBef>
                <a:spcPct val="0"/>
              </a:spcBef>
              <a:spcAft>
                <a:spcPct val="0"/>
              </a:spcAft>
            </a:pPr>
            <a:r>
              <a:rPr lang="en-US" sz="1400" dirty="0" smtClean="0">
                <a:solidFill>
                  <a:srgbClr val="000000"/>
                </a:solidFill>
                <a:latin typeface="Calibri" pitchFamily="34" charset="0"/>
              </a:rPr>
              <a:t>T-Tests /ANOVA</a:t>
            </a:r>
          </a:p>
          <a:p>
            <a:pPr fontAlgn="base">
              <a:spcBef>
                <a:spcPct val="0"/>
              </a:spcBef>
              <a:spcAft>
                <a:spcPct val="0"/>
              </a:spcAft>
            </a:pPr>
            <a:r>
              <a:rPr lang="en-US" sz="1400" dirty="0" smtClean="0">
                <a:solidFill>
                  <a:srgbClr val="000000"/>
                </a:solidFill>
                <a:latin typeface="Calibri" pitchFamily="34" charset="0"/>
              </a:rPr>
              <a:t>Factor analysis</a:t>
            </a:r>
            <a:endParaRPr lang="en-US" sz="1400" dirty="0">
              <a:solidFill>
                <a:srgbClr val="000000"/>
              </a:solidFill>
              <a:latin typeface="Calibri" pitchFamily="34" charset="0"/>
            </a:endParaRPr>
          </a:p>
        </p:txBody>
      </p:sp>
      <p:cxnSp>
        <p:nvCxnSpPr>
          <p:cNvPr id="33" name="Straight Arrow Connector 32"/>
          <p:cNvCxnSpPr>
            <a:stCxn id="31" idx="1"/>
          </p:cNvCxnSpPr>
          <p:nvPr/>
        </p:nvCxnSpPr>
        <p:spPr>
          <a:xfrm flipH="1">
            <a:off x="7243808" y="5105401"/>
            <a:ext cx="52859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7457983" y="3689866"/>
            <a:ext cx="31441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294929" y="5832629"/>
            <a:ext cx="1981200" cy="99907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smtClean="0">
                <a:solidFill>
                  <a:srgbClr val="FFFFFF"/>
                </a:solidFill>
              </a:rPr>
              <a:t>Post-Screening audit</a:t>
            </a:r>
          </a:p>
          <a:p>
            <a:pPr algn="ctr" fontAlgn="base">
              <a:spcBef>
                <a:spcPct val="0"/>
              </a:spcBef>
              <a:spcAft>
                <a:spcPct val="0"/>
              </a:spcAft>
            </a:pPr>
            <a:r>
              <a:rPr lang="en-US" sz="1400" dirty="0" smtClean="0">
                <a:solidFill>
                  <a:srgbClr val="FFFFFF"/>
                </a:solidFill>
              </a:rPr>
              <a:t>(n=314) client files</a:t>
            </a:r>
            <a:endParaRPr lang="en-US" sz="1400" dirty="0">
              <a:solidFill>
                <a:srgbClr val="FFFFFF"/>
              </a:solidFill>
            </a:endParaRPr>
          </a:p>
        </p:txBody>
      </p:sp>
      <p:cxnSp>
        <p:nvCxnSpPr>
          <p:cNvPr id="42" name="Straight Arrow Connector 41"/>
          <p:cNvCxnSpPr>
            <a:stCxn id="16" idx="2"/>
            <a:endCxn id="39" idx="0"/>
          </p:cNvCxnSpPr>
          <p:nvPr/>
        </p:nvCxnSpPr>
        <p:spPr>
          <a:xfrm flipH="1">
            <a:off x="1285529" y="5638800"/>
            <a:ext cx="9871" cy="1938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09447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8229600" cy="1341438"/>
          </a:xfrm>
        </p:spPr>
        <p:txBody>
          <a:bodyPr/>
          <a:lstStyle/>
          <a:p>
            <a:r>
              <a:rPr lang="en-US" b="1" dirty="0" smtClean="0"/>
              <a:t>Methods: data collection</a:t>
            </a:r>
            <a:endParaRPr lang="en-US" b="1" dirty="0"/>
          </a:p>
        </p:txBody>
      </p:sp>
      <p:sp>
        <p:nvSpPr>
          <p:cNvPr id="4" name="Text Placeholder 3"/>
          <p:cNvSpPr>
            <a:spLocks noGrp="1"/>
          </p:cNvSpPr>
          <p:nvPr>
            <p:ph type="body" idx="4294967295"/>
          </p:nvPr>
        </p:nvSpPr>
        <p:spPr>
          <a:xfrm>
            <a:off x="0" y="914400"/>
            <a:ext cx="4040188" cy="639763"/>
          </a:xfrm>
        </p:spPr>
        <p:txBody>
          <a:bodyPr/>
          <a:lstStyle/>
          <a:p>
            <a:pPr marL="0" indent="0">
              <a:buNone/>
            </a:pPr>
            <a:r>
              <a:rPr lang="en-US" b="1" dirty="0" smtClean="0"/>
              <a:t>Recruitment</a:t>
            </a:r>
            <a:endParaRPr lang="en-US" b="1" dirty="0"/>
          </a:p>
        </p:txBody>
      </p:sp>
      <p:sp>
        <p:nvSpPr>
          <p:cNvPr id="5" name="Content Placeholder 4"/>
          <p:cNvSpPr>
            <a:spLocks noGrp="1"/>
          </p:cNvSpPr>
          <p:nvPr>
            <p:ph sz="half" idx="4294967295"/>
          </p:nvPr>
        </p:nvSpPr>
        <p:spPr>
          <a:xfrm>
            <a:off x="0" y="1524000"/>
            <a:ext cx="4344988" cy="4602163"/>
          </a:xfrm>
        </p:spPr>
        <p:txBody>
          <a:bodyPr/>
          <a:lstStyle/>
          <a:p>
            <a:r>
              <a:rPr lang="en-US" sz="2400" dirty="0" smtClean="0"/>
              <a:t>Study governance structures</a:t>
            </a:r>
          </a:p>
          <a:p>
            <a:r>
              <a:rPr lang="en-US" sz="2400" dirty="0" smtClean="0"/>
              <a:t>Study site Coordinator</a:t>
            </a:r>
          </a:p>
          <a:p>
            <a:r>
              <a:rPr lang="en-US" sz="2400" dirty="0" smtClean="0"/>
              <a:t>Information </a:t>
            </a:r>
            <a:r>
              <a:rPr lang="en-US" sz="2400" dirty="0"/>
              <a:t>and consent at </a:t>
            </a:r>
            <a:r>
              <a:rPr lang="en-US" sz="2400" dirty="0" smtClean="0"/>
              <a:t>clinic reception</a:t>
            </a:r>
            <a:endParaRPr lang="en-US" sz="2400" dirty="0"/>
          </a:p>
          <a:p>
            <a:r>
              <a:rPr lang="en-US" sz="2400" dirty="0" smtClean="0"/>
              <a:t>All eligible clients presenting to clinic asked to participate</a:t>
            </a:r>
          </a:p>
          <a:p>
            <a:r>
              <a:rPr lang="en-US" sz="2400" dirty="0" smtClean="0"/>
              <a:t>Consent process included in PIRS when clinician opened client file</a:t>
            </a:r>
          </a:p>
          <a:p>
            <a:r>
              <a:rPr lang="en-US" sz="2400" dirty="0" smtClean="0"/>
              <a:t>‘Research’ tab for data collection</a:t>
            </a:r>
            <a:endParaRPr lang="en-US" sz="2400" dirty="0"/>
          </a:p>
        </p:txBody>
      </p:sp>
      <p:pic>
        <p:nvPicPr>
          <p:cNvPr id="2050" name="Picture 2"/>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4659312" y="1143000"/>
            <a:ext cx="2743200"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4419600"/>
            <a:ext cx="3222625" cy="2266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7543800" y="2514600"/>
            <a:ext cx="1600200" cy="1200329"/>
          </a:xfrm>
          <a:prstGeom prst="rect">
            <a:avLst/>
          </a:prstGeom>
          <a:noFill/>
        </p:spPr>
        <p:txBody>
          <a:bodyPr wrap="square" rtlCol="0">
            <a:spAutoFit/>
          </a:bodyPr>
          <a:lstStyle/>
          <a:p>
            <a:r>
              <a:rPr lang="en-AU" dirty="0" smtClean="0"/>
              <a:t>Research tab listing clinical items AUDIT &amp; K10</a:t>
            </a:r>
            <a:endParaRPr lang="en-AU" dirty="0"/>
          </a:p>
        </p:txBody>
      </p:sp>
      <p:cxnSp>
        <p:nvCxnSpPr>
          <p:cNvPr id="10" name="Straight Arrow Connector 9"/>
          <p:cNvCxnSpPr>
            <a:stCxn id="11" idx="1"/>
          </p:cNvCxnSpPr>
          <p:nvPr/>
        </p:nvCxnSpPr>
        <p:spPr>
          <a:xfrm flipH="1">
            <a:off x="6553200" y="3114765"/>
            <a:ext cx="990600" cy="343843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43738"/>
      </p:ext>
    </p:extLst>
  </p:cSld>
  <p:clrMapOvr>
    <a:masterClrMapping/>
  </p:clrMapOvr>
  <p:timing>
    <p:tnLst>
      <p:par>
        <p:cTn id="1" dur="indefinite" restart="never" nodeType="tmRoot"/>
      </p:par>
    </p:tnLst>
  </p:timing>
</p:sld>
</file>

<file path=ppt/theme/theme1.xml><?xml version="1.0" encoding="utf-8"?>
<a:theme xmlns:a="http://schemas.openxmlformats.org/drawingml/2006/main" name="13_001 Powerpoi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Ray</Template>
  <TotalTime>6243</TotalTime>
  <Words>3281</Words>
  <Application>Microsoft Office PowerPoint</Application>
  <PresentationFormat>On-screen Show (4:3)</PresentationFormat>
  <Paragraphs>272</Paragraphs>
  <Slides>24</Slides>
  <Notes>20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13_001 Powerpoint Master</vt:lpstr>
      <vt:lpstr>PowerPoint Presentation</vt:lpstr>
      <vt:lpstr>PowerPoint Presentation</vt:lpstr>
      <vt:lpstr>Outline</vt:lpstr>
      <vt:lpstr>Context</vt:lpstr>
      <vt:lpstr>More context</vt:lpstr>
      <vt:lpstr>Aim of the study</vt:lpstr>
      <vt:lpstr>Ethics</vt:lpstr>
      <vt:lpstr>Methods: Design</vt:lpstr>
      <vt:lpstr>Methods: data collection</vt:lpstr>
      <vt:lpstr>Methods: Data analysis</vt:lpstr>
      <vt:lpstr>Results</vt:lpstr>
      <vt:lpstr>GP survey results (wave 1)</vt:lpstr>
      <vt:lpstr>Age and gender</vt:lpstr>
      <vt:lpstr>Participant demographics</vt:lpstr>
      <vt:lpstr>Results scale reliability</vt:lpstr>
      <vt:lpstr>PowerPoint Presentation</vt:lpstr>
      <vt:lpstr>Drinking risk</vt:lpstr>
      <vt:lpstr>Drinking risk comparators</vt:lpstr>
      <vt:lpstr>Distress</vt:lpstr>
      <vt:lpstr>Differences by provider</vt:lpstr>
      <vt:lpstr>Discussion</vt:lpstr>
      <vt:lpstr>Implications</vt:lpstr>
      <vt:lpstr>Acknowledgements Participants</vt:lpstr>
      <vt:lpstr>PowerPoint Presentation</vt:lpstr>
    </vt:vector>
  </TitlesOfParts>
  <Company>AIATSIS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Who’re your mob? Where’s your country</dc:title>
  <dc:creator>Ray Lovett</dc:creator>
  <cp:lastModifiedBy>Ray Lovett</cp:lastModifiedBy>
  <cp:revision>109</cp:revision>
  <dcterms:created xsi:type="dcterms:W3CDTF">2013-05-13T01:44:17Z</dcterms:created>
  <dcterms:modified xsi:type="dcterms:W3CDTF">2014-03-27T00:07:05Z</dcterms:modified>
</cp:coreProperties>
</file>