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62" r:id="rId3"/>
    <p:sldId id="363" r:id="rId4"/>
    <p:sldId id="364" r:id="rId5"/>
    <p:sldId id="357" r:id="rId6"/>
    <p:sldId id="359" r:id="rId7"/>
    <p:sldId id="257" r:id="rId8"/>
    <p:sldId id="308" r:id="rId9"/>
    <p:sldId id="301" r:id="rId10"/>
    <p:sldId id="345" r:id="rId11"/>
    <p:sldId id="346" r:id="rId12"/>
    <p:sldId id="309" r:id="rId13"/>
    <p:sldId id="302" r:id="rId14"/>
    <p:sldId id="311" r:id="rId15"/>
    <p:sldId id="312" r:id="rId16"/>
    <p:sldId id="354" r:id="rId17"/>
    <p:sldId id="355" r:id="rId18"/>
    <p:sldId id="322" r:id="rId19"/>
    <p:sldId id="347" r:id="rId20"/>
    <p:sldId id="348" r:id="rId21"/>
    <p:sldId id="349" r:id="rId22"/>
    <p:sldId id="317" r:id="rId23"/>
    <p:sldId id="352" r:id="rId24"/>
    <p:sldId id="319" r:id="rId25"/>
    <p:sldId id="321" r:id="rId26"/>
    <p:sldId id="350" r:id="rId27"/>
    <p:sldId id="351" r:id="rId28"/>
    <p:sldId id="313" r:id="rId29"/>
    <p:sldId id="314" r:id="rId30"/>
    <p:sldId id="338" r:id="rId31"/>
    <p:sldId id="324" r:id="rId32"/>
    <p:sldId id="323" r:id="rId33"/>
    <p:sldId id="264" r:id="rId34"/>
    <p:sldId id="276" r:id="rId35"/>
    <p:sldId id="277" r:id="rId36"/>
    <p:sldId id="278" r:id="rId37"/>
    <p:sldId id="279" r:id="rId38"/>
    <p:sldId id="280" r:id="rId39"/>
    <p:sldId id="290" r:id="rId40"/>
    <p:sldId id="327" r:id="rId41"/>
    <p:sldId id="330" r:id="rId42"/>
    <p:sldId id="285" r:id="rId43"/>
    <p:sldId id="282" r:id="rId44"/>
    <p:sldId id="340" r:id="rId45"/>
    <p:sldId id="361" r:id="rId46"/>
    <p:sldId id="342" r:id="rId47"/>
    <p:sldId id="36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1CDE4B-4003-4F11-BE9E-3DFC83059557}">
          <p14:sldIdLst>
            <p14:sldId id="256"/>
            <p14:sldId id="362"/>
            <p14:sldId id="363"/>
            <p14:sldId id="364"/>
            <p14:sldId id="357"/>
            <p14:sldId id="359"/>
            <p14:sldId id="257"/>
            <p14:sldId id="308"/>
            <p14:sldId id="301"/>
            <p14:sldId id="345"/>
            <p14:sldId id="346"/>
            <p14:sldId id="309"/>
            <p14:sldId id="302"/>
            <p14:sldId id="311"/>
            <p14:sldId id="312"/>
            <p14:sldId id="354"/>
            <p14:sldId id="355"/>
            <p14:sldId id="322"/>
            <p14:sldId id="347"/>
            <p14:sldId id="348"/>
            <p14:sldId id="349"/>
            <p14:sldId id="317"/>
            <p14:sldId id="352"/>
            <p14:sldId id="319"/>
            <p14:sldId id="321"/>
            <p14:sldId id="350"/>
            <p14:sldId id="351"/>
            <p14:sldId id="313"/>
            <p14:sldId id="314"/>
            <p14:sldId id="338"/>
            <p14:sldId id="324"/>
            <p14:sldId id="323"/>
            <p14:sldId id="264"/>
            <p14:sldId id="276"/>
            <p14:sldId id="277"/>
            <p14:sldId id="278"/>
            <p14:sldId id="279"/>
            <p14:sldId id="280"/>
            <p14:sldId id="290"/>
            <p14:sldId id="327"/>
            <p14:sldId id="330"/>
            <p14:sldId id="285"/>
            <p14:sldId id="282"/>
            <p14:sldId id="340"/>
            <p14:sldId id="361"/>
            <p14:sldId id="342"/>
            <p14:sldId id="3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5" autoAdjust="0"/>
    <p:restoredTop sz="94660"/>
  </p:normalViewPr>
  <p:slideViewPr>
    <p:cSldViewPr>
      <p:cViewPr varScale="1">
        <p:scale>
          <a:sx n="74" d="100"/>
          <a:sy n="74" d="100"/>
        </p:scale>
        <p:origin x="-51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0" d="100"/>
          <a:sy n="60" d="100"/>
        </p:scale>
        <p:origin x="-196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D33EF0-7AC0-4B35-BD44-00B541CE7192}" type="datetimeFigureOut">
              <a:rPr lang="en-AU" smtClean="0"/>
              <a:t>27/03/2014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348061-9316-4763-9C8B-C134C4B0794F}" type="slidenum">
              <a:rPr lang="en-AU" smtClean="0"/>
              <a:t>‹#›</a:t>
            </a:fld>
            <a:endParaRPr lang="en-AU"/>
          </a:p>
        </p:txBody>
      </p:sp>
    </p:spTree>
    <p:extLst>
      <p:ext uri="{BB962C8B-B14F-4D97-AF65-F5344CB8AC3E}">
        <p14:creationId xmlns:p14="http://schemas.microsoft.com/office/powerpoint/2010/main" val="72793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31586-0361-4525-B22E-6FEA91BEDF00}" type="datetimeFigureOut">
              <a:rPr lang="en-AU" smtClean="0"/>
              <a:t>27/03/2014</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D1AA6-95A7-4CEF-9529-CF2B95580603}" type="slidenum">
              <a:rPr lang="en-AU" smtClean="0"/>
              <a:t>‹#›</a:t>
            </a:fld>
            <a:endParaRPr lang="en-AU" dirty="0"/>
          </a:p>
        </p:txBody>
      </p:sp>
    </p:spTree>
    <p:extLst>
      <p:ext uri="{BB962C8B-B14F-4D97-AF65-F5344CB8AC3E}">
        <p14:creationId xmlns:p14="http://schemas.microsoft.com/office/powerpoint/2010/main" val="357549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163786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285362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19881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179560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339061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387457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261601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282349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258246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190899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8FBDF-2B78-4396-8D5E-DAE23BC229F9}" type="datetimeFigureOut">
              <a:rPr lang="en-AU" smtClean="0"/>
              <a:t>27/03/2014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62ACC3B-5A28-4A99-A8C6-86ED2CC4B798}" type="slidenum">
              <a:rPr lang="en-AU" smtClean="0"/>
              <a:t>‹#›</a:t>
            </a:fld>
            <a:endParaRPr lang="en-AU" dirty="0"/>
          </a:p>
        </p:txBody>
      </p:sp>
    </p:spTree>
    <p:extLst>
      <p:ext uri="{BB962C8B-B14F-4D97-AF65-F5344CB8AC3E}">
        <p14:creationId xmlns:p14="http://schemas.microsoft.com/office/powerpoint/2010/main" val="285433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8FBDF-2B78-4396-8D5E-DAE23BC229F9}" type="datetimeFigureOut">
              <a:rPr lang="en-AU" smtClean="0"/>
              <a:t>27/03/2014</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ACC3B-5A28-4A99-A8C6-86ED2CC4B798}" type="slidenum">
              <a:rPr lang="en-AU" smtClean="0"/>
              <a:t>‹#›</a:t>
            </a:fld>
            <a:endParaRPr lang="en-AU" dirty="0"/>
          </a:p>
        </p:txBody>
      </p:sp>
    </p:spTree>
    <p:extLst>
      <p:ext uri="{BB962C8B-B14F-4D97-AF65-F5344CB8AC3E}">
        <p14:creationId xmlns:p14="http://schemas.microsoft.com/office/powerpoint/2010/main" val="69971543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224135"/>
          </a:xfrm>
        </p:spPr>
        <p:txBody>
          <a:bodyPr>
            <a:normAutofit fontScale="90000"/>
          </a:bodyPr>
          <a:lstStyle/>
          <a:p>
            <a:r>
              <a:rPr lang="en-AU" sz="2200" b="1" dirty="0" smtClean="0">
                <a:solidFill>
                  <a:srgbClr val="FFFF00"/>
                </a:solidFill>
              </a:rPr>
              <a:t>AIATSIS </a:t>
            </a:r>
            <a:r>
              <a:rPr lang="en-AU" sz="2200" b="1" dirty="0">
                <a:solidFill>
                  <a:srgbClr val="FFFF00"/>
                </a:solidFill>
              </a:rPr>
              <a:t>50th Conference </a:t>
            </a:r>
            <a:r>
              <a:rPr lang="en-AU" sz="2200" b="1" dirty="0" smtClean="0">
                <a:solidFill>
                  <a:srgbClr val="FFFF00"/>
                </a:solidFill>
              </a:rPr>
              <a:t>Program</a:t>
            </a:r>
            <a:br>
              <a:rPr lang="en-AU" sz="2200" b="1" dirty="0" smtClean="0">
                <a:solidFill>
                  <a:srgbClr val="FFFF00"/>
                </a:solidFill>
              </a:rPr>
            </a:br>
            <a:r>
              <a:rPr lang="en-AU" sz="2200" b="1" dirty="0" smtClean="0">
                <a:solidFill>
                  <a:srgbClr val="FFFF00"/>
                </a:solidFill>
              </a:rPr>
              <a:t> </a:t>
            </a:r>
            <a:r>
              <a:rPr lang="en-AU" sz="2200" b="1" dirty="0">
                <a:solidFill>
                  <a:srgbClr val="FFFF00"/>
                </a:solidFill>
              </a:rPr>
              <a:t>(Breaking Barriers In Researching and Thinking</a:t>
            </a:r>
            <a:r>
              <a:rPr lang="en-AU" sz="2200" b="1" dirty="0" smtClean="0">
                <a:solidFill>
                  <a:srgbClr val="FFFF00"/>
                </a:solidFill>
              </a:rPr>
              <a:t>)</a:t>
            </a:r>
            <a:br>
              <a:rPr lang="en-AU" sz="2200" b="1" dirty="0" smtClean="0">
                <a:solidFill>
                  <a:srgbClr val="FFFF00"/>
                </a:solidFill>
              </a:rPr>
            </a:br>
            <a:r>
              <a:rPr lang="en-AU" sz="2200" b="1" dirty="0" smtClean="0">
                <a:solidFill>
                  <a:srgbClr val="FFFF00"/>
                </a:solidFill>
              </a:rPr>
              <a:t> </a:t>
            </a:r>
            <a:r>
              <a:rPr lang="en-AU" sz="2200" b="1" dirty="0">
                <a:solidFill>
                  <a:srgbClr val="FFFF00"/>
                </a:solidFill>
              </a:rPr>
              <a:t>Canberra "26 - 29 Marc 2014</a:t>
            </a:r>
            <a:r>
              <a:rPr lang="en-AU" sz="2200" b="1" dirty="0" smtClean="0">
                <a:solidFill>
                  <a:srgbClr val="FFFF00"/>
                </a:solidFill>
              </a:rPr>
              <a:t>.</a:t>
            </a:r>
            <a:r>
              <a:rPr lang="en-AU" sz="2200" dirty="0" smtClean="0"/>
              <a:t/>
            </a:r>
            <a:br>
              <a:rPr lang="en-AU" sz="2200" dirty="0" smtClean="0"/>
            </a:br>
            <a:r>
              <a:rPr lang="en-AU" dirty="0" smtClean="0"/>
              <a:t/>
            </a:r>
            <a:br>
              <a:rPr lang="en-AU" dirty="0" smtClean="0"/>
            </a:br>
            <a:endParaRPr lang="en-AU" dirty="0"/>
          </a:p>
        </p:txBody>
      </p:sp>
      <p:sp>
        <p:nvSpPr>
          <p:cNvPr id="3" name="Subtitle 2"/>
          <p:cNvSpPr>
            <a:spLocks noGrp="1"/>
          </p:cNvSpPr>
          <p:nvPr>
            <p:ph type="subTitle" idx="1"/>
          </p:nvPr>
        </p:nvSpPr>
        <p:spPr>
          <a:xfrm>
            <a:off x="1371600" y="5517232"/>
            <a:ext cx="6400800" cy="936104"/>
          </a:xfrm>
        </p:spPr>
        <p:txBody>
          <a:bodyPr>
            <a:normAutofit fontScale="62500" lnSpcReduction="20000"/>
          </a:bodyPr>
          <a:lstStyle/>
          <a:p>
            <a:r>
              <a:rPr lang="en-AU" sz="3600" dirty="0">
                <a:solidFill>
                  <a:srgbClr val="FF0000"/>
                </a:solidFill>
              </a:rPr>
              <a:t>Cheryl Creed</a:t>
            </a:r>
            <a:r>
              <a:rPr lang="en-AU" sz="2000" dirty="0">
                <a:solidFill>
                  <a:srgbClr val="FF0000"/>
                </a:solidFill>
              </a:rPr>
              <a:t/>
            </a:r>
            <a:br>
              <a:rPr lang="en-AU" sz="2000" dirty="0">
                <a:solidFill>
                  <a:srgbClr val="FF0000"/>
                </a:solidFill>
              </a:rPr>
            </a:br>
            <a:r>
              <a:rPr lang="en-AU" sz="2000" dirty="0">
                <a:solidFill>
                  <a:srgbClr val="FF0000"/>
                </a:solidFill>
              </a:rPr>
              <a:t>Aboriginal Portrait Artist </a:t>
            </a:r>
            <a:endParaRPr lang="en-AU" sz="2000" dirty="0" smtClean="0">
              <a:solidFill>
                <a:srgbClr val="FF0000"/>
              </a:solidFill>
            </a:endParaRPr>
          </a:p>
          <a:p>
            <a:r>
              <a:rPr lang="en-AU" sz="2000" dirty="0" smtClean="0">
                <a:solidFill>
                  <a:srgbClr val="FF0000"/>
                </a:solidFill>
              </a:rPr>
              <a:t>Seeing The Beauty Of Indigenous Australians Through The Eye’s Of An Aboriginal Portrait Artists</a:t>
            </a:r>
          </a:p>
          <a:p>
            <a:endParaRPr lang="en-AU" sz="2000" dirty="0"/>
          </a:p>
          <a:p>
            <a:endParaRPr lang="en-AU" sz="2000" dirty="0"/>
          </a:p>
          <a:p>
            <a:endParaRPr lang="en-AU"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380" y="1678940"/>
            <a:ext cx="2809240" cy="3500120"/>
          </a:xfrm>
          <a:prstGeom prst="rect">
            <a:avLst/>
          </a:prstGeom>
        </p:spPr>
      </p:pic>
    </p:spTree>
    <p:extLst>
      <p:ext uri="{BB962C8B-B14F-4D97-AF65-F5344CB8AC3E}">
        <p14:creationId xmlns:p14="http://schemas.microsoft.com/office/powerpoint/2010/main" val="2575536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579296" cy="563662"/>
          </a:xfrm>
        </p:spPr>
        <p:txBody>
          <a:bodyPr>
            <a:normAutofit fontScale="90000"/>
          </a:bodyPr>
          <a:lstStyle/>
          <a:p>
            <a:pPr algn="ctr"/>
            <a:r>
              <a:rPr lang="en-AU" sz="2700" u="sng" dirty="0">
                <a:solidFill>
                  <a:srgbClr val="FFFF00"/>
                </a:solidFill>
              </a:rPr>
              <a:t>Emily Kame Kngwarreye  </a:t>
            </a:r>
            <a:r>
              <a:rPr lang="en-AU" u="sng" dirty="0" smtClean="0">
                <a:solidFill>
                  <a:srgbClr val="FFFF00"/>
                </a:solidFill>
              </a:rPr>
              <a:t/>
            </a:r>
            <a:br>
              <a:rPr lang="en-AU" u="sng" dirty="0" smtClean="0">
                <a:solidFill>
                  <a:srgbClr val="FFFF00"/>
                </a:solidFill>
              </a:rPr>
            </a:br>
            <a:r>
              <a:rPr lang="en-AU" sz="1800" b="0" dirty="0" smtClean="0">
                <a:solidFill>
                  <a:srgbClr val="FFFF00"/>
                </a:solidFill>
              </a:rPr>
              <a:t>(</a:t>
            </a:r>
            <a:r>
              <a:rPr lang="en-AU" sz="1800" b="0" dirty="0">
                <a:solidFill>
                  <a:srgbClr val="FFFF00"/>
                </a:solidFill>
              </a:rPr>
              <a:t>1910-1996</a:t>
            </a:r>
            <a:r>
              <a:rPr lang="en-AU" sz="1800" b="0" dirty="0" smtClean="0">
                <a:solidFill>
                  <a:srgbClr val="FFFF00"/>
                </a:solidFill>
              </a:rPr>
              <a:t>)</a:t>
            </a:r>
            <a:endParaRPr lang="en-AU" sz="1800" dirty="0">
              <a:solidFill>
                <a:srgbClr val="FFFF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412776"/>
            <a:ext cx="5111750" cy="3833812"/>
          </a:xfrm>
        </p:spPr>
      </p:pic>
    </p:spTree>
    <p:extLst>
      <p:ext uri="{BB962C8B-B14F-4D97-AF65-F5344CB8AC3E}">
        <p14:creationId xmlns:p14="http://schemas.microsoft.com/office/powerpoint/2010/main" val="227927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050"/>
            <a:ext cx="8712968" cy="923702"/>
          </a:xfrm>
        </p:spPr>
        <p:txBody>
          <a:bodyPr>
            <a:normAutofit/>
          </a:bodyPr>
          <a:lstStyle/>
          <a:p>
            <a:pPr algn="ctr"/>
            <a:r>
              <a:rPr lang="en-AU" dirty="0" smtClean="0">
                <a:solidFill>
                  <a:srgbClr val="FFFF00"/>
                </a:solidFill>
              </a:rPr>
              <a:t>Albert Namatjirra </a:t>
            </a:r>
            <a:r>
              <a:rPr lang="en-AU" sz="1800" b="0" dirty="0" smtClean="0">
                <a:solidFill>
                  <a:srgbClr val="FFFF00"/>
                </a:solidFill>
              </a:rPr>
              <a:t>(1902-1959)</a:t>
            </a:r>
            <a:r>
              <a:rPr lang="en-AU" sz="1800" dirty="0">
                <a:solidFill>
                  <a:srgbClr val="FFFF00"/>
                </a:solidFill>
              </a:rPr>
              <a:t/>
            </a:r>
            <a:br>
              <a:rPr lang="en-AU" sz="1800" dirty="0">
                <a:solidFill>
                  <a:srgbClr val="FFFF00"/>
                </a:solidFill>
              </a:rPr>
            </a:br>
            <a:r>
              <a:rPr lang="en-AU" sz="1600" b="0" dirty="0" smtClean="0">
                <a:solidFill>
                  <a:srgbClr val="FFFF00"/>
                </a:solidFill>
              </a:rPr>
              <a:t>“Ghost </a:t>
            </a:r>
            <a:r>
              <a:rPr lang="en-AU" sz="1600" b="0" dirty="0">
                <a:solidFill>
                  <a:srgbClr val="FFFF00"/>
                </a:solidFill>
              </a:rPr>
              <a:t>Gum, Mt Sonder, MacDonnell </a:t>
            </a:r>
            <a:r>
              <a:rPr lang="en-AU" sz="1600" b="0" dirty="0" smtClean="0">
                <a:solidFill>
                  <a:srgbClr val="FFFF00"/>
                </a:solidFill>
              </a:rPr>
              <a:t>Ranges”  c1953 and</a:t>
            </a:r>
            <a:r>
              <a:rPr lang="en-AU" sz="1600" b="0" dirty="0">
                <a:solidFill>
                  <a:srgbClr val="FFFF00"/>
                </a:solidFill>
              </a:rPr>
              <a:t> </a:t>
            </a:r>
            <a:r>
              <a:rPr lang="en-AU" sz="1600" b="0" dirty="0" smtClean="0">
                <a:solidFill>
                  <a:srgbClr val="FFFF00"/>
                </a:solidFill>
              </a:rPr>
              <a:t>“</a:t>
            </a:r>
            <a:r>
              <a:rPr lang="en-AU" sz="1400" b="0" dirty="0" smtClean="0">
                <a:solidFill>
                  <a:srgbClr val="FFFF00"/>
                </a:solidFill>
              </a:rPr>
              <a:t>Mount </a:t>
            </a:r>
            <a:r>
              <a:rPr lang="en-AU" sz="1400" b="0" dirty="0">
                <a:solidFill>
                  <a:srgbClr val="FFFF00"/>
                </a:solidFill>
              </a:rPr>
              <a:t>Connor near Musgrave </a:t>
            </a:r>
            <a:r>
              <a:rPr lang="en-AU" sz="1400" b="0" dirty="0" smtClean="0">
                <a:solidFill>
                  <a:srgbClr val="FFFF00"/>
                </a:solidFill>
              </a:rPr>
              <a:t>Ranges” c.1956</a:t>
            </a:r>
            <a:endParaRPr lang="en-AU" sz="1600" b="0" dirty="0">
              <a:solidFill>
                <a:srgbClr val="FFFF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700808"/>
            <a:ext cx="5111750" cy="3833812"/>
          </a:xfrm>
        </p:spPr>
      </p:pic>
    </p:spTree>
    <p:extLst>
      <p:ext uri="{BB962C8B-B14F-4D97-AF65-F5344CB8AC3E}">
        <p14:creationId xmlns:p14="http://schemas.microsoft.com/office/powerpoint/2010/main" val="279844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6992"/>
            <a:ext cx="8229600" cy="1944216"/>
          </a:xfrm>
        </p:spPr>
        <p:txBody>
          <a:bodyPr>
            <a:normAutofit/>
          </a:bodyPr>
          <a:lstStyle/>
          <a:p>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7550696"/>
          </a:xfrm>
        </p:spPr>
      </p:pic>
      <p:sp>
        <p:nvSpPr>
          <p:cNvPr id="5" name="Rectangle 4"/>
          <p:cNvSpPr/>
          <p:nvPr/>
        </p:nvSpPr>
        <p:spPr>
          <a:xfrm>
            <a:off x="611560" y="1772817"/>
            <a:ext cx="8064896" cy="1323439"/>
          </a:xfrm>
          <a:prstGeom prst="rect">
            <a:avLst/>
          </a:prstGeom>
        </p:spPr>
        <p:txBody>
          <a:bodyPr wrap="square">
            <a:spAutoFit/>
          </a:bodyPr>
          <a:lstStyle/>
          <a:p>
            <a:pPr algn="ctr"/>
            <a:r>
              <a:rPr lang="en-AU" sz="4000" b="1" dirty="0">
                <a:solidFill>
                  <a:schemeClr val="bg1"/>
                </a:solidFill>
              </a:rPr>
              <a:t>Contemporary &amp; Traditional Art </a:t>
            </a:r>
            <a:br>
              <a:rPr lang="en-AU" sz="4000" b="1" dirty="0">
                <a:solidFill>
                  <a:schemeClr val="bg1"/>
                </a:solidFill>
              </a:rPr>
            </a:br>
            <a:r>
              <a:rPr lang="en-AU" sz="4000" b="1" dirty="0" smtClean="0">
                <a:solidFill>
                  <a:schemeClr val="bg1"/>
                </a:solidFill>
              </a:rPr>
              <a:t>Styles, Practices, Methods </a:t>
            </a:r>
            <a:endParaRPr lang="en-AU" sz="4000" b="1" dirty="0">
              <a:solidFill>
                <a:schemeClr val="bg1"/>
              </a:solidFill>
            </a:endParaRPr>
          </a:p>
        </p:txBody>
      </p:sp>
    </p:spTree>
    <p:extLst>
      <p:ext uri="{BB962C8B-B14F-4D97-AF65-F5344CB8AC3E}">
        <p14:creationId xmlns:p14="http://schemas.microsoft.com/office/powerpoint/2010/main" val="17251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6322714"/>
          </a:xfrm>
        </p:spPr>
        <p:txBody>
          <a:bodyPr>
            <a:normAutofit/>
          </a:bodyPr>
          <a:lstStyle/>
          <a:p>
            <a:pPr algn="l"/>
            <a:r>
              <a:rPr lang="en-AU" sz="2400" dirty="0">
                <a:solidFill>
                  <a:srgbClr val="FFFF00"/>
                </a:solidFill>
              </a:rPr>
              <a:t>Aboriginal artists love to explore, we love to experiment and we love to intermix our heritage using western techniques to showcase our individual talents, which not only promotes who we are but also how we are connected to our country. </a:t>
            </a:r>
            <a:r>
              <a:rPr lang="en-AU" sz="2400" dirty="0">
                <a:solidFill>
                  <a:srgbClr val="FF0000"/>
                </a:solidFill>
              </a:rPr>
              <a:t/>
            </a:r>
            <a:br>
              <a:rPr lang="en-AU" sz="2400" dirty="0">
                <a:solidFill>
                  <a:srgbClr val="FF0000"/>
                </a:solidFill>
              </a:rPr>
            </a:br>
            <a:r>
              <a:rPr lang="en-AU" sz="2400" dirty="0">
                <a:solidFill>
                  <a:srgbClr val="FF0000"/>
                </a:solidFill>
              </a:rPr>
              <a:t>We </a:t>
            </a:r>
            <a:r>
              <a:rPr lang="en-AU" sz="2400" dirty="0" smtClean="0">
                <a:solidFill>
                  <a:srgbClr val="FF0000"/>
                </a:solidFill>
              </a:rPr>
              <a:t>define, </a:t>
            </a:r>
            <a:r>
              <a:rPr lang="en-AU" sz="2400" dirty="0">
                <a:solidFill>
                  <a:srgbClr val="FF0000"/>
                </a:solidFill>
              </a:rPr>
              <a:t>who we are, what our art is about and how it is presented. We are conscious of our work and we are aware that we have our Elders watching what we do and we are driven by our traditional, cultural, spiritual and physical past, present and future</a:t>
            </a:r>
            <a:r>
              <a:rPr lang="en-AU" sz="2400" dirty="0" smtClean="0">
                <a:solidFill>
                  <a:srgbClr val="FF0000"/>
                </a:solidFill>
              </a:rPr>
              <a:t>.</a:t>
            </a:r>
            <a:br>
              <a:rPr lang="en-AU" sz="2400" dirty="0" smtClean="0">
                <a:solidFill>
                  <a:srgbClr val="FF0000"/>
                </a:solidFill>
              </a:rPr>
            </a:br>
            <a:r>
              <a:rPr lang="en-AU" sz="2400" dirty="0" smtClean="0">
                <a:solidFill>
                  <a:srgbClr val="FF0000"/>
                </a:solidFill>
              </a:rPr>
              <a:t/>
            </a:r>
            <a:br>
              <a:rPr lang="en-AU" sz="2400" dirty="0" smtClean="0">
                <a:solidFill>
                  <a:srgbClr val="FF0000"/>
                </a:solidFill>
              </a:rPr>
            </a:br>
            <a:endParaRPr lang="en-AU" sz="2400" dirty="0">
              <a:solidFill>
                <a:srgbClr val="FF0000"/>
              </a:solidFill>
            </a:endParaRPr>
          </a:p>
        </p:txBody>
      </p:sp>
    </p:spTree>
    <p:extLst>
      <p:ext uri="{BB962C8B-B14F-4D97-AF65-F5344CB8AC3E}">
        <p14:creationId xmlns:p14="http://schemas.microsoft.com/office/powerpoint/2010/main" val="129379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16013" y="-20638"/>
            <a:ext cx="10260013" cy="6858001"/>
          </a:xfrm>
        </p:spPr>
      </p:pic>
      <p:sp>
        <p:nvSpPr>
          <p:cNvPr id="7" name="Rectangle 6"/>
          <p:cNvSpPr/>
          <p:nvPr/>
        </p:nvSpPr>
        <p:spPr>
          <a:xfrm>
            <a:off x="-1116631" y="3244334"/>
            <a:ext cx="10260632" cy="1015663"/>
          </a:xfrm>
          <a:prstGeom prst="rect">
            <a:avLst/>
          </a:prstGeom>
        </p:spPr>
        <p:txBody>
          <a:bodyPr wrap="square">
            <a:spAutoFit/>
          </a:bodyPr>
          <a:lstStyle/>
          <a:p>
            <a:pPr algn="ctr"/>
            <a:r>
              <a:rPr lang="en-AU" sz="6000" b="1" dirty="0" smtClean="0">
                <a:solidFill>
                  <a:schemeClr val="bg1"/>
                </a:solidFill>
              </a:rPr>
              <a:t>Conceptual Art </a:t>
            </a:r>
            <a:endParaRPr lang="en-AU" sz="6000" b="1" dirty="0">
              <a:solidFill>
                <a:schemeClr val="bg1"/>
              </a:solidFill>
            </a:endParaRPr>
          </a:p>
        </p:txBody>
      </p:sp>
    </p:spTree>
    <p:extLst>
      <p:ext uri="{BB962C8B-B14F-4D97-AF65-F5344CB8AC3E}">
        <p14:creationId xmlns:p14="http://schemas.microsoft.com/office/powerpoint/2010/main" val="406135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048672"/>
          </a:xfrm>
        </p:spPr>
        <p:txBody>
          <a:bodyPr>
            <a:normAutofit/>
          </a:bodyPr>
          <a:lstStyle/>
          <a:p>
            <a:pPr algn="l"/>
            <a:r>
              <a:rPr lang="en-AU" sz="2800" dirty="0" smtClean="0"/>
              <a:t/>
            </a:r>
            <a:br>
              <a:rPr lang="en-AU" sz="2800" dirty="0" smtClean="0"/>
            </a:br>
            <a:r>
              <a:rPr lang="en-AU" sz="1800" dirty="0" smtClean="0">
                <a:solidFill>
                  <a:srgbClr val="FF0000"/>
                </a:solidFill>
              </a:rPr>
              <a:t>Reflective </a:t>
            </a:r>
            <a:r>
              <a:rPr lang="en-AU" sz="1800" dirty="0">
                <a:solidFill>
                  <a:srgbClr val="FF0000"/>
                </a:solidFill>
              </a:rPr>
              <a:t>of Traditional Oral Aboriginal History, the People used art to communicate, a visual or descriptive language, images such as paintings or drawings documented important life events. This form of </a:t>
            </a:r>
            <a:r>
              <a:rPr lang="en-AU" sz="1800" dirty="0" smtClean="0">
                <a:solidFill>
                  <a:srgbClr val="FF0000"/>
                </a:solidFill>
              </a:rPr>
              <a:t>documenting history</a:t>
            </a:r>
            <a:r>
              <a:rPr lang="en-AU" sz="1800" dirty="0">
                <a:solidFill>
                  <a:srgbClr val="FF0000"/>
                </a:solidFill>
              </a:rPr>
              <a:t>, hasn’t stopped, it continues today using western methods to pass on, maintain and preserve </a:t>
            </a:r>
            <a:r>
              <a:rPr lang="en-AU" sz="1800" dirty="0" smtClean="0">
                <a:solidFill>
                  <a:srgbClr val="FF0000"/>
                </a:solidFill>
              </a:rPr>
              <a:t>our </a:t>
            </a:r>
            <a:r>
              <a:rPr lang="en-AU" sz="1800" dirty="0">
                <a:solidFill>
                  <a:srgbClr val="FF0000"/>
                </a:solidFill>
              </a:rPr>
              <a:t>heritage, culture, traditions. </a:t>
            </a:r>
            <a:r>
              <a:rPr lang="en-AU" sz="1800" dirty="0"/>
              <a:t/>
            </a:r>
            <a:br>
              <a:rPr lang="en-AU" sz="1800" dirty="0"/>
            </a:br>
            <a:r>
              <a:rPr lang="en-AU" sz="1800" dirty="0">
                <a:solidFill>
                  <a:srgbClr val="FFFF00"/>
                </a:solidFill>
              </a:rPr>
              <a:t>Aboriginal Artists exchange knowledge through narratives that’s reflective of the past and present </a:t>
            </a:r>
            <a:r>
              <a:rPr lang="en-AU" sz="1800" dirty="0" smtClean="0">
                <a:solidFill>
                  <a:srgbClr val="FFFF00"/>
                </a:solidFill>
              </a:rPr>
              <a:t>day, expressed through art, in whatever form, medium or methods. To </a:t>
            </a:r>
            <a:r>
              <a:rPr lang="en-AU" sz="1800" dirty="0">
                <a:solidFill>
                  <a:srgbClr val="FFFF00"/>
                </a:solidFill>
              </a:rPr>
              <a:t>the </a:t>
            </a:r>
            <a:r>
              <a:rPr lang="en-AU" sz="1800" dirty="0" smtClean="0">
                <a:solidFill>
                  <a:srgbClr val="FFFF00"/>
                </a:solidFill>
              </a:rPr>
              <a:t>Aboriginal artist</a:t>
            </a:r>
            <a:r>
              <a:rPr lang="en-AU" sz="1800" dirty="0">
                <a:solidFill>
                  <a:srgbClr val="FFFF00"/>
                </a:solidFill>
              </a:rPr>
              <a:t>, this is still Aboriginal art, as did since before arrival and occupation. </a:t>
            </a:r>
            <a:r>
              <a:rPr lang="en-AU" sz="1800" dirty="0"/>
              <a:t/>
            </a:r>
            <a:br>
              <a:rPr lang="en-AU" sz="1800" dirty="0"/>
            </a:br>
            <a:r>
              <a:rPr lang="en-AU" sz="1800" dirty="0">
                <a:solidFill>
                  <a:srgbClr val="FF0000"/>
                </a:solidFill>
              </a:rPr>
              <a:t>Conceptual art echo’s that theory and mode, sending a message using pictures, icons, symbols to communicate an idea </a:t>
            </a:r>
            <a:r>
              <a:rPr lang="en-AU" sz="1800" dirty="0" smtClean="0">
                <a:solidFill>
                  <a:srgbClr val="FF0000"/>
                </a:solidFill>
              </a:rPr>
              <a:t/>
            </a:r>
            <a:br>
              <a:rPr lang="en-AU" sz="1800" dirty="0" smtClean="0">
                <a:solidFill>
                  <a:srgbClr val="FF0000"/>
                </a:solidFill>
              </a:rPr>
            </a:br>
            <a:r>
              <a:rPr lang="en-AU" sz="1800" dirty="0">
                <a:solidFill>
                  <a:srgbClr val="FF0000"/>
                </a:solidFill>
              </a:rPr>
              <a:t/>
            </a:r>
            <a:br>
              <a:rPr lang="en-AU" sz="1800" dirty="0">
                <a:solidFill>
                  <a:srgbClr val="FF0000"/>
                </a:solidFill>
              </a:rPr>
            </a:br>
            <a:r>
              <a:rPr lang="en-AU" sz="1800" dirty="0">
                <a:solidFill>
                  <a:srgbClr val="FF0000"/>
                </a:solidFill>
              </a:rPr>
              <a:t>(</a:t>
            </a:r>
            <a:r>
              <a:rPr lang="en-AU" sz="1800" dirty="0" smtClean="0">
                <a:solidFill>
                  <a:srgbClr val="FF0000"/>
                </a:solidFill>
              </a:rPr>
              <a:t>also see </a:t>
            </a:r>
            <a:r>
              <a:rPr lang="en-AU" sz="1800" dirty="0">
                <a:solidFill>
                  <a:srgbClr val="FF0000"/>
                </a:solidFill>
              </a:rPr>
              <a:t>page </a:t>
            </a:r>
            <a:r>
              <a:rPr lang="en-AU" sz="1800" dirty="0" smtClean="0">
                <a:solidFill>
                  <a:srgbClr val="FF0000"/>
                </a:solidFill>
              </a:rPr>
              <a:t>24 “Still </a:t>
            </a:r>
            <a:r>
              <a:rPr lang="en-AU" sz="1800" dirty="0">
                <a:solidFill>
                  <a:srgbClr val="FF0000"/>
                </a:solidFill>
              </a:rPr>
              <a:t>Life and Personal </a:t>
            </a:r>
            <a:r>
              <a:rPr lang="en-AU" sz="1800" dirty="0" smtClean="0">
                <a:solidFill>
                  <a:srgbClr val="FF0000"/>
                </a:solidFill>
              </a:rPr>
              <a:t>Possession”)</a:t>
            </a:r>
            <a:endParaRPr lang="en-AU" sz="2000" dirty="0">
              <a:solidFill>
                <a:srgbClr val="FF0000"/>
              </a:solidFill>
            </a:endParaRPr>
          </a:p>
        </p:txBody>
      </p:sp>
    </p:spTree>
    <p:extLst>
      <p:ext uri="{BB962C8B-B14F-4D97-AF65-F5344CB8AC3E}">
        <p14:creationId xmlns:p14="http://schemas.microsoft.com/office/powerpoint/2010/main" val="426536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60648"/>
            <a:ext cx="8928992" cy="504056"/>
          </a:xfrm>
        </p:spPr>
        <p:txBody>
          <a:bodyPr>
            <a:normAutofit fontScale="90000"/>
          </a:bodyPr>
          <a:lstStyle/>
          <a:p>
            <a:pPr algn="ctr"/>
            <a:r>
              <a:rPr lang="en-AU" sz="2700" u="sng" dirty="0">
                <a:solidFill>
                  <a:srgbClr val="FFFF00"/>
                </a:solidFill>
              </a:rPr>
              <a:t>'Scream" and" Rabbit Proof Fence"</a:t>
            </a:r>
            <a:r>
              <a:rPr lang="en-AU" dirty="0"/>
              <a:t/>
            </a:r>
            <a:br>
              <a:rPr lang="en-AU" dirty="0"/>
            </a:br>
            <a:endParaRPr lang="en-AU" dirty="0">
              <a:solidFill>
                <a:srgbClr val="FFFF00"/>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836712"/>
            <a:ext cx="4248472" cy="5853113"/>
          </a:xfrm>
        </p:spPr>
      </p:pic>
    </p:spTree>
    <p:extLst>
      <p:ext uri="{BB962C8B-B14F-4D97-AF65-F5344CB8AC3E}">
        <p14:creationId xmlns:p14="http://schemas.microsoft.com/office/powerpoint/2010/main" val="211508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036496" cy="851694"/>
          </a:xfrm>
        </p:spPr>
        <p:txBody>
          <a:bodyPr>
            <a:normAutofit fontScale="90000"/>
          </a:bodyPr>
          <a:lstStyle/>
          <a:p>
            <a:pPr algn="ctr"/>
            <a:r>
              <a:rPr lang="en-AU" sz="2800" u="sng" dirty="0">
                <a:solidFill>
                  <a:srgbClr val="FFFF00"/>
                </a:solidFill>
              </a:rPr>
              <a:t>"Namatjirra &amp; Me"</a:t>
            </a:r>
            <a:r>
              <a:rPr lang="en-AU" sz="2800" dirty="0">
                <a:solidFill>
                  <a:srgbClr val="FFFF00"/>
                </a:solidFill>
              </a:rPr>
              <a:t/>
            </a:r>
            <a:br>
              <a:rPr lang="en-AU" sz="2800" dirty="0">
                <a:solidFill>
                  <a:srgbClr val="FFFF00"/>
                </a:solidFill>
              </a:rPr>
            </a:br>
            <a:endParaRPr lang="en-AU" sz="2800" dirty="0">
              <a:solidFill>
                <a:srgbClr val="FFFF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980728"/>
            <a:ext cx="4032448" cy="5544616"/>
          </a:xfrm>
        </p:spPr>
      </p:pic>
    </p:spTree>
    <p:extLst>
      <p:ext uri="{BB962C8B-B14F-4D97-AF65-F5344CB8AC3E}">
        <p14:creationId xmlns:p14="http://schemas.microsoft.com/office/powerpoint/2010/main" val="156070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56792"/>
            <a:ext cx="8229600" cy="2304256"/>
          </a:xfrm>
        </p:spPr>
        <p:txBody>
          <a:bodyPr/>
          <a:lstStyle/>
          <a:p>
            <a:endParaRPr lang="en-AU" dirty="0">
              <a:solidFill>
                <a:srgbClr val="C0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9" y="0"/>
            <a:ext cx="9143999" cy="6858000"/>
          </a:xfrm>
        </p:spPr>
      </p:pic>
      <p:sp>
        <p:nvSpPr>
          <p:cNvPr id="7" name="Rectangle 6"/>
          <p:cNvSpPr/>
          <p:nvPr/>
        </p:nvSpPr>
        <p:spPr>
          <a:xfrm>
            <a:off x="1" y="3244334"/>
            <a:ext cx="9144000" cy="1107996"/>
          </a:xfrm>
          <a:prstGeom prst="rect">
            <a:avLst/>
          </a:prstGeom>
        </p:spPr>
        <p:txBody>
          <a:bodyPr wrap="square">
            <a:spAutoFit/>
          </a:bodyPr>
          <a:lstStyle/>
          <a:p>
            <a:pPr algn="ctr"/>
            <a:r>
              <a:rPr lang="en-AU" sz="6600" b="1" dirty="0">
                <a:solidFill>
                  <a:schemeClr val="bg1"/>
                </a:solidFill>
              </a:rPr>
              <a:t>Self Portrait </a:t>
            </a:r>
          </a:p>
        </p:txBody>
      </p:sp>
    </p:spTree>
    <p:extLst>
      <p:ext uri="{BB962C8B-B14F-4D97-AF65-F5344CB8AC3E}">
        <p14:creationId xmlns:p14="http://schemas.microsoft.com/office/powerpoint/2010/main" val="416258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rmAutofit/>
          </a:bodyPr>
          <a:lstStyle/>
          <a:p>
            <a:pPr algn="l"/>
            <a:r>
              <a:rPr lang="en-AU" sz="2400" dirty="0">
                <a:solidFill>
                  <a:srgbClr val="FF0000"/>
                </a:solidFill>
              </a:rPr>
              <a:t>Imitating conventional European artists, such as Vincent Van Gogh, Rembrandt, Pablo Picasso, and one of my most admired, female self portrait artist is Frida Kahlo.</a:t>
            </a:r>
            <a:br>
              <a:rPr lang="en-AU" sz="2400" dirty="0">
                <a:solidFill>
                  <a:srgbClr val="FF0000"/>
                </a:solidFill>
              </a:rPr>
            </a:br>
            <a:r>
              <a:rPr lang="en-AU" sz="2400" dirty="0">
                <a:solidFill>
                  <a:srgbClr val="FFFF00"/>
                </a:solidFill>
              </a:rPr>
              <a:t>I have a personal aspiration to produce a volume of “Self Portraits”, for every exhibition I produce or take part in, my ambition is to present a self-portrait. </a:t>
            </a:r>
            <a:r>
              <a:rPr lang="en-AU" sz="2400" dirty="0">
                <a:solidFill>
                  <a:srgbClr val="FF0000"/>
                </a:solidFill>
              </a:rPr>
              <a:t/>
            </a:r>
            <a:br>
              <a:rPr lang="en-AU" sz="2400" dirty="0">
                <a:solidFill>
                  <a:srgbClr val="FF0000"/>
                </a:solidFill>
              </a:rPr>
            </a:br>
            <a:r>
              <a:rPr lang="en-AU" sz="2400" dirty="0">
                <a:solidFill>
                  <a:srgbClr val="FF0000"/>
                </a:solidFill>
              </a:rPr>
              <a:t>This is a personal goal, a visual diary that documents my life as an artist, that will tell the story of an Aboriginal portrait artist.  </a:t>
            </a:r>
            <a:br>
              <a:rPr lang="en-AU" sz="2400" dirty="0">
                <a:solidFill>
                  <a:srgbClr val="FF0000"/>
                </a:solidFill>
              </a:rPr>
            </a:br>
            <a:r>
              <a:rPr lang="en-AU" sz="2400" dirty="0">
                <a:solidFill>
                  <a:srgbClr val="FF0000"/>
                </a:solidFill>
              </a:rPr>
              <a:t>It would be wonderful to be remembered for my self-portraits. </a:t>
            </a:r>
            <a:br>
              <a:rPr lang="en-AU" sz="2400" dirty="0">
                <a:solidFill>
                  <a:srgbClr val="FF0000"/>
                </a:solidFill>
              </a:rPr>
            </a:br>
            <a:r>
              <a:rPr lang="en-AU" sz="2400" dirty="0">
                <a:solidFill>
                  <a:srgbClr val="FF0000"/>
                </a:solidFill>
              </a:rPr>
              <a:t/>
            </a:r>
            <a:br>
              <a:rPr lang="en-AU" sz="2400" dirty="0">
                <a:solidFill>
                  <a:srgbClr val="FF0000"/>
                </a:solidFill>
              </a:rPr>
            </a:br>
            <a:r>
              <a:rPr lang="en-AU" sz="2400" dirty="0">
                <a:solidFill>
                  <a:srgbClr val="FF0000"/>
                </a:solidFill>
              </a:rPr>
              <a:t/>
            </a:r>
            <a:br>
              <a:rPr lang="en-AU" sz="2400" dirty="0">
                <a:solidFill>
                  <a:srgbClr val="FF0000"/>
                </a:solidFill>
              </a:rPr>
            </a:br>
            <a:r>
              <a:rPr lang="en-AU" sz="1600" dirty="0">
                <a:solidFill>
                  <a:srgbClr val="FF0000"/>
                </a:solidFill>
              </a:rPr>
              <a:t>(p. </a:t>
            </a:r>
            <a:r>
              <a:rPr lang="en-AU" sz="1600" dirty="0" smtClean="0">
                <a:solidFill>
                  <a:srgbClr val="FF0000"/>
                </a:solidFill>
              </a:rPr>
              <a:t>16-23) Demonstrates a </a:t>
            </a:r>
            <a:r>
              <a:rPr lang="en-AU" sz="1600" dirty="0">
                <a:solidFill>
                  <a:srgbClr val="FF0000"/>
                </a:solidFill>
              </a:rPr>
              <a:t>“Timeline”  of “Self-Portraits”  </a:t>
            </a:r>
            <a:br>
              <a:rPr lang="en-AU" sz="1600" dirty="0">
                <a:solidFill>
                  <a:srgbClr val="FF0000"/>
                </a:solidFill>
              </a:rPr>
            </a:br>
            <a:r>
              <a:rPr lang="en-AU" sz="1600" dirty="0">
                <a:solidFill>
                  <a:srgbClr val="FF0000"/>
                </a:solidFill>
              </a:rPr>
              <a:t>(p. </a:t>
            </a:r>
            <a:r>
              <a:rPr lang="en-AU" sz="1600" dirty="0" smtClean="0">
                <a:solidFill>
                  <a:srgbClr val="FF0000"/>
                </a:solidFill>
              </a:rPr>
              <a:t>24)  Describes </a:t>
            </a:r>
            <a:r>
              <a:rPr lang="en-AU" sz="1600" dirty="0">
                <a:solidFill>
                  <a:srgbClr val="FF0000"/>
                </a:solidFill>
              </a:rPr>
              <a:t>a “Self Portrait “ in “Still Life”)</a:t>
            </a:r>
            <a:r>
              <a:rPr lang="en-AU" sz="2400" dirty="0">
                <a:solidFill>
                  <a:srgbClr val="FF0000"/>
                </a:solidFill>
              </a:rPr>
              <a:t/>
            </a:r>
            <a:br>
              <a:rPr lang="en-AU" sz="2400" dirty="0">
                <a:solidFill>
                  <a:srgbClr val="FF0000"/>
                </a:solidFill>
              </a:rPr>
            </a:br>
            <a:endParaRPr lang="en-AU" sz="2400" dirty="0">
              <a:solidFill>
                <a:srgbClr val="FF0000"/>
              </a:solidFill>
            </a:endParaRPr>
          </a:p>
        </p:txBody>
      </p:sp>
    </p:spTree>
    <p:extLst>
      <p:ext uri="{BB962C8B-B14F-4D97-AF65-F5344CB8AC3E}">
        <p14:creationId xmlns:p14="http://schemas.microsoft.com/office/powerpoint/2010/main" val="349608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060848"/>
            <a:ext cx="8229600" cy="1224136"/>
          </a:xfrm>
        </p:spPr>
        <p:txBody>
          <a:bodyPr>
            <a:normAutofit/>
          </a:bodyPr>
          <a:lstStyle/>
          <a:p>
            <a:endParaRPr lang="en-AU" dirty="0">
              <a:solidFill>
                <a:srgbClr val="C0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7134999"/>
          </a:xfrm>
        </p:spPr>
      </p:pic>
      <p:sp>
        <p:nvSpPr>
          <p:cNvPr id="2" name="Rectangle 1"/>
          <p:cNvSpPr/>
          <p:nvPr/>
        </p:nvSpPr>
        <p:spPr>
          <a:xfrm>
            <a:off x="251520" y="1443841"/>
            <a:ext cx="8784976" cy="6771084"/>
          </a:xfrm>
          <a:prstGeom prst="rect">
            <a:avLst/>
          </a:prstGeom>
        </p:spPr>
        <p:txBody>
          <a:bodyPr wrap="square">
            <a:spAutoFit/>
          </a:bodyPr>
          <a:lstStyle/>
          <a:p>
            <a:r>
              <a:rPr lang="en-AU" b="1" dirty="0" smtClean="0">
                <a:solidFill>
                  <a:schemeClr val="bg1"/>
                </a:solidFill>
              </a:rPr>
              <a:t>Artist </a:t>
            </a:r>
            <a:r>
              <a:rPr lang="en-AU" b="1" dirty="0">
                <a:solidFill>
                  <a:schemeClr val="bg1"/>
                </a:solidFill>
              </a:rPr>
              <a:t>Biography</a:t>
            </a:r>
          </a:p>
          <a:p>
            <a:r>
              <a:rPr lang="en-AU" b="1" dirty="0">
                <a:solidFill>
                  <a:schemeClr val="bg1"/>
                </a:solidFill>
              </a:rPr>
              <a:t>Born in Cherbourg Aboriginal Settlement in SE Queensland </a:t>
            </a:r>
            <a:r>
              <a:rPr lang="en-AU" b="1" dirty="0" smtClean="0">
                <a:solidFill>
                  <a:schemeClr val="bg1"/>
                </a:solidFill>
              </a:rPr>
              <a:t>in 1965</a:t>
            </a:r>
            <a:r>
              <a:rPr lang="en-AU" b="1" dirty="0">
                <a:solidFill>
                  <a:schemeClr val="bg1"/>
                </a:solidFill>
              </a:rPr>
              <a:t>, </a:t>
            </a:r>
            <a:r>
              <a:rPr lang="en-AU" b="1" dirty="0" smtClean="0">
                <a:solidFill>
                  <a:schemeClr val="bg1"/>
                </a:solidFill>
              </a:rPr>
              <a:t>traditional Country of the Wakka </a:t>
            </a:r>
            <a:r>
              <a:rPr lang="en-AU" b="1" dirty="0" err="1" smtClean="0">
                <a:solidFill>
                  <a:schemeClr val="bg1"/>
                </a:solidFill>
              </a:rPr>
              <a:t>Wakka</a:t>
            </a:r>
            <a:r>
              <a:rPr lang="en-AU" b="1" dirty="0" smtClean="0">
                <a:solidFill>
                  <a:schemeClr val="bg1"/>
                </a:solidFill>
              </a:rPr>
              <a:t> People. </a:t>
            </a:r>
          </a:p>
          <a:p>
            <a:r>
              <a:rPr lang="en-AU" b="1" dirty="0" smtClean="0">
                <a:solidFill>
                  <a:schemeClr val="bg1"/>
                </a:solidFill>
              </a:rPr>
              <a:t>I </a:t>
            </a:r>
            <a:r>
              <a:rPr lang="en-AU" b="1" dirty="0" smtClean="0">
                <a:solidFill>
                  <a:schemeClr val="bg1"/>
                </a:solidFill>
              </a:rPr>
              <a:t>am the eldest child of Thomas and Cassandra Creed</a:t>
            </a:r>
            <a:r>
              <a:rPr lang="en-AU" b="1" dirty="0">
                <a:solidFill>
                  <a:schemeClr val="bg1"/>
                </a:solidFill>
              </a:rPr>
              <a:t> </a:t>
            </a:r>
            <a:r>
              <a:rPr lang="en-AU" b="1" dirty="0" smtClean="0">
                <a:solidFill>
                  <a:schemeClr val="bg1"/>
                </a:solidFill>
              </a:rPr>
              <a:t>seven children, the same hospital where her parents were born </a:t>
            </a:r>
          </a:p>
          <a:p>
            <a:r>
              <a:rPr lang="en-AU" b="1" dirty="0" smtClean="0">
                <a:solidFill>
                  <a:schemeClr val="bg1"/>
                </a:solidFill>
              </a:rPr>
              <a:t>At this </a:t>
            </a:r>
            <a:r>
              <a:rPr lang="en-AU" b="1" dirty="0">
                <a:solidFill>
                  <a:schemeClr val="bg1"/>
                </a:solidFill>
              </a:rPr>
              <a:t>was the </a:t>
            </a:r>
            <a:r>
              <a:rPr lang="en-AU" b="1" dirty="0" smtClean="0">
                <a:solidFill>
                  <a:schemeClr val="bg1"/>
                </a:solidFill>
              </a:rPr>
              <a:t>time, Aboriginal </a:t>
            </a:r>
            <a:r>
              <a:rPr lang="en-AU" b="1" dirty="0">
                <a:solidFill>
                  <a:schemeClr val="bg1"/>
                </a:solidFill>
              </a:rPr>
              <a:t>People were </a:t>
            </a:r>
            <a:r>
              <a:rPr lang="en-AU" b="1" dirty="0" smtClean="0">
                <a:solidFill>
                  <a:schemeClr val="bg1"/>
                </a:solidFill>
              </a:rPr>
              <a:t> not recognised </a:t>
            </a:r>
            <a:r>
              <a:rPr lang="en-AU" b="1" dirty="0" smtClean="0">
                <a:solidFill>
                  <a:schemeClr val="bg1"/>
                </a:solidFill>
              </a:rPr>
              <a:t>citizens, we were a non- People in our own Country, fiercely controlled under the white policy Acts. </a:t>
            </a:r>
            <a:endParaRPr lang="en-AU" b="1" dirty="0">
              <a:solidFill>
                <a:schemeClr val="bg1"/>
              </a:solidFill>
            </a:endParaRPr>
          </a:p>
          <a:p>
            <a:endParaRPr lang="en-AU" b="1" dirty="0">
              <a:solidFill>
                <a:schemeClr val="bg1"/>
              </a:solidFill>
            </a:endParaRPr>
          </a:p>
          <a:p>
            <a:r>
              <a:rPr lang="en-AU" b="1" dirty="0">
                <a:solidFill>
                  <a:schemeClr val="bg1"/>
                </a:solidFill>
              </a:rPr>
              <a:t>At the age of 10, my parents move our family </a:t>
            </a:r>
            <a:r>
              <a:rPr lang="en-AU" b="1" dirty="0" smtClean="0">
                <a:solidFill>
                  <a:schemeClr val="bg1"/>
                </a:solidFill>
              </a:rPr>
              <a:t>to </a:t>
            </a:r>
            <a:r>
              <a:rPr lang="en-AU" b="1" dirty="0">
                <a:solidFill>
                  <a:schemeClr val="bg1"/>
                </a:solidFill>
              </a:rPr>
              <a:t>Brisbane,  this was a huge decision, as it meant </a:t>
            </a:r>
            <a:r>
              <a:rPr lang="en-AU" b="1" dirty="0" smtClean="0">
                <a:solidFill>
                  <a:schemeClr val="bg1"/>
                </a:solidFill>
              </a:rPr>
              <a:t>giving up the </a:t>
            </a:r>
            <a:r>
              <a:rPr lang="en-AU" b="1" dirty="0">
                <a:solidFill>
                  <a:schemeClr val="bg1"/>
                </a:solidFill>
              </a:rPr>
              <a:t>security of your family and friends </a:t>
            </a:r>
            <a:r>
              <a:rPr lang="en-AU" b="1" dirty="0" smtClean="0">
                <a:solidFill>
                  <a:schemeClr val="bg1"/>
                </a:solidFill>
              </a:rPr>
              <a:t>in </a:t>
            </a:r>
            <a:r>
              <a:rPr lang="en-AU" b="1" dirty="0">
                <a:solidFill>
                  <a:schemeClr val="bg1"/>
                </a:solidFill>
              </a:rPr>
              <a:t>our Aboriginal world. </a:t>
            </a:r>
            <a:endParaRPr lang="en-AU" b="1" dirty="0" smtClean="0">
              <a:solidFill>
                <a:schemeClr val="bg1"/>
              </a:solidFill>
            </a:endParaRPr>
          </a:p>
          <a:p>
            <a:r>
              <a:rPr lang="en-AU" b="1" dirty="0" smtClean="0">
                <a:solidFill>
                  <a:schemeClr val="bg1"/>
                </a:solidFill>
              </a:rPr>
              <a:t>I cried for the  only world I knew, I remember feeling  scared, and I didn’t want to leave my home.</a:t>
            </a:r>
          </a:p>
          <a:p>
            <a:r>
              <a:rPr lang="en-AU" b="1" dirty="0" smtClean="0">
                <a:solidFill>
                  <a:schemeClr val="bg1"/>
                </a:solidFill>
              </a:rPr>
              <a:t>Settling into life in the city was a huge adjustment, a cultural shock, we were now living in a white world, life was to change forever, but my parents had foreseen the opportunities for their children.</a:t>
            </a:r>
          </a:p>
          <a:p>
            <a:r>
              <a:rPr lang="en-AU" b="1" dirty="0" smtClean="0">
                <a:solidFill>
                  <a:schemeClr val="bg1"/>
                </a:solidFill>
              </a:rPr>
              <a:t>Through my years at state school and high school, I was always happy when doing art, and this helped me through some of the tougher times, I loved creating colourful designs and patterns</a:t>
            </a:r>
          </a:p>
          <a:p>
            <a:r>
              <a:rPr lang="en-AU" b="1" dirty="0" smtClean="0">
                <a:solidFill>
                  <a:schemeClr val="bg1"/>
                </a:solidFill>
              </a:rPr>
              <a:t>In 1984 , I had my first son, as a young mum, I continued to paint, art had always been apart of me. </a:t>
            </a:r>
            <a:endParaRPr lang="en-AU" b="1" dirty="0">
              <a:solidFill>
                <a:schemeClr val="bg1"/>
              </a:solidFill>
            </a:endParaRPr>
          </a:p>
          <a:p>
            <a:r>
              <a:rPr lang="en-AU" b="1" dirty="0" smtClean="0">
                <a:solidFill>
                  <a:schemeClr val="bg1"/>
                </a:solidFill>
              </a:rPr>
              <a:t>One day visiting Musgrave Park, I saw my People, I often thought, how deadly it would be to paint these scenes of the Uncles and Aunties and their families,  I wanted to record the People who called Musgrave home. </a:t>
            </a:r>
            <a:endParaRPr lang="en-AU" b="1" dirty="0">
              <a:solidFill>
                <a:schemeClr val="bg1"/>
              </a:solidFill>
            </a:endParaRPr>
          </a:p>
          <a:p>
            <a:endParaRPr lang="en-AU" sz="2000" dirty="0"/>
          </a:p>
        </p:txBody>
      </p:sp>
    </p:spTree>
    <p:extLst>
      <p:ext uri="{BB962C8B-B14F-4D97-AF65-F5344CB8AC3E}">
        <p14:creationId xmlns:p14="http://schemas.microsoft.com/office/powerpoint/2010/main" val="3997221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3635896" cy="779686"/>
          </a:xfrm>
        </p:spPr>
        <p:txBody>
          <a:bodyPr>
            <a:normAutofit/>
          </a:bodyPr>
          <a:lstStyle/>
          <a:p>
            <a:pPr algn="ctr"/>
            <a:r>
              <a:rPr lang="en-AU" sz="2800" u="sng" dirty="0">
                <a:solidFill>
                  <a:srgbClr val="FFFF00"/>
                </a:solidFill>
              </a:rPr>
              <a:t>1st "Self Portrait"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2197" y="273050"/>
            <a:ext cx="4617455" cy="5853113"/>
          </a:xfrm>
        </p:spPr>
      </p:pic>
      <p:sp>
        <p:nvSpPr>
          <p:cNvPr id="4" name="Text Placeholder 3"/>
          <p:cNvSpPr>
            <a:spLocks noGrp="1"/>
          </p:cNvSpPr>
          <p:nvPr>
            <p:ph type="body" sz="half" idx="2"/>
          </p:nvPr>
        </p:nvSpPr>
        <p:spPr>
          <a:xfrm>
            <a:off x="179512" y="1124744"/>
            <a:ext cx="3528392" cy="5544616"/>
          </a:xfrm>
        </p:spPr>
        <p:txBody>
          <a:bodyPr>
            <a:noAutofit/>
          </a:bodyPr>
          <a:lstStyle/>
          <a:p>
            <a:r>
              <a:rPr lang="en-AU" sz="1800" dirty="0">
                <a:solidFill>
                  <a:srgbClr val="FF0000"/>
                </a:solidFill>
              </a:rPr>
              <a:t>My Self Portrait in acrylic</a:t>
            </a:r>
            <a:br>
              <a:rPr lang="en-AU" sz="1800" dirty="0">
                <a:solidFill>
                  <a:srgbClr val="FF0000"/>
                </a:solidFill>
              </a:rPr>
            </a:br>
            <a:r>
              <a:rPr lang="en-AU" sz="1800" dirty="0">
                <a:solidFill>
                  <a:srgbClr val="FF0000"/>
                </a:solidFill>
              </a:rPr>
              <a:t>This Portrait done my head in, I had no idea how to do a portrait of my self. </a:t>
            </a:r>
          </a:p>
          <a:p>
            <a:r>
              <a:rPr lang="en-AU" sz="1800" dirty="0" smtClean="0">
                <a:solidFill>
                  <a:srgbClr val="FF0000"/>
                </a:solidFill>
              </a:rPr>
              <a:t>It was suggested </a:t>
            </a:r>
            <a:r>
              <a:rPr lang="en-AU" sz="1800" dirty="0">
                <a:solidFill>
                  <a:srgbClr val="FF0000"/>
                </a:solidFill>
              </a:rPr>
              <a:t>I sit in front of a mirror, I did this, but it was very strange to be sitting in front a mirror looking at yourself, let along smile, I felt very stupid and uncomfortable,  and it shows in this painting. This is not one of my best paintings, but I am proud of it, as it measures  the beginnings of me as a portrait artist</a:t>
            </a:r>
          </a:p>
          <a:p>
            <a:endParaRPr lang="en-AU" sz="1800" dirty="0">
              <a:solidFill>
                <a:srgbClr val="FF0000"/>
              </a:solidFill>
            </a:endParaRPr>
          </a:p>
          <a:p>
            <a:r>
              <a:rPr lang="en-AU" sz="1800" dirty="0">
                <a:solidFill>
                  <a:srgbClr val="FF0000"/>
                </a:solidFill>
              </a:rPr>
              <a:t/>
            </a:r>
            <a:br>
              <a:rPr lang="en-AU" sz="1800" dirty="0">
                <a:solidFill>
                  <a:srgbClr val="FF0000"/>
                </a:solidFill>
              </a:rPr>
            </a:br>
            <a:r>
              <a:rPr lang="en-AU" sz="1200" dirty="0">
                <a:solidFill>
                  <a:srgbClr val="FF0000"/>
                </a:solidFill>
              </a:rPr>
              <a:t>Acrylic on Canvas Board</a:t>
            </a:r>
          </a:p>
          <a:p>
            <a:r>
              <a:rPr lang="en-AU" sz="1200" dirty="0">
                <a:solidFill>
                  <a:srgbClr val="FF0000"/>
                </a:solidFill>
              </a:rPr>
              <a:t>2002</a:t>
            </a:r>
          </a:p>
          <a:p>
            <a:endParaRPr lang="en-AU" sz="1800" dirty="0"/>
          </a:p>
        </p:txBody>
      </p:sp>
    </p:spTree>
    <p:extLst>
      <p:ext uri="{BB962C8B-B14F-4D97-AF65-F5344CB8AC3E}">
        <p14:creationId xmlns:p14="http://schemas.microsoft.com/office/powerpoint/2010/main" val="378359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834880" cy="635670"/>
          </a:xfrm>
        </p:spPr>
        <p:txBody>
          <a:bodyPr/>
          <a:lstStyle/>
          <a:p>
            <a:r>
              <a:rPr lang="en-AU" u="sng" dirty="0">
                <a:solidFill>
                  <a:srgbClr val="FFFF00"/>
                </a:solidFill>
              </a:rPr>
              <a:t>My 1st “Self Portrait”  in Oil</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44824"/>
            <a:ext cx="4968552" cy="3960440"/>
          </a:xfrm>
        </p:spPr>
      </p:pic>
      <p:sp>
        <p:nvSpPr>
          <p:cNvPr id="4" name="Text Placeholder 3"/>
          <p:cNvSpPr>
            <a:spLocks noGrp="1"/>
          </p:cNvSpPr>
          <p:nvPr>
            <p:ph type="body" sz="half" idx="2"/>
          </p:nvPr>
        </p:nvSpPr>
        <p:spPr>
          <a:xfrm>
            <a:off x="5580112" y="1435100"/>
            <a:ext cx="3024336" cy="4691063"/>
          </a:xfrm>
        </p:spPr>
        <p:txBody>
          <a:bodyPr>
            <a:normAutofit/>
          </a:bodyPr>
          <a:lstStyle/>
          <a:p>
            <a:r>
              <a:rPr lang="en-AU" sz="2000" dirty="0" smtClean="0">
                <a:solidFill>
                  <a:srgbClr val="FF0000"/>
                </a:solidFill>
              </a:rPr>
              <a:t>As I started experimenting with different mediums, and learning new techniques, my personal art style, started to develop.  I was interesting in using colour as a way of highlighting personality, character and other individual traits to produce a portrait not only in image also their individual nature </a:t>
            </a:r>
            <a:br>
              <a:rPr lang="en-AU" sz="2000" dirty="0" smtClean="0">
                <a:solidFill>
                  <a:srgbClr val="FF0000"/>
                </a:solidFill>
              </a:rPr>
            </a:br>
            <a:r>
              <a:rPr lang="en-AU" sz="2000" dirty="0" smtClean="0">
                <a:solidFill>
                  <a:srgbClr val="FF0000"/>
                </a:solidFill>
              </a:rPr>
              <a:t>Oil on Canvas</a:t>
            </a:r>
            <a:br>
              <a:rPr lang="en-AU" sz="2000" dirty="0" smtClean="0">
                <a:solidFill>
                  <a:srgbClr val="FF0000"/>
                </a:solidFill>
              </a:rPr>
            </a:br>
            <a:r>
              <a:rPr lang="en-AU" sz="2000" dirty="0" smtClean="0">
                <a:solidFill>
                  <a:srgbClr val="FF0000"/>
                </a:solidFill>
              </a:rPr>
              <a:t>2004</a:t>
            </a:r>
            <a:endParaRPr lang="en-AU" sz="2000" dirty="0">
              <a:solidFill>
                <a:srgbClr val="FF0000"/>
              </a:solidFill>
            </a:endParaRPr>
          </a:p>
        </p:txBody>
      </p:sp>
    </p:spTree>
    <p:extLst>
      <p:ext uri="{BB962C8B-B14F-4D97-AF65-F5344CB8AC3E}">
        <p14:creationId xmlns:p14="http://schemas.microsoft.com/office/powerpoint/2010/main" val="211437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92696"/>
            <a:ext cx="8229600" cy="1224136"/>
          </a:xfrm>
        </p:spPr>
        <p:txBody>
          <a:bodyPr>
            <a:normAutofit fontScale="90000"/>
          </a:bodyPr>
          <a:lstStyle/>
          <a:p>
            <a:pPr algn="l"/>
            <a:r>
              <a:rPr lang="en-AU" sz="2000" dirty="0" smtClean="0">
                <a:solidFill>
                  <a:srgbClr val="FF0000"/>
                </a:solidFill>
              </a:rPr>
              <a:t>I was invited to the Institute of Koorie Education at Deakin University, as a guest lecturer for the Students studying in a Bachelor of Art, during the week stay. </a:t>
            </a:r>
            <a:br>
              <a:rPr lang="en-AU" sz="2000" dirty="0" smtClean="0">
                <a:solidFill>
                  <a:srgbClr val="FF0000"/>
                </a:solidFill>
              </a:rPr>
            </a:br>
            <a:r>
              <a:rPr lang="en-AU" sz="2000" dirty="0" smtClean="0">
                <a:solidFill>
                  <a:srgbClr val="FFFF00"/>
                </a:solidFill>
              </a:rPr>
              <a:t>As a former graduate , my role was to  work with the students and share my knowledge and experiences while studying in a postgraduate degree. </a:t>
            </a:r>
            <a:r>
              <a:rPr lang="en-AU" sz="1800" dirty="0" smtClean="0">
                <a:solidFill>
                  <a:srgbClr val="FFFF00"/>
                </a:solidFill>
              </a:rPr>
              <a:t/>
            </a:r>
            <a:br>
              <a:rPr lang="en-AU" sz="1800" dirty="0" smtClean="0">
                <a:solidFill>
                  <a:srgbClr val="FFFF00"/>
                </a:solidFill>
              </a:rPr>
            </a:br>
            <a:r>
              <a:rPr lang="en-AU" sz="1800" dirty="0" smtClean="0">
                <a:solidFill>
                  <a:srgbClr val="FF0000"/>
                </a:solidFill>
              </a:rPr>
              <a:t>Indigenous </a:t>
            </a:r>
            <a:r>
              <a:rPr lang="en-AU" sz="1800" dirty="0">
                <a:solidFill>
                  <a:srgbClr val="FF0000"/>
                </a:solidFill>
              </a:rPr>
              <a:t>students are: Shawna </a:t>
            </a:r>
            <a:r>
              <a:rPr lang="en-AU" sz="1800" dirty="0" err="1">
                <a:solidFill>
                  <a:srgbClr val="FF0000"/>
                </a:solidFill>
              </a:rPr>
              <a:t>Tonkins</a:t>
            </a:r>
            <a:r>
              <a:rPr lang="en-AU" sz="1800" dirty="0">
                <a:solidFill>
                  <a:srgbClr val="FF0000"/>
                </a:solidFill>
              </a:rPr>
              <a:t> and Reuben </a:t>
            </a:r>
            <a:r>
              <a:rPr lang="en-AU" sz="1800" dirty="0" err="1">
                <a:solidFill>
                  <a:srgbClr val="FF0000"/>
                </a:solidFill>
              </a:rPr>
              <a:t>Doolah</a:t>
            </a:r>
            <a:r>
              <a:rPr lang="en-AU" sz="1800" dirty="0">
                <a:solidFill>
                  <a:srgbClr val="FF0000"/>
                </a:solidFill>
              </a:rPr>
              <a:t> (pictured in group portrait) </a:t>
            </a:r>
            <a:r>
              <a:rPr lang="en-AU" dirty="0"/>
              <a:t/>
            </a:r>
            <a:br>
              <a:rPr lang="en-AU" dirty="0"/>
            </a:br>
            <a:endParaRPr lang="en-AU"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560" y="1844824"/>
            <a:ext cx="3672408" cy="4741987"/>
          </a:xfrm>
        </p:spPr>
      </p:pic>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76056" y="1844824"/>
            <a:ext cx="3600400" cy="4752528"/>
          </a:xfrm>
        </p:spPr>
      </p:pic>
    </p:spTree>
    <p:extLst>
      <p:ext uri="{BB962C8B-B14F-4D97-AF65-F5344CB8AC3E}">
        <p14:creationId xmlns:p14="http://schemas.microsoft.com/office/powerpoint/2010/main" val="418946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12" y="273050"/>
            <a:ext cx="2880320" cy="851694"/>
          </a:xfrm>
        </p:spPr>
        <p:txBody>
          <a:bodyPr/>
          <a:lstStyle/>
          <a:p>
            <a:r>
              <a:rPr lang="en-AU" u="sng" dirty="0">
                <a:solidFill>
                  <a:srgbClr val="FFFF00"/>
                </a:solidFill>
              </a:rPr>
              <a:t>Title: Self Portrait #2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548680"/>
            <a:ext cx="4430481" cy="5853113"/>
          </a:xfrm>
        </p:spPr>
      </p:pic>
      <p:sp>
        <p:nvSpPr>
          <p:cNvPr id="4" name="Text Placeholder 3"/>
          <p:cNvSpPr>
            <a:spLocks noGrp="1"/>
          </p:cNvSpPr>
          <p:nvPr>
            <p:ph type="body" sz="half" idx="2"/>
          </p:nvPr>
        </p:nvSpPr>
        <p:spPr>
          <a:xfrm>
            <a:off x="5436096" y="1435100"/>
            <a:ext cx="3312368" cy="4691063"/>
          </a:xfrm>
        </p:spPr>
        <p:txBody>
          <a:bodyPr/>
          <a:lstStyle/>
          <a:p>
            <a:r>
              <a:rPr lang="en-AU" sz="2000" dirty="0" smtClean="0">
                <a:solidFill>
                  <a:srgbClr val="FF0000"/>
                </a:solidFill>
              </a:rPr>
              <a:t>Works In </a:t>
            </a:r>
            <a:r>
              <a:rPr lang="en-AU" sz="2000" dirty="0">
                <a:solidFill>
                  <a:srgbClr val="FF0000"/>
                </a:solidFill>
              </a:rPr>
              <a:t>Progression</a:t>
            </a:r>
          </a:p>
          <a:p>
            <a:endParaRPr lang="en-AU" sz="2000" dirty="0">
              <a:solidFill>
                <a:srgbClr val="FF0000"/>
              </a:solidFill>
            </a:endParaRPr>
          </a:p>
          <a:p>
            <a:r>
              <a:rPr lang="en-AU" sz="2000" dirty="0" smtClean="0">
                <a:solidFill>
                  <a:srgbClr val="FF0000"/>
                </a:solidFill>
              </a:rPr>
              <a:t>A personal exercise I was working on .</a:t>
            </a:r>
          </a:p>
          <a:p>
            <a:r>
              <a:rPr lang="en-AU" sz="2000" dirty="0" smtClean="0">
                <a:solidFill>
                  <a:srgbClr val="FF0000"/>
                </a:solidFill>
              </a:rPr>
              <a:t>Only to </a:t>
            </a:r>
            <a:r>
              <a:rPr lang="en-AU" sz="2000" dirty="0">
                <a:solidFill>
                  <a:srgbClr val="FF0000"/>
                </a:solidFill>
              </a:rPr>
              <a:t>enhance my skills </a:t>
            </a:r>
            <a:r>
              <a:rPr lang="en-AU" dirty="0">
                <a:solidFill>
                  <a:srgbClr val="FF0000"/>
                </a:solidFill>
              </a:rPr>
              <a:t/>
            </a:r>
            <a:br>
              <a:rPr lang="en-AU" dirty="0">
                <a:solidFill>
                  <a:srgbClr val="FF0000"/>
                </a:solidFill>
              </a:rPr>
            </a:br>
            <a:r>
              <a:rPr lang="en-AU" dirty="0">
                <a:solidFill>
                  <a:srgbClr val="FF0000"/>
                </a:solidFill>
              </a:rPr>
              <a:t/>
            </a:r>
            <a:br>
              <a:rPr lang="en-AU" dirty="0">
                <a:solidFill>
                  <a:srgbClr val="FF0000"/>
                </a:solidFill>
              </a:rPr>
            </a:br>
            <a:endParaRPr lang="en-AU" dirty="0">
              <a:solidFill>
                <a:srgbClr val="FF0000"/>
              </a:solidFill>
            </a:endParaRPr>
          </a:p>
          <a:p>
            <a:endParaRPr lang="en-AU" dirty="0">
              <a:solidFill>
                <a:srgbClr val="FF0000"/>
              </a:solidFill>
            </a:endParaRPr>
          </a:p>
          <a:p>
            <a:endParaRPr lang="en-AU" dirty="0">
              <a:solidFill>
                <a:srgbClr val="FF0000"/>
              </a:solidFill>
            </a:endParaRPr>
          </a:p>
          <a:p>
            <a:endParaRPr lang="en-AU" dirty="0">
              <a:solidFill>
                <a:srgbClr val="FF0000"/>
              </a:solidFill>
            </a:endParaRPr>
          </a:p>
          <a:p>
            <a:endParaRPr lang="en-AU" dirty="0">
              <a:solidFill>
                <a:srgbClr val="FF0000"/>
              </a:solidFill>
            </a:endParaRPr>
          </a:p>
          <a:p>
            <a:endParaRPr lang="en-AU" dirty="0">
              <a:solidFill>
                <a:srgbClr val="FF0000"/>
              </a:solidFill>
            </a:endParaRPr>
          </a:p>
          <a:p>
            <a:r>
              <a:rPr lang="en-AU" dirty="0">
                <a:solidFill>
                  <a:srgbClr val="FF0000"/>
                </a:solidFill>
              </a:rPr>
              <a:t>Medium: Black &amp; White Acrylic</a:t>
            </a:r>
            <a:br>
              <a:rPr lang="en-AU" dirty="0">
                <a:solidFill>
                  <a:srgbClr val="FF0000"/>
                </a:solidFill>
              </a:rPr>
            </a:br>
            <a:r>
              <a:rPr lang="en-AU" dirty="0">
                <a:solidFill>
                  <a:srgbClr val="FF0000"/>
                </a:solidFill>
              </a:rPr>
              <a:t>Size: 31cmx41cm</a:t>
            </a:r>
            <a:br>
              <a:rPr lang="en-AU" dirty="0">
                <a:solidFill>
                  <a:srgbClr val="FF0000"/>
                </a:solidFill>
              </a:rPr>
            </a:br>
            <a:r>
              <a:rPr lang="en-AU" dirty="0">
                <a:solidFill>
                  <a:srgbClr val="FF0000"/>
                </a:solidFill>
              </a:rPr>
              <a:t>Date: 2010/11</a:t>
            </a:r>
          </a:p>
          <a:p>
            <a:endParaRPr lang="en-AU" dirty="0"/>
          </a:p>
        </p:txBody>
      </p:sp>
    </p:spTree>
    <p:extLst>
      <p:ext uri="{BB962C8B-B14F-4D97-AF65-F5344CB8AC3E}">
        <p14:creationId xmlns:p14="http://schemas.microsoft.com/office/powerpoint/2010/main" val="3107114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2800" dirty="0" smtClean="0">
                <a:solidFill>
                  <a:srgbClr val="FFFF00"/>
                </a:solidFill>
              </a:rPr>
              <a:t>“Self </a:t>
            </a:r>
            <a:r>
              <a:rPr lang="en-AU" sz="2800" dirty="0">
                <a:solidFill>
                  <a:srgbClr val="FFFF00"/>
                </a:solidFill>
              </a:rPr>
              <a:t>Portrait </a:t>
            </a:r>
            <a:r>
              <a:rPr lang="en-AU" sz="2800" dirty="0" smtClean="0">
                <a:solidFill>
                  <a:srgbClr val="FFFF00"/>
                </a:solidFill>
              </a:rPr>
              <a:t>“</a:t>
            </a:r>
            <a:r>
              <a:rPr lang="en-AU" dirty="0" smtClean="0"/>
              <a:t/>
            </a:r>
            <a:br>
              <a:rPr lang="en-AU" dirty="0" smtClean="0"/>
            </a:br>
            <a:r>
              <a:rPr lang="en-AU" dirty="0"/>
              <a:t/>
            </a:r>
            <a:br>
              <a:rPr lang="en-AU" dirty="0"/>
            </a:br>
            <a:endParaRPr lang="en-AU" dirty="0"/>
          </a:p>
        </p:txBody>
      </p:sp>
      <p:sp>
        <p:nvSpPr>
          <p:cNvPr id="4" name="Text Placeholder 3"/>
          <p:cNvSpPr>
            <a:spLocks noGrp="1"/>
          </p:cNvSpPr>
          <p:nvPr>
            <p:ph type="body" sz="half" idx="2"/>
          </p:nvPr>
        </p:nvSpPr>
        <p:spPr>
          <a:xfrm>
            <a:off x="179512" y="1052736"/>
            <a:ext cx="3384376" cy="5073427"/>
          </a:xfrm>
        </p:spPr>
        <p:txBody>
          <a:bodyPr>
            <a:noAutofit/>
          </a:bodyPr>
          <a:lstStyle/>
          <a:p>
            <a:r>
              <a:rPr lang="en-AU" sz="1800" dirty="0" smtClean="0">
                <a:solidFill>
                  <a:srgbClr val="FF0000"/>
                </a:solidFill>
              </a:rPr>
              <a:t>This self portrait was entered into the Telstra Award in 2000, but was an unsuccessful</a:t>
            </a:r>
            <a:r>
              <a:rPr lang="en-AU" sz="1800" dirty="0">
                <a:solidFill>
                  <a:srgbClr val="FF0000"/>
                </a:solidFill>
              </a:rPr>
              <a:t> </a:t>
            </a:r>
            <a:r>
              <a:rPr lang="en-AU" sz="1800" dirty="0" smtClean="0">
                <a:solidFill>
                  <a:srgbClr val="FF0000"/>
                </a:solidFill>
              </a:rPr>
              <a:t>entrant  </a:t>
            </a:r>
          </a:p>
          <a:p>
            <a:r>
              <a:rPr lang="en-AU" sz="1800" dirty="0" smtClean="0">
                <a:solidFill>
                  <a:srgbClr val="FF0000"/>
                </a:solidFill>
              </a:rPr>
              <a:t>I also entered it into the Percy Tucker Gallery for the </a:t>
            </a:r>
            <a:r>
              <a:rPr lang="en-AU" sz="1800" b="1" dirty="0" smtClean="0">
                <a:solidFill>
                  <a:srgbClr val="FF0000"/>
                </a:solidFill>
              </a:rPr>
              <a:t>Xstrata </a:t>
            </a:r>
            <a:r>
              <a:rPr lang="en-AU" sz="1800" b="1" dirty="0">
                <a:solidFill>
                  <a:srgbClr val="FF0000"/>
                </a:solidFill>
              </a:rPr>
              <a:t>Percival Portrait Award Exhibition</a:t>
            </a:r>
          </a:p>
          <a:p>
            <a:r>
              <a:rPr lang="en-AU" sz="1800" dirty="0" smtClean="0">
                <a:solidFill>
                  <a:srgbClr val="FF0000"/>
                </a:solidFill>
              </a:rPr>
              <a:t>Exhibition 2010</a:t>
            </a:r>
          </a:p>
          <a:p>
            <a:r>
              <a:rPr lang="en-AU" sz="1800" dirty="0" smtClean="0">
                <a:solidFill>
                  <a:srgbClr val="FF0000"/>
                </a:solidFill>
              </a:rPr>
              <a:t>It was finally recognised in a 3</a:t>
            </a:r>
            <a:r>
              <a:rPr lang="en-AU" sz="1800" baseline="30000" dirty="0" smtClean="0">
                <a:solidFill>
                  <a:srgbClr val="FF0000"/>
                </a:solidFill>
              </a:rPr>
              <a:t>rd</a:t>
            </a:r>
            <a:r>
              <a:rPr lang="en-AU" sz="1800" dirty="0" smtClean="0">
                <a:solidFill>
                  <a:srgbClr val="FF0000"/>
                </a:solidFill>
              </a:rPr>
              <a:t> Exhibition, in my solo exhibition “Indigenous </a:t>
            </a:r>
            <a:r>
              <a:rPr lang="en-AU" sz="1800" dirty="0">
                <a:solidFill>
                  <a:srgbClr val="FF0000"/>
                </a:solidFill>
              </a:rPr>
              <a:t>Portrait Through a Kaleidoscopic </a:t>
            </a:r>
            <a:r>
              <a:rPr lang="en-AU" sz="1800" dirty="0" smtClean="0">
                <a:solidFill>
                  <a:srgbClr val="FF0000"/>
                </a:solidFill>
              </a:rPr>
              <a:t>Lens” </a:t>
            </a:r>
          </a:p>
          <a:p>
            <a:endParaRPr lang="en-AU" sz="1800" dirty="0">
              <a:solidFill>
                <a:srgbClr val="FF0000"/>
              </a:solidFill>
            </a:endParaRPr>
          </a:p>
          <a:p>
            <a:endParaRPr lang="en-AU" sz="1800" dirty="0" smtClean="0">
              <a:solidFill>
                <a:srgbClr val="FF0000"/>
              </a:solidFill>
            </a:endParaRPr>
          </a:p>
          <a:p>
            <a:r>
              <a:rPr lang="en-AU" sz="1200" dirty="0" smtClean="0">
                <a:solidFill>
                  <a:srgbClr val="FF0000"/>
                </a:solidFill>
              </a:rPr>
              <a:t>Medium: Acrylic on Canvas</a:t>
            </a:r>
          </a:p>
          <a:p>
            <a:r>
              <a:rPr lang="en-AU" sz="1200" dirty="0" smtClean="0">
                <a:solidFill>
                  <a:srgbClr val="FF0000"/>
                </a:solidFill>
              </a:rPr>
              <a:t>Size: 100x125cm</a:t>
            </a:r>
          </a:p>
          <a:p>
            <a:r>
              <a:rPr lang="en-AU" sz="1200" dirty="0" smtClean="0">
                <a:solidFill>
                  <a:srgbClr val="FF0000"/>
                </a:solidFill>
              </a:rPr>
              <a:t>Date: 2009</a:t>
            </a:r>
            <a:endParaRPr lang="en-AU" sz="1200" dirty="0">
              <a:solidFill>
                <a:srgbClr val="FF0000"/>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1829" y="273050"/>
            <a:ext cx="4798191" cy="5853113"/>
          </a:xfrm>
        </p:spPr>
      </p:pic>
    </p:spTree>
    <p:extLst>
      <p:ext uri="{BB962C8B-B14F-4D97-AF65-F5344CB8AC3E}">
        <p14:creationId xmlns:p14="http://schemas.microsoft.com/office/powerpoint/2010/main" val="303044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273050"/>
            <a:ext cx="3672408" cy="1162050"/>
          </a:xfrm>
        </p:spPr>
        <p:txBody>
          <a:bodyPr/>
          <a:lstStyle/>
          <a:p>
            <a:r>
              <a:rPr lang="en-AU" u="sng" dirty="0">
                <a:solidFill>
                  <a:srgbClr val="FFFF00"/>
                </a:solidFill>
              </a:rPr>
              <a:t>Title: Self Portrait </a:t>
            </a:r>
            <a:r>
              <a:rPr lang="en-AU" u="sng" dirty="0" smtClean="0">
                <a:solidFill>
                  <a:srgbClr val="FFFF00"/>
                </a:solidFill>
              </a:rPr>
              <a:t>#3</a:t>
            </a:r>
            <a:endParaRPr lang="en-AU"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76672"/>
            <a:ext cx="4137825" cy="5853113"/>
          </a:xfrm>
        </p:spPr>
      </p:pic>
      <p:sp>
        <p:nvSpPr>
          <p:cNvPr id="4" name="Text Placeholder 3"/>
          <p:cNvSpPr>
            <a:spLocks noGrp="1"/>
          </p:cNvSpPr>
          <p:nvPr>
            <p:ph type="body" sz="half" idx="2"/>
          </p:nvPr>
        </p:nvSpPr>
        <p:spPr>
          <a:xfrm>
            <a:off x="5364088" y="1916832"/>
            <a:ext cx="3240360" cy="4209331"/>
          </a:xfrm>
        </p:spPr>
        <p:txBody>
          <a:bodyPr/>
          <a:lstStyle/>
          <a:p>
            <a:r>
              <a:rPr lang="en-AU" sz="2000" dirty="0" smtClean="0">
                <a:solidFill>
                  <a:srgbClr val="FF0000"/>
                </a:solidFill>
              </a:rPr>
              <a:t>Works In </a:t>
            </a:r>
            <a:r>
              <a:rPr lang="en-AU" sz="2000" dirty="0">
                <a:solidFill>
                  <a:srgbClr val="FF0000"/>
                </a:solidFill>
              </a:rPr>
              <a:t>Progression</a:t>
            </a:r>
          </a:p>
          <a:p>
            <a:endParaRPr lang="en-AU" sz="2000" dirty="0">
              <a:solidFill>
                <a:srgbClr val="FF0000"/>
              </a:solidFill>
            </a:endParaRPr>
          </a:p>
          <a:p>
            <a:r>
              <a:rPr lang="en-AU" sz="2000" dirty="0">
                <a:solidFill>
                  <a:srgbClr val="FF0000"/>
                </a:solidFill>
              </a:rPr>
              <a:t>A personal exercise I was working on .</a:t>
            </a:r>
          </a:p>
          <a:p>
            <a:r>
              <a:rPr lang="en-AU" sz="2000" dirty="0">
                <a:solidFill>
                  <a:srgbClr val="FF0000"/>
                </a:solidFill>
              </a:rPr>
              <a:t>Only to enhance my skills </a:t>
            </a:r>
            <a:r>
              <a:rPr lang="en-AU" dirty="0">
                <a:solidFill>
                  <a:srgbClr val="FF0000"/>
                </a:solidFill>
              </a:rPr>
              <a:t/>
            </a:r>
            <a:br>
              <a:rPr lang="en-AU" dirty="0">
                <a:solidFill>
                  <a:srgbClr val="FF0000"/>
                </a:solidFill>
              </a:rPr>
            </a:br>
            <a:r>
              <a:rPr lang="en-AU" dirty="0">
                <a:solidFill>
                  <a:srgbClr val="FF0000"/>
                </a:solidFill>
              </a:rPr>
              <a:t/>
            </a:r>
            <a:br>
              <a:rPr lang="en-AU" dirty="0">
                <a:solidFill>
                  <a:srgbClr val="FF0000"/>
                </a:solidFill>
              </a:rPr>
            </a:br>
            <a:endParaRPr lang="en-AU" dirty="0">
              <a:solidFill>
                <a:srgbClr val="FF0000"/>
              </a:solidFill>
            </a:endParaRPr>
          </a:p>
          <a:p>
            <a:endParaRPr lang="en-AU" dirty="0">
              <a:solidFill>
                <a:srgbClr val="FF0000"/>
              </a:solidFill>
            </a:endParaRPr>
          </a:p>
          <a:p>
            <a:endParaRPr lang="en-AU" dirty="0">
              <a:solidFill>
                <a:srgbClr val="FF0000"/>
              </a:solidFill>
            </a:endParaRPr>
          </a:p>
          <a:p>
            <a:endParaRPr lang="en-AU" dirty="0">
              <a:solidFill>
                <a:srgbClr val="FF0000"/>
              </a:solidFill>
            </a:endParaRPr>
          </a:p>
          <a:p>
            <a:r>
              <a:rPr lang="en-AU" sz="1200" dirty="0">
                <a:solidFill>
                  <a:srgbClr val="FF0000"/>
                </a:solidFill>
              </a:rPr>
              <a:t>Medium: Black &amp; White Acrylic</a:t>
            </a:r>
            <a:br>
              <a:rPr lang="en-AU" sz="1200" dirty="0">
                <a:solidFill>
                  <a:srgbClr val="FF0000"/>
                </a:solidFill>
              </a:rPr>
            </a:br>
            <a:r>
              <a:rPr lang="en-AU" sz="1200" dirty="0">
                <a:solidFill>
                  <a:srgbClr val="FF0000"/>
                </a:solidFill>
              </a:rPr>
              <a:t>Size: 31cmx41cm</a:t>
            </a:r>
            <a:br>
              <a:rPr lang="en-AU" sz="1200" dirty="0">
                <a:solidFill>
                  <a:srgbClr val="FF0000"/>
                </a:solidFill>
              </a:rPr>
            </a:br>
            <a:r>
              <a:rPr lang="en-AU" sz="1200" dirty="0">
                <a:solidFill>
                  <a:srgbClr val="FF0000"/>
                </a:solidFill>
              </a:rPr>
              <a:t>Date: 2010/11</a:t>
            </a:r>
          </a:p>
          <a:p>
            <a:endParaRPr lang="en-AU" dirty="0"/>
          </a:p>
        </p:txBody>
      </p:sp>
    </p:spTree>
    <p:extLst>
      <p:ext uri="{BB962C8B-B14F-4D97-AF65-F5344CB8AC3E}">
        <p14:creationId xmlns:p14="http://schemas.microsoft.com/office/powerpoint/2010/main" val="270800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3465513" cy="707678"/>
          </a:xfrm>
        </p:spPr>
        <p:txBody>
          <a:bodyPr>
            <a:normAutofit/>
          </a:bodyPr>
          <a:lstStyle/>
          <a:p>
            <a:pPr algn="ctr"/>
            <a:r>
              <a:rPr lang="en-AU" sz="3600" u="sng" dirty="0" smtClean="0">
                <a:solidFill>
                  <a:srgbClr val="FFFF00"/>
                </a:solidFill>
              </a:rPr>
              <a:t>“Self Portrait”</a:t>
            </a:r>
            <a:endParaRPr lang="en-AU" sz="3600" u="sng" dirty="0">
              <a:solidFill>
                <a:srgbClr val="FFFF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2034" y="273050"/>
            <a:ext cx="4697781" cy="5853113"/>
          </a:xfrm>
        </p:spPr>
      </p:pic>
      <p:sp>
        <p:nvSpPr>
          <p:cNvPr id="4" name="Text Placeholder 3"/>
          <p:cNvSpPr>
            <a:spLocks noGrp="1"/>
          </p:cNvSpPr>
          <p:nvPr>
            <p:ph type="body" sz="half" idx="2"/>
          </p:nvPr>
        </p:nvSpPr>
        <p:spPr/>
        <p:txBody>
          <a:bodyPr/>
          <a:lstStyle/>
          <a:p>
            <a:endParaRPr lang="en-AU" dirty="0" smtClean="0"/>
          </a:p>
          <a:p>
            <a:endParaRPr lang="en-AU" dirty="0">
              <a:solidFill>
                <a:srgbClr val="FF0000"/>
              </a:solidFill>
            </a:endParaRPr>
          </a:p>
          <a:p>
            <a:r>
              <a:rPr lang="en-AU" dirty="0" smtClean="0">
                <a:solidFill>
                  <a:srgbClr val="FF0000"/>
                </a:solidFill>
              </a:rPr>
              <a:t>Medium</a:t>
            </a:r>
            <a:r>
              <a:rPr lang="en-AU" dirty="0">
                <a:solidFill>
                  <a:srgbClr val="FF0000"/>
                </a:solidFill>
              </a:rPr>
              <a:t>: Acrylic</a:t>
            </a:r>
            <a:br>
              <a:rPr lang="en-AU" dirty="0">
                <a:solidFill>
                  <a:srgbClr val="FF0000"/>
                </a:solidFill>
              </a:rPr>
            </a:br>
            <a:r>
              <a:rPr lang="en-AU" dirty="0">
                <a:solidFill>
                  <a:srgbClr val="FF0000"/>
                </a:solidFill>
              </a:rPr>
              <a:t>Size: 40x45cm</a:t>
            </a:r>
            <a:br>
              <a:rPr lang="en-AU" dirty="0">
                <a:solidFill>
                  <a:srgbClr val="FF0000"/>
                </a:solidFill>
              </a:rPr>
            </a:br>
            <a:r>
              <a:rPr lang="en-AU" dirty="0">
                <a:solidFill>
                  <a:srgbClr val="FF0000"/>
                </a:solidFill>
              </a:rPr>
              <a:t>Date: 2013</a:t>
            </a:r>
          </a:p>
          <a:p>
            <a:endParaRPr lang="en-AU" dirty="0"/>
          </a:p>
        </p:txBody>
      </p:sp>
    </p:spTree>
    <p:extLst>
      <p:ext uri="{BB962C8B-B14F-4D97-AF65-F5344CB8AC3E}">
        <p14:creationId xmlns:p14="http://schemas.microsoft.com/office/powerpoint/2010/main" val="372533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63272" cy="635670"/>
          </a:xfrm>
        </p:spPr>
        <p:txBody>
          <a:bodyPr>
            <a:normAutofit/>
          </a:bodyPr>
          <a:lstStyle/>
          <a:p>
            <a:pPr algn="ctr"/>
            <a:r>
              <a:rPr lang="en-AU" sz="3200" u="sng" dirty="0">
                <a:solidFill>
                  <a:srgbClr val="FFFF00"/>
                </a:solidFill>
              </a:rPr>
              <a:t>Still Life and Personal Possession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268760"/>
            <a:ext cx="3600400" cy="5040560"/>
          </a:xfrm>
        </p:spPr>
      </p:pic>
      <p:sp>
        <p:nvSpPr>
          <p:cNvPr id="4" name="Text Placeholder 3"/>
          <p:cNvSpPr>
            <a:spLocks noGrp="1"/>
          </p:cNvSpPr>
          <p:nvPr>
            <p:ph type="body" sz="half" idx="2"/>
          </p:nvPr>
        </p:nvSpPr>
        <p:spPr>
          <a:xfrm>
            <a:off x="4788024" y="1340768"/>
            <a:ext cx="4104456" cy="5184576"/>
          </a:xfrm>
        </p:spPr>
        <p:txBody>
          <a:bodyPr/>
          <a:lstStyle/>
          <a:p>
            <a:r>
              <a:rPr lang="en-AU" sz="1800" dirty="0">
                <a:solidFill>
                  <a:srgbClr val="FF0000"/>
                </a:solidFill>
              </a:rPr>
              <a:t>Still Life .. Is reflective of a self portrait, collecting and arranging all things material, all things that I loved, gifts </a:t>
            </a:r>
            <a:r>
              <a:rPr lang="en-AU" sz="1800" dirty="0" smtClean="0">
                <a:solidFill>
                  <a:srgbClr val="FF0000"/>
                </a:solidFill>
              </a:rPr>
              <a:t>etc., </a:t>
            </a:r>
            <a:r>
              <a:rPr lang="en-AU" sz="1800" dirty="0">
                <a:solidFill>
                  <a:srgbClr val="FF0000"/>
                </a:solidFill>
              </a:rPr>
              <a:t>that was a part of me, of who I was at that time ..</a:t>
            </a:r>
          </a:p>
          <a:p>
            <a:r>
              <a:rPr lang="en-AU" sz="1800" dirty="0">
                <a:solidFill>
                  <a:srgbClr val="FF0000"/>
                </a:solidFill>
              </a:rPr>
              <a:t>I was also interested in to clutter of detail, and the vibrant splash of colour .</a:t>
            </a:r>
          </a:p>
          <a:p>
            <a:r>
              <a:rPr lang="en-AU" sz="1800" dirty="0">
                <a:solidFill>
                  <a:srgbClr val="FF0000"/>
                </a:solidFill>
              </a:rPr>
              <a:t>I wanted to produce a painting the was a mass jumble of clutter .. So that every where the eyed looked, it saw a hidden treasure  or piece .</a:t>
            </a:r>
          </a:p>
          <a:p>
            <a:r>
              <a:rPr lang="en-AU" sz="1800" dirty="0">
                <a:solidFill>
                  <a:srgbClr val="FF0000"/>
                </a:solidFill>
              </a:rPr>
              <a:t>I was interested in shapes and wanted to experiment with painting fabric or material and the prints or designs on them. </a:t>
            </a:r>
          </a:p>
          <a:p>
            <a:r>
              <a:rPr lang="en-AU" sz="1800" dirty="0">
                <a:solidFill>
                  <a:srgbClr val="FF0000"/>
                </a:solidFill>
              </a:rPr>
              <a:t>This painting was a beautiful challenge that I enjoyed working on </a:t>
            </a:r>
          </a:p>
          <a:p>
            <a:endParaRPr lang="en-AU" dirty="0">
              <a:solidFill>
                <a:srgbClr val="FF0000"/>
              </a:solidFill>
            </a:endParaRPr>
          </a:p>
        </p:txBody>
      </p:sp>
    </p:spTree>
    <p:extLst>
      <p:ext uri="{BB962C8B-B14F-4D97-AF65-F5344CB8AC3E}">
        <p14:creationId xmlns:p14="http://schemas.microsoft.com/office/powerpoint/2010/main" val="250393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888"/>
            <a:ext cx="8229600" cy="1728192"/>
          </a:xfrm>
        </p:spPr>
        <p:txBody>
          <a:bodyPr/>
          <a:lstStyle/>
          <a:p>
            <a:endParaRPr lang="en-AU"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58054"/>
          </a:xfrm>
        </p:spPr>
      </p:pic>
      <p:sp>
        <p:nvSpPr>
          <p:cNvPr id="5" name="Rectangle 4"/>
          <p:cNvSpPr/>
          <p:nvPr/>
        </p:nvSpPr>
        <p:spPr>
          <a:xfrm>
            <a:off x="107504" y="3244334"/>
            <a:ext cx="8856983" cy="769441"/>
          </a:xfrm>
          <a:prstGeom prst="rect">
            <a:avLst/>
          </a:prstGeom>
        </p:spPr>
        <p:txBody>
          <a:bodyPr wrap="square">
            <a:spAutoFit/>
          </a:bodyPr>
          <a:lstStyle/>
          <a:p>
            <a:pPr algn="ctr"/>
            <a:r>
              <a:rPr lang="en-AU" sz="4400" b="1" dirty="0" smtClean="0">
                <a:solidFill>
                  <a:schemeClr val="bg1"/>
                </a:solidFill>
              </a:rPr>
              <a:t>Art Techniques &amp; Inspirations </a:t>
            </a:r>
            <a:endParaRPr lang="en-AU" sz="4400" b="1" dirty="0">
              <a:solidFill>
                <a:schemeClr val="bg1"/>
              </a:solidFill>
            </a:endParaRPr>
          </a:p>
        </p:txBody>
      </p:sp>
    </p:spTree>
    <p:extLst>
      <p:ext uri="{BB962C8B-B14F-4D97-AF65-F5344CB8AC3E}">
        <p14:creationId xmlns:p14="http://schemas.microsoft.com/office/powerpoint/2010/main" val="1990374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Autofit/>
          </a:bodyPr>
          <a:lstStyle/>
          <a:p>
            <a:pPr algn="l"/>
            <a:r>
              <a:rPr lang="en-AU" sz="2800" dirty="0" smtClean="0"/>
              <a:t/>
            </a:r>
            <a:br>
              <a:rPr lang="en-AU" sz="2800" dirty="0" smtClean="0"/>
            </a:br>
            <a:r>
              <a:rPr lang="en-AU" sz="2800" dirty="0" smtClean="0">
                <a:solidFill>
                  <a:srgbClr val="FF0000"/>
                </a:solidFill>
              </a:rPr>
              <a:t>I </a:t>
            </a:r>
            <a:r>
              <a:rPr lang="en-AU" sz="2800" dirty="0">
                <a:solidFill>
                  <a:srgbClr val="FF0000"/>
                </a:solidFill>
              </a:rPr>
              <a:t>have always been intrigued by other artists portraits, fascinated by their ability to </a:t>
            </a:r>
            <a:r>
              <a:rPr lang="en-AU" sz="2800" dirty="0" smtClean="0">
                <a:solidFill>
                  <a:srgbClr val="FF0000"/>
                </a:solidFill>
              </a:rPr>
              <a:t>illustrate the features </a:t>
            </a:r>
            <a:r>
              <a:rPr lang="en-AU" sz="2800" dirty="0">
                <a:solidFill>
                  <a:srgbClr val="FF0000"/>
                </a:solidFill>
              </a:rPr>
              <a:t>of an individual’s faces, to create a recognisable image, that’s resembles a true and honest characters </a:t>
            </a:r>
            <a:r>
              <a:rPr lang="en-AU" sz="2800" dirty="0" smtClean="0">
                <a:solidFill>
                  <a:srgbClr val="FF0000"/>
                </a:solidFill>
              </a:rPr>
              <a:t>of the </a:t>
            </a:r>
            <a:r>
              <a:rPr lang="en-AU" sz="2800" dirty="0">
                <a:solidFill>
                  <a:srgbClr val="FF0000"/>
                </a:solidFill>
              </a:rPr>
              <a:t>person portrayed. </a:t>
            </a:r>
            <a:br>
              <a:rPr lang="en-AU" sz="2800" dirty="0">
                <a:solidFill>
                  <a:srgbClr val="FF0000"/>
                </a:solidFill>
              </a:rPr>
            </a:br>
            <a:r>
              <a:rPr lang="en-AU" sz="2800" dirty="0" smtClean="0">
                <a:solidFill>
                  <a:srgbClr val="FFFF00"/>
                </a:solidFill>
              </a:rPr>
              <a:t>I would dream, thinking, if only I could paint like them white portrait artists, to be able to illuminate my peoples beauty and richness I see in my people’s faces. </a:t>
            </a:r>
            <a:r>
              <a:rPr lang="en-AU" sz="2800" dirty="0">
                <a:solidFill>
                  <a:srgbClr val="FF0000"/>
                </a:solidFill>
              </a:rPr>
              <a:t/>
            </a:r>
            <a:br>
              <a:rPr lang="en-AU" sz="2800" dirty="0">
                <a:solidFill>
                  <a:srgbClr val="FF0000"/>
                </a:solidFill>
              </a:rPr>
            </a:br>
            <a:r>
              <a:rPr lang="en-AU" sz="2800" dirty="0">
                <a:solidFill>
                  <a:srgbClr val="FF0000"/>
                </a:solidFill>
              </a:rPr>
              <a:t>I was determined to learn the secrets or techniques, to produce a visual record of how I saw my people, and through which I could share </a:t>
            </a:r>
            <a:r>
              <a:rPr lang="en-AU" sz="2800" dirty="0" smtClean="0">
                <a:solidFill>
                  <a:srgbClr val="FF0000"/>
                </a:solidFill>
              </a:rPr>
              <a:t>that beauty of </a:t>
            </a:r>
            <a:r>
              <a:rPr lang="en-AU" sz="2800" dirty="0">
                <a:solidFill>
                  <a:srgbClr val="FF0000"/>
                </a:solidFill>
              </a:rPr>
              <a:t>Australia’s “First People/s”.</a:t>
            </a:r>
            <a:br>
              <a:rPr lang="en-AU" sz="2800" dirty="0">
                <a:solidFill>
                  <a:srgbClr val="FF0000"/>
                </a:solidFill>
              </a:rPr>
            </a:br>
            <a:endParaRPr lang="en-AU" sz="2800" dirty="0">
              <a:solidFill>
                <a:srgbClr val="FF0000"/>
              </a:solidFill>
            </a:endParaRPr>
          </a:p>
        </p:txBody>
      </p:sp>
    </p:spTree>
    <p:extLst>
      <p:ext uri="{BB962C8B-B14F-4D97-AF65-F5344CB8AC3E}">
        <p14:creationId xmlns:p14="http://schemas.microsoft.com/office/powerpoint/2010/main" val="114362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7134225"/>
          </a:xfrm>
        </p:spPr>
      </p:pic>
      <p:sp>
        <p:nvSpPr>
          <p:cNvPr id="11" name="Rectangle 10"/>
          <p:cNvSpPr/>
          <p:nvPr/>
        </p:nvSpPr>
        <p:spPr>
          <a:xfrm>
            <a:off x="0" y="-495151"/>
            <a:ext cx="9144000" cy="6494085"/>
          </a:xfrm>
          <a:prstGeom prst="rect">
            <a:avLst/>
          </a:prstGeom>
        </p:spPr>
        <p:txBody>
          <a:bodyPr wrap="square">
            <a:spAutoFit/>
          </a:bodyPr>
          <a:lstStyle/>
          <a:p>
            <a:pPr algn="ctr"/>
            <a:r>
              <a:rPr lang="en-AU" b="1" dirty="0">
                <a:solidFill>
                  <a:schemeClr val="bg1"/>
                </a:solidFill>
              </a:rPr>
              <a:t>. </a:t>
            </a:r>
            <a:endParaRPr lang="en-AU" b="1" dirty="0" smtClean="0">
              <a:solidFill>
                <a:schemeClr val="bg1"/>
              </a:solidFill>
            </a:endParaRPr>
          </a:p>
          <a:p>
            <a:pPr algn="ctr"/>
            <a:endParaRPr lang="en-AU" b="1" dirty="0" smtClean="0">
              <a:solidFill>
                <a:schemeClr val="bg1"/>
              </a:solidFill>
            </a:endParaRPr>
          </a:p>
          <a:p>
            <a:endParaRPr lang="en-AU" sz="2000" b="1" dirty="0">
              <a:solidFill>
                <a:schemeClr val="bg1"/>
              </a:solidFill>
            </a:endParaRPr>
          </a:p>
          <a:p>
            <a:r>
              <a:rPr lang="en-AU" sz="2000" b="1" dirty="0" smtClean="0">
                <a:solidFill>
                  <a:schemeClr val="bg1"/>
                </a:solidFill>
              </a:rPr>
              <a:t>At the age of 34, I realised that I </a:t>
            </a:r>
            <a:r>
              <a:rPr lang="en-AU" sz="2000" b="1" dirty="0" err="1" smtClean="0">
                <a:solidFill>
                  <a:schemeClr val="bg1"/>
                </a:solidFill>
              </a:rPr>
              <a:t>hadnt</a:t>
            </a:r>
            <a:r>
              <a:rPr lang="en-AU" sz="2000" b="1" dirty="0" smtClean="0">
                <a:solidFill>
                  <a:schemeClr val="bg1"/>
                </a:solidFill>
              </a:rPr>
              <a:t> completed much in my life, Id had my children, but I </a:t>
            </a:r>
            <a:r>
              <a:rPr lang="en-AU" sz="2000" b="1" dirty="0" err="1" smtClean="0">
                <a:solidFill>
                  <a:schemeClr val="bg1"/>
                </a:solidFill>
              </a:rPr>
              <a:t>hadnt</a:t>
            </a:r>
            <a:r>
              <a:rPr lang="en-AU" sz="2000" b="1" dirty="0" smtClean="0">
                <a:solidFill>
                  <a:schemeClr val="bg1"/>
                </a:solidFill>
              </a:rPr>
              <a:t> achieved </a:t>
            </a:r>
            <a:r>
              <a:rPr lang="en-AU" sz="2000" b="1" dirty="0" smtClean="0">
                <a:solidFill>
                  <a:schemeClr val="bg1"/>
                </a:solidFill>
              </a:rPr>
              <a:t>what others had (high school certificate, TAFE course </a:t>
            </a:r>
            <a:r>
              <a:rPr lang="en-AU" sz="2000" b="1" dirty="0" err="1" smtClean="0">
                <a:solidFill>
                  <a:schemeClr val="bg1"/>
                </a:solidFill>
              </a:rPr>
              <a:t>etc</a:t>
            </a:r>
            <a:r>
              <a:rPr lang="en-AU" sz="2000" b="1" dirty="0" smtClean="0">
                <a:solidFill>
                  <a:schemeClr val="bg1"/>
                </a:solidFill>
              </a:rPr>
              <a:t>) </a:t>
            </a:r>
          </a:p>
          <a:p>
            <a:r>
              <a:rPr lang="en-AU" sz="2000" b="1" dirty="0">
                <a:solidFill>
                  <a:schemeClr val="bg1"/>
                </a:solidFill>
              </a:rPr>
              <a:t>In </a:t>
            </a:r>
            <a:r>
              <a:rPr lang="en-AU" sz="2000" b="1" dirty="0" smtClean="0">
                <a:solidFill>
                  <a:schemeClr val="bg1"/>
                </a:solidFill>
              </a:rPr>
              <a:t>2000, </a:t>
            </a:r>
            <a:r>
              <a:rPr lang="en-AU" sz="2000" b="1" dirty="0">
                <a:solidFill>
                  <a:schemeClr val="bg1"/>
                </a:solidFill>
              </a:rPr>
              <a:t>aged </a:t>
            </a:r>
            <a:r>
              <a:rPr lang="en-AU" sz="2000" b="1" dirty="0" smtClean="0">
                <a:solidFill>
                  <a:schemeClr val="bg1"/>
                </a:solidFill>
              </a:rPr>
              <a:t>35, </a:t>
            </a:r>
            <a:r>
              <a:rPr lang="en-AU" sz="2000" b="1" dirty="0">
                <a:solidFill>
                  <a:schemeClr val="bg1"/>
                </a:solidFill>
              </a:rPr>
              <a:t>I </a:t>
            </a:r>
            <a:r>
              <a:rPr lang="en-AU" sz="2000" b="1" dirty="0">
                <a:solidFill>
                  <a:schemeClr val="bg1"/>
                </a:solidFill>
              </a:rPr>
              <a:t>was enrolled at the Institution of Koorie Education, Deakin University, in a Bachelor of Visual Communications. I had set my first goal to obtain a </a:t>
            </a:r>
            <a:r>
              <a:rPr lang="en-AU" sz="2000" b="1" dirty="0" smtClean="0">
                <a:solidFill>
                  <a:schemeClr val="bg1"/>
                </a:solidFill>
              </a:rPr>
              <a:t>degree </a:t>
            </a:r>
            <a:r>
              <a:rPr lang="en-AU" sz="2000" b="1" dirty="0">
                <a:solidFill>
                  <a:schemeClr val="bg1"/>
                </a:solidFill>
              </a:rPr>
              <a:t>before I turned </a:t>
            </a:r>
            <a:r>
              <a:rPr lang="en-AU" sz="2000" b="1" dirty="0" smtClean="0">
                <a:solidFill>
                  <a:schemeClr val="bg1"/>
                </a:solidFill>
              </a:rPr>
              <a:t>40. I achieved my first goal, and at the age of 40, I had also completed an Honours degree, I felt so proud of myself, I had excelled </a:t>
            </a:r>
            <a:r>
              <a:rPr lang="en-AU" sz="2000" b="1" dirty="0" smtClean="0">
                <a:solidFill>
                  <a:schemeClr val="bg1"/>
                </a:solidFill>
              </a:rPr>
              <a:t>my personal goals.</a:t>
            </a:r>
          </a:p>
          <a:p>
            <a:endParaRPr lang="en-AU" sz="2000" b="1" dirty="0">
              <a:solidFill>
                <a:schemeClr val="bg1"/>
              </a:solidFill>
            </a:endParaRPr>
          </a:p>
          <a:p>
            <a:r>
              <a:rPr lang="en-AU" sz="2000" b="1" dirty="0" smtClean="0">
                <a:solidFill>
                  <a:schemeClr val="bg1"/>
                </a:solidFill>
              </a:rPr>
              <a:t>There was a </a:t>
            </a:r>
            <a:r>
              <a:rPr lang="en-AU" sz="2000" b="1" dirty="0">
                <a:solidFill>
                  <a:schemeClr val="bg1"/>
                </a:solidFill>
              </a:rPr>
              <a:t>time in my life, I didn’t believe I’d ever go to University, I believe these opportunities were for white </a:t>
            </a:r>
            <a:r>
              <a:rPr lang="en-AU" sz="2000" b="1" dirty="0" smtClean="0">
                <a:solidFill>
                  <a:schemeClr val="bg1"/>
                </a:solidFill>
              </a:rPr>
              <a:t>people</a:t>
            </a:r>
            <a:r>
              <a:rPr lang="en-AU" sz="2000" b="1" dirty="0" smtClean="0">
                <a:solidFill>
                  <a:schemeClr val="bg1"/>
                </a:solidFill>
              </a:rPr>
              <a:t>, but in 2013 this Aboriginal woman (now a grandmother of 2) had </a:t>
            </a:r>
            <a:r>
              <a:rPr lang="en-AU" sz="2000" b="1" dirty="0" smtClean="0">
                <a:solidFill>
                  <a:schemeClr val="bg1"/>
                </a:solidFill>
              </a:rPr>
              <a:t>graduated </a:t>
            </a:r>
            <a:r>
              <a:rPr lang="en-AU" sz="2000" b="1" dirty="0">
                <a:solidFill>
                  <a:schemeClr val="bg1"/>
                </a:solidFill>
              </a:rPr>
              <a:t>in a Master of Education Degree. </a:t>
            </a:r>
            <a:endParaRPr lang="en-AU" sz="2000" b="1" dirty="0" smtClean="0">
              <a:solidFill>
                <a:schemeClr val="bg1"/>
              </a:solidFill>
            </a:endParaRPr>
          </a:p>
          <a:p>
            <a:endParaRPr lang="en-AU" sz="2000" b="1" dirty="0">
              <a:solidFill>
                <a:schemeClr val="bg1"/>
              </a:solidFill>
            </a:endParaRPr>
          </a:p>
          <a:p>
            <a:r>
              <a:rPr lang="en-AU" sz="2000" b="1" dirty="0">
                <a:solidFill>
                  <a:schemeClr val="bg1"/>
                </a:solidFill>
              </a:rPr>
              <a:t>Thinking back to 2001, I had no </a:t>
            </a:r>
            <a:r>
              <a:rPr lang="en-AU" sz="2000" b="1" dirty="0" smtClean="0">
                <a:solidFill>
                  <a:schemeClr val="bg1"/>
                </a:solidFill>
              </a:rPr>
              <a:t>thought, that </a:t>
            </a:r>
            <a:r>
              <a:rPr lang="en-AU" sz="2000" b="1" dirty="0">
                <a:solidFill>
                  <a:schemeClr val="bg1"/>
                </a:solidFill>
              </a:rPr>
              <a:t>I would be holding a Master’s </a:t>
            </a:r>
            <a:r>
              <a:rPr lang="en-AU" sz="2000" b="1" dirty="0" smtClean="0">
                <a:solidFill>
                  <a:schemeClr val="bg1"/>
                </a:solidFill>
              </a:rPr>
              <a:t>degree.  </a:t>
            </a:r>
            <a:r>
              <a:rPr lang="en-AU" sz="2000" b="1" dirty="0" smtClean="0">
                <a:solidFill>
                  <a:schemeClr val="bg1"/>
                </a:solidFill>
              </a:rPr>
              <a:t>Currently I am </a:t>
            </a:r>
            <a:r>
              <a:rPr lang="en-AU" sz="2000" b="1" dirty="0" smtClean="0">
                <a:solidFill>
                  <a:schemeClr val="bg1"/>
                </a:solidFill>
              </a:rPr>
              <a:t>enrolled </a:t>
            </a:r>
            <a:r>
              <a:rPr lang="en-AU" sz="2000" b="1" dirty="0">
                <a:solidFill>
                  <a:schemeClr val="bg1"/>
                </a:solidFill>
              </a:rPr>
              <a:t>in a Doctorate of </a:t>
            </a:r>
            <a:r>
              <a:rPr lang="en-AU" sz="2000" b="1" dirty="0" smtClean="0">
                <a:solidFill>
                  <a:schemeClr val="bg1"/>
                </a:solidFill>
              </a:rPr>
              <a:t>Philosophy, researching </a:t>
            </a:r>
            <a:r>
              <a:rPr lang="en-AU" sz="2000" b="1" dirty="0">
                <a:solidFill>
                  <a:schemeClr val="bg1"/>
                </a:solidFill>
              </a:rPr>
              <a:t>Aboriginal history in Queensland, it’s hard to believe that an Aboriginal girl, who thought she had </a:t>
            </a:r>
            <a:r>
              <a:rPr lang="en-AU" sz="2000" b="1" dirty="0" smtClean="0">
                <a:solidFill>
                  <a:schemeClr val="bg1"/>
                </a:solidFill>
              </a:rPr>
              <a:t>no </a:t>
            </a:r>
            <a:r>
              <a:rPr lang="en-AU" sz="2000" b="1" dirty="0">
                <a:solidFill>
                  <a:schemeClr val="bg1"/>
                </a:solidFill>
              </a:rPr>
              <a:t>dreams, born in an Aboriginal </a:t>
            </a:r>
            <a:r>
              <a:rPr lang="en-AU" sz="2000" b="1" dirty="0" smtClean="0">
                <a:solidFill>
                  <a:schemeClr val="bg1"/>
                </a:solidFill>
              </a:rPr>
              <a:t>Settlement, will </a:t>
            </a:r>
            <a:r>
              <a:rPr lang="en-AU" sz="2000" b="1" dirty="0">
                <a:solidFill>
                  <a:schemeClr val="bg1"/>
                </a:solidFill>
              </a:rPr>
              <a:t>soon have the title of Doctor in front of her name. </a:t>
            </a:r>
            <a:endParaRPr lang="en-AU" sz="2000" dirty="0"/>
          </a:p>
        </p:txBody>
      </p:sp>
    </p:spTree>
    <p:extLst>
      <p:ext uri="{BB962C8B-B14F-4D97-AF65-F5344CB8AC3E}">
        <p14:creationId xmlns:p14="http://schemas.microsoft.com/office/powerpoint/2010/main" val="349355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fontScale="90000"/>
          </a:bodyPr>
          <a:lstStyle/>
          <a:p>
            <a:pPr algn="l"/>
            <a:r>
              <a:rPr lang="en-AU" sz="2700" dirty="0">
                <a:solidFill>
                  <a:srgbClr val="FF0000"/>
                </a:solidFill>
              </a:rPr>
              <a:t>Inspired by the great masters of the European Art World, I was determined to learn. As an art student at the Institute of Koorie Education, Deakin University. </a:t>
            </a:r>
            <a:r>
              <a:rPr lang="en-AU" sz="2700" dirty="0" smtClean="0">
                <a:solidFill>
                  <a:srgbClr val="FF0000"/>
                </a:solidFill>
              </a:rPr>
              <a:t>I </a:t>
            </a:r>
            <a:r>
              <a:rPr lang="en-AU" sz="2700" dirty="0">
                <a:solidFill>
                  <a:srgbClr val="FF0000"/>
                </a:solidFill>
              </a:rPr>
              <a:t>was taught these techniques and secrets, and with this new art knowledge I created my own personal style, adopting any eye for colour to highlight the </a:t>
            </a:r>
            <a:r>
              <a:rPr lang="en-AU" sz="2700" dirty="0" smtClean="0">
                <a:solidFill>
                  <a:srgbClr val="FF0000"/>
                </a:solidFill>
              </a:rPr>
              <a:t>splendour and dignity of </a:t>
            </a:r>
            <a:r>
              <a:rPr lang="en-AU" sz="2700" dirty="0">
                <a:solidFill>
                  <a:srgbClr val="FF0000"/>
                </a:solidFill>
              </a:rPr>
              <a:t>my People</a:t>
            </a:r>
            <a:br>
              <a:rPr lang="en-AU" sz="2700" dirty="0">
                <a:solidFill>
                  <a:srgbClr val="FF0000"/>
                </a:solidFill>
              </a:rPr>
            </a:br>
            <a:r>
              <a:rPr lang="en-AU" sz="2700" dirty="0">
                <a:solidFill>
                  <a:srgbClr val="FFFF00"/>
                </a:solidFill>
              </a:rPr>
              <a:t>As an Aboriginal portrait artist, I'm aware and feel disheartened when I come across portrait of my people </a:t>
            </a:r>
            <a:r>
              <a:rPr lang="en-AU" sz="2700" dirty="0" smtClean="0">
                <a:solidFill>
                  <a:srgbClr val="FFFF00"/>
                </a:solidFill>
              </a:rPr>
              <a:t>produced by </a:t>
            </a:r>
            <a:r>
              <a:rPr lang="en-AU" sz="2700" dirty="0">
                <a:solidFill>
                  <a:srgbClr val="FFFF00"/>
                </a:solidFill>
              </a:rPr>
              <a:t>non-Indigenous artists, their work fails to capture the all-important essence of Aboriginal majesty and splendour. </a:t>
            </a:r>
            <a:r>
              <a:rPr lang="en-AU" sz="2700" dirty="0" smtClean="0">
                <a:solidFill>
                  <a:srgbClr val="FF0000"/>
                </a:solidFill>
              </a:rPr>
              <a:t/>
            </a:r>
            <a:br>
              <a:rPr lang="en-AU" sz="2700" dirty="0" smtClean="0">
                <a:solidFill>
                  <a:srgbClr val="FF0000"/>
                </a:solidFill>
              </a:rPr>
            </a:br>
            <a:r>
              <a:rPr lang="en-AU" sz="2700" dirty="0" smtClean="0">
                <a:solidFill>
                  <a:srgbClr val="FF0000"/>
                </a:solidFill>
              </a:rPr>
              <a:t>The </a:t>
            </a:r>
            <a:r>
              <a:rPr lang="en-AU" sz="2700" dirty="0">
                <a:solidFill>
                  <a:srgbClr val="FF0000"/>
                </a:solidFill>
              </a:rPr>
              <a:t>protective pride in me finds </a:t>
            </a:r>
            <a:r>
              <a:rPr lang="en-AU" sz="2700" dirty="0" smtClean="0">
                <a:solidFill>
                  <a:srgbClr val="FF0000"/>
                </a:solidFill>
              </a:rPr>
              <a:t>personal let-down in </a:t>
            </a:r>
            <a:r>
              <a:rPr lang="en-AU" sz="2700" dirty="0">
                <a:solidFill>
                  <a:srgbClr val="FF0000"/>
                </a:solidFill>
              </a:rPr>
              <a:t>the portraits, of the images of two of our most notable men (Gulpilil and Yunupingu) images that won prize in the Archibald. I’m unsure if this is a masculine impression/style, but as an Aboriginal artist, I see the loss of vibrancy and sparkle missing. This is my opinion of cause.</a:t>
            </a:r>
            <a:br>
              <a:rPr lang="en-AU" sz="2700" dirty="0">
                <a:solidFill>
                  <a:srgbClr val="FF0000"/>
                </a:solidFill>
              </a:rPr>
            </a:br>
            <a:r>
              <a:rPr lang="en-AU" sz="2200" dirty="0" smtClean="0">
                <a:solidFill>
                  <a:srgbClr val="FF0000"/>
                </a:solidFill>
              </a:rPr>
              <a:t>(also see pg. 42)</a:t>
            </a:r>
            <a:r>
              <a:rPr lang="en-AU" sz="2800" dirty="0">
                <a:solidFill>
                  <a:srgbClr val="FF0000"/>
                </a:solidFill>
              </a:rPr>
              <a:t/>
            </a:r>
            <a:br>
              <a:rPr lang="en-AU" sz="2800" dirty="0">
                <a:solidFill>
                  <a:srgbClr val="FF0000"/>
                </a:solidFill>
              </a:rPr>
            </a:br>
            <a:endParaRPr lang="en-AU" sz="2800" dirty="0">
              <a:solidFill>
                <a:srgbClr val="FF0000"/>
              </a:solidFill>
            </a:endParaRPr>
          </a:p>
        </p:txBody>
      </p:sp>
    </p:spTree>
    <p:extLst>
      <p:ext uri="{BB962C8B-B14F-4D97-AF65-F5344CB8AC3E}">
        <p14:creationId xmlns:p14="http://schemas.microsoft.com/office/powerpoint/2010/main" val="3441499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816"/>
            <a:ext cx="8229600" cy="720080"/>
          </a:xfrm>
        </p:spPr>
        <p:txBody>
          <a:bodyPr>
            <a:normAutofit fontScale="90000"/>
          </a:bodyPr>
          <a:lstStyle/>
          <a:p>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0" y="3244334"/>
            <a:ext cx="9036496" cy="830997"/>
          </a:xfrm>
          <a:prstGeom prst="rect">
            <a:avLst/>
          </a:prstGeom>
        </p:spPr>
        <p:txBody>
          <a:bodyPr wrap="square">
            <a:spAutoFit/>
          </a:bodyPr>
          <a:lstStyle/>
          <a:p>
            <a:pPr algn="ctr"/>
            <a:r>
              <a:rPr lang="en-AU" sz="4800" b="1" dirty="0">
                <a:solidFill>
                  <a:schemeClr val="bg1"/>
                </a:solidFill>
              </a:rPr>
              <a:t>My first “Solo Portrait” Exhibition</a:t>
            </a:r>
          </a:p>
        </p:txBody>
      </p:sp>
    </p:spTree>
    <p:extLst>
      <p:ext uri="{BB962C8B-B14F-4D97-AF65-F5344CB8AC3E}">
        <p14:creationId xmlns:p14="http://schemas.microsoft.com/office/powerpoint/2010/main" val="3312048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oAutofit/>
          </a:bodyPr>
          <a:lstStyle/>
          <a:p>
            <a:pPr algn="l"/>
            <a:r>
              <a:rPr lang="en-AU" sz="2000" b="1" u="sng" dirty="0" smtClean="0">
                <a:solidFill>
                  <a:srgbClr val="FF0000"/>
                </a:solidFill>
              </a:rPr>
              <a:t/>
            </a:r>
            <a:br>
              <a:rPr lang="en-AU" sz="2000" b="1" u="sng" dirty="0" smtClean="0">
                <a:solidFill>
                  <a:srgbClr val="FF0000"/>
                </a:solidFill>
              </a:rPr>
            </a:br>
            <a:r>
              <a:rPr lang="en-AU" sz="2000" dirty="0" smtClean="0">
                <a:solidFill>
                  <a:srgbClr val="FF0000"/>
                </a:solidFill>
              </a:rPr>
              <a:t>My </a:t>
            </a:r>
            <a:r>
              <a:rPr lang="en-AU" sz="2000" dirty="0">
                <a:solidFill>
                  <a:srgbClr val="FF0000"/>
                </a:solidFill>
              </a:rPr>
              <a:t>first “Solo Portrait” </a:t>
            </a:r>
            <a:r>
              <a:rPr lang="en-AU" sz="2000" dirty="0" smtClean="0">
                <a:solidFill>
                  <a:srgbClr val="FF0000"/>
                </a:solidFill>
              </a:rPr>
              <a:t>Exhibition (2013) launched at UMI Arts Gallery in Cairns, Queensland. The exhibition , titled “ Indigenous Portrait Through a Kaleidoscopic Lens “ celebrated the local Indigenous People, who called Cairns their home. </a:t>
            </a:r>
            <a:br>
              <a:rPr lang="en-AU" sz="2000" dirty="0" smtClean="0">
                <a:solidFill>
                  <a:srgbClr val="FF0000"/>
                </a:solidFill>
              </a:rPr>
            </a:br>
            <a:r>
              <a:rPr lang="en-AU" sz="2000" dirty="0" smtClean="0">
                <a:solidFill>
                  <a:srgbClr val="FFFF00"/>
                </a:solidFill>
              </a:rPr>
              <a:t>The broader concept of this </a:t>
            </a:r>
            <a:r>
              <a:rPr lang="en-AU" sz="2000" dirty="0">
                <a:solidFill>
                  <a:srgbClr val="FFFF00"/>
                </a:solidFill>
              </a:rPr>
              <a:t>exhibition,  </a:t>
            </a:r>
            <a:r>
              <a:rPr lang="en-AU" sz="2000" dirty="0" smtClean="0">
                <a:solidFill>
                  <a:srgbClr val="FFFF00"/>
                </a:solidFill>
              </a:rPr>
              <a:t>was to communicate </a:t>
            </a:r>
            <a:r>
              <a:rPr lang="en-AU" sz="2000" dirty="0">
                <a:solidFill>
                  <a:srgbClr val="FFFF00"/>
                </a:solidFill>
              </a:rPr>
              <a:t>with the wider communities, </a:t>
            </a:r>
            <a:r>
              <a:rPr lang="en-AU" sz="2000" dirty="0" smtClean="0">
                <a:solidFill>
                  <a:srgbClr val="FFFF00"/>
                </a:solidFill>
              </a:rPr>
              <a:t> about the hidden beauty </a:t>
            </a:r>
            <a:r>
              <a:rPr lang="en-AU" sz="2000" dirty="0">
                <a:solidFill>
                  <a:srgbClr val="FFFF00"/>
                </a:solidFill>
              </a:rPr>
              <a:t>of </a:t>
            </a:r>
            <a:r>
              <a:rPr lang="en-AU" sz="2000" dirty="0" smtClean="0">
                <a:solidFill>
                  <a:srgbClr val="FFFF00"/>
                </a:solidFill>
              </a:rPr>
              <a:t>Aboriginal </a:t>
            </a:r>
            <a:r>
              <a:rPr lang="en-AU" sz="2000" dirty="0">
                <a:solidFill>
                  <a:srgbClr val="FFFF00"/>
                </a:solidFill>
              </a:rPr>
              <a:t>and Torres Strait island People, </a:t>
            </a:r>
            <a:r>
              <a:rPr lang="en-AU" sz="2000" dirty="0" smtClean="0">
                <a:solidFill>
                  <a:srgbClr val="FFFF00"/>
                </a:solidFill>
              </a:rPr>
              <a:t> to give a greater appreciation, to </a:t>
            </a:r>
            <a:r>
              <a:rPr lang="en-AU" sz="2000" dirty="0">
                <a:solidFill>
                  <a:srgbClr val="FFFF00"/>
                </a:solidFill>
              </a:rPr>
              <a:t> </a:t>
            </a:r>
            <a:r>
              <a:rPr lang="en-AU" sz="2000" dirty="0" smtClean="0">
                <a:solidFill>
                  <a:srgbClr val="FFFF00"/>
                </a:solidFill>
              </a:rPr>
              <a:t>eliminate any stereotypical prejudices and perceptions. </a:t>
            </a:r>
            <a:br>
              <a:rPr lang="en-AU" sz="2000" dirty="0" smtClean="0">
                <a:solidFill>
                  <a:srgbClr val="FFFF00"/>
                </a:solidFill>
              </a:rPr>
            </a:br>
            <a:r>
              <a:rPr lang="en-AU" sz="2000" dirty="0" smtClean="0">
                <a:solidFill>
                  <a:srgbClr val="FFFF00"/>
                </a:solidFill>
              </a:rPr>
              <a:t>By painting the portraits, I was able to highlight to the community, from a positive  viewpoint, that all “Black Fella’s” ,  carrying  their own  vibrant  and well-defined culture/s,  with distinct language/s and customs. Yet re-enforcing the view that our differences didn’t  separate us as a people. </a:t>
            </a:r>
            <a:r>
              <a:rPr lang="en-AU" sz="2000" dirty="0" smtClean="0">
                <a:solidFill>
                  <a:srgbClr val="FF0000"/>
                </a:solidFill>
              </a:rPr>
              <a:t/>
            </a:r>
            <a:br>
              <a:rPr lang="en-AU" sz="2000" dirty="0" smtClean="0">
                <a:solidFill>
                  <a:srgbClr val="FF0000"/>
                </a:solidFill>
              </a:rPr>
            </a:br>
            <a:r>
              <a:rPr lang="en-AU" sz="2000" dirty="0" smtClean="0">
                <a:solidFill>
                  <a:srgbClr val="FF0000"/>
                </a:solidFill>
              </a:rPr>
              <a:t>Using the exhibition, was a way for me to </a:t>
            </a:r>
            <a:r>
              <a:rPr lang="en-AU" sz="2000" dirty="0">
                <a:solidFill>
                  <a:srgbClr val="FF0000"/>
                </a:solidFill>
              </a:rPr>
              <a:t> </a:t>
            </a:r>
            <a:r>
              <a:rPr lang="en-AU" sz="2000" dirty="0" smtClean="0">
                <a:solidFill>
                  <a:srgbClr val="FF0000"/>
                </a:solidFill>
              </a:rPr>
              <a:t>model this , as the participants, happily provided information narrating their personal and cultural background and heritage.</a:t>
            </a:r>
            <a:br>
              <a:rPr lang="en-AU" sz="2000" dirty="0" smtClean="0">
                <a:solidFill>
                  <a:srgbClr val="FF0000"/>
                </a:solidFill>
              </a:rPr>
            </a:br>
            <a:r>
              <a:rPr lang="en-AU" sz="2400" dirty="0" smtClean="0">
                <a:solidFill>
                  <a:srgbClr val="FF0000"/>
                </a:solidFill>
              </a:rPr>
              <a:t/>
            </a:r>
            <a:br>
              <a:rPr lang="en-AU" sz="2400" dirty="0" smtClean="0">
                <a:solidFill>
                  <a:srgbClr val="FF0000"/>
                </a:solidFill>
              </a:rPr>
            </a:br>
            <a:r>
              <a:rPr lang="en-AU" sz="1400" dirty="0" smtClean="0">
                <a:solidFill>
                  <a:srgbClr val="FF0000"/>
                </a:solidFill>
              </a:rPr>
              <a:t>UMI </a:t>
            </a:r>
            <a:r>
              <a:rPr lang="en-AU" sz="1400" dirty="0">
                <a:solidFill>
                  <a:srgbClr val="FF0000"/>
                </a:solidFill>
              </a:rPr>
              <a:t>Arts Gallery, managed by Indigenous Staff </a:t>
            </a:r>
            <a:r>
              <a:rPr lang="en-AU" sz="1400" dirty="0" smtClean="0">
                <a:solidFill>
                  <a:srgbClr val="FF0000"/>
                </a:solidFill>
              </a:rPr>
              <a:t>, focused on promoting Indigenous artists/arts  of  </a:t>
            </a:r>
            <a:r>
              <a:rPr lang="en-AU" sz="1400" dirty="0">
                <a:solidFill>
                  <a:srgbClr val="FF0000"/>
                </a:solidFill>
              </a:rPr>
              <a:t>north </a:t>
            </a:r>
            <a:r>
              <a:rPr lang="en-AU" sz="1400" dirty="0" smtClean="0">
                <a:solidFill>
                  <a:srgbClr val="FF0000"/>
                </a:solidFill>
              </a:rPr>
              <a:t>QLD</a:t>
            </a:r>
            <a:endParaRPr lang="en-AU" sz="1400" dirty="0">
              <a:solidFill>
                <a:srgbClr val="FF0000"/>
              </a:solidFill>
            </a:endParaRPr>
          </a:p>
        </p:txBody>
      </p:sp>
    </p:spTree>
    <p:extLst>
      <p:ext uri="{BB962C8B-B14F-4D97-AF65-F5344CB8AC3E}">
        <p14:creationId xmlns:p14="http://schemas.microsoft.com/office/powerpoint/2010/main" val="88805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504" y="116632"/>
            <a:ext cx="8928992" cy="432048"/>
          </a:xfrm>
        </p:spPr>
        <p:txBody>
          <a:bodyPr>
            <a:noAutofit/>
          </a:bodyPr>
          <a:lstStyle/>
          <a:p>
            <a:r>
              <a:rPr lang="en-AU" sz="3200" dirty="0" smtClean="0"/>
              <a:t/>
            </a:r>
            <a:br>
              <a:rPr lang="en-AU" sz="3200" dirty="0" smtClean="0"/>
            </a:br>
            <a:r>
              <a:rPr lang="en-AU" sz="3200" u="sng" dirty="0" smtClean="0">
                <a:solidFill>
                  <a:srgbClr val="FFFF00"/>
                </a:solidFill>
              </a:rPr>
              <a:t>Indigenous Portrait Through a Kaleidoscopic Lens </a:t>
            </a:r>
            <a:endParaRPr lang="en-AU" sz="3200" u="sng" dirty="0">
              <a:solidFill>
                <a:srgbClr val="FFFF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908720"/>
            <a:ext cx="4824536" cy="5645224"/>
          </a:xfrm>
        </p:spPr>
      </p:pic>
    </p:spTree>
    <p:extLst>
      <p:ext uri="{BB962C8B-B14F-4D97-AF65-F5344CB8AC3E}">
        <p14:creationId xmlns:p14="http://schemas.microsoft.com/office/powerpoint/2010/main" val="3730755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u="sng" dirty="0" smtClean="0">
                <a:solidFill>
                  <a:srgbClr val="FFFF00"/>
                </a:solidFill>
              </a:rPr>
              <a:t>Indigenous Portrait Through a Kaleidoscopic Lens</a:t>
            </a:r>
            <a:endParaRPr lang="en-AU" sz="2800" u="sng" dirty="0">
              <a:solidFill>
                <a:srgbClr val="FFFF00"/>
              </a:solidFill>
            </a:endParaRPr>
          </a:p>
        </p:txBody>
      </p:sp>
      <p:sp>
        <p:nvSpPr>
          <p:cNvPr id="3" name="Text Placeholder 2"/>
          <p:cNvSpPr>
            <a:spLocks noGrp="1"/>
          </p:cNvSpPr>
          <p:nvPr>
            <p:ph type="body" idx="1"/>
          </p:nvPr>
        </p:nvSpPr>
        <p:spPr>
          <a:xfrm>
            <a:off x="457200" y="5301209"/>
            <a:ext cx="4040188" cy="288031"/>
          </a:xfrm>
        </p:spPr>
        <p:txBody>
          <a:bodyPr>
            <a:normAutofit fontScale="85000" lnSpcReduction="20000"/>
          </a:bodyPr>
          <a:lstStyle/>
          <a:p>
            <a:pPr algn="ctr"/>
            <a:r>
              <a:rPr lang="en-AU" sz="1800" b="0" dirty="0" smtClean="0">
                <a:solidFill>
                  <a:srgbClr val="FF0000"/>
                </a:solidFill>
              </a:rPr>
              <a:t>Graham Brady </a:t>
            </a:r>
            <a:endParaRPr lang="en-AU" sz="1800" b="0" dirty="0">
              <a:solidFill>
                <a:srgbClr val="FF0000"/>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15616" y="1556792"/>
            <a:ext cx="2743200" cy="3459480"/>
          </a:xfrm>
        </p:spPr>
      </p:pic>
      <p:sp>
        <p:nvSpPr>
          <p:cNvPr id="5" name="Text Placeholder 4"/>
          <p:cNvSpPr>
            <a:spLocks noGrp="1"/>
          </p:cNvSpPr>
          <p:nvPr>
            <p:ph type="body" sz="quarter" idx="3"/>
          </p:nvPr>
        </p:nvSpPr>
        <p:spPr>
          <a:xfrm>
            <a:off x="4645025" y="5229201"/>
            <a:ext cx="4041775" cy="432047"/>
          </a:xfrm>
        </p:spPr>
        <p:txBody>
          <a:bodyPr>
            <a:normAutofit/>
          </a:bodyPr>
          <a:lstStyle/>
          <a:p>
            <a:pPr algn="ctr"/>
            <a:r>
              <a:rPr lang="en-AU" sz="1800" b="0" dirty="0" smtClean="0">
                <a:solidFill>
                  <a:srgbClr val="FF0000"/>
                </a:solidFill>
              </a:rPr>
              <a:t>Patrick </a:t>
            </a:r>
            <a:r>
              <a:rPr lang="en-AU" sz="1800" b="0" dirty="0" err="1" smtClean="0">
                <a:solidFill>
                  <a:srgbClr val="FF0000"/>
                </a:solidFill>
              </a:rPr>
              <a:t>Cobbo</a:t>
            </a:r>
            <a:r>
              <a:rPr lang="en-AU" sz="1800" b="0" dirty="0" smtClean="0">
                <a:solidFill>
                  <a:srgbClr val="FF0000"/>
                </a:solidFill>
              </a:rPr>
              <a:t> </a:t>
            </a:r>
            <a:endParaRPr lang="en-AU" sz="1800" b="0" dirty="0">
              <a:solidFill>
                <a:srgbClr val="FF0000"/>
              </a:solidFill>
            </a:endParaRP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48064" y="1484784"/>
            <a:ext cx="2717800" cy="3576320"/>
          </a:xfrm>
        </p:spPr>
      </p:pic>
    </p:spTree>
    <p:extLst>
      <p:ext uri="{BB962C8B-B14F-4D97-AF65-F5344CB8AC3E}">
        <p14:creationId xmlns:p14="http://schemas.microsoft.com/office/powerpoint/2010/main" val="1065438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u="sng" dirty="0" smtClean="0">
                <a:solidFill>
                  <a:srgbClr val="FFFF00"/>
                </a:solidFill>
              </a:rPr>
              <a:t>Indigenous Portrait Through a Kaleidoscopic Lens</a:t>
            </a:r>
            <a:endParaRPr lang="en-AU" sz="2800" u="sng" dirty="0">
              <a:solidFill>
                <a:srgbClr val="FFFF00"/>
              </a:solidFill>
            </a:endParaRPr>
          </a:p>
        </p:txBody>
      </p:sp>
      <p:sp>
        <p:nvSpPr>
          <p:cNvPr id="3" name="Text Placeholder 2"/>
          <p:cNvSpPr>
            <a:spLocks noGrp="1"/>
          </p:cNvSpPr>
          <p:nvPr>
            <p:ph type="body" idx="1"/>
          </p:nvPr>
        </p:nvSpPr>
        <p:spPr>
          <a:xfrm>
            <a:off x="971600" y="4941169"/>
            <a:ext cx="2736304" cy="360039"/>
          </a:xfrm>
        </p:spPr>
        <p:txBody>
          <a:bodyPr>
            <a:normAutofit lnSpcReduction="10000"/>
          </a:bodyPr>
          <a:lstStyle/>
          <a:p>
            <a:pPr algn="ctr"/>
            <a:r>
              <a:rPr lang="en-AU" sz="1800" b="0" dirty="0" smtClean="0">
                <a:solidFill>
                  <a:srgbClr val="FF0000"/>
                </a:solidFill>
              </a:rPr>
              <a:t>Wayne </a:t>
            </a:r>
            <a:r>
              <a:rPr lang="en-AU" sz="1800" b="0" dirty="0" err="1" smtClean="0">
                <a:solidFill>
                  <a:srgbClr val="FF0000"/>
                </a:solidFill>
              </a:rPr>
              <a:t>McGiness</a:t>
            </a:r>
            <a:r>
              <a:rPr lang="en-AU" sz="1800" b="0" dirty="0" smtClean="0">
                <a:solidFill>
                  <a:srgbClr val="FF0000"/>
                </a:solidFill>
              </a:rPr>
              <a:t> </a:t>
            </a:r>
            <a:endParaRPr lang="en-AU" sz="1800" b="0" dirty="0">
              <a:solidFill>
                <a:srgbClr val="FF0000"/>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87624" y="1628800"/>
            <a:ext cx="2468880" cy="3108960"/>
          </a:xfrm>
        </p:spPr>
      </p:pic>
      <p:sp>
        <p:nvSpPr>
          <p:cNvPr id="5" name="Text Placeholder 4"/>
          <p:cNvSpPr>
            <a:spLocks noGrp="1"/>
          </p:cNvSpPr>
          <p:nvPr>
            <p:ph type="body" sz="quarter" idx="3"/>
          </p:nvPr>
        </p:nvSpPr>
        <p:spPr>
          <a:xfrm>
            <a:off x="5076056" y="4725144"/>
            <a:ext cx="2592288" cy="1008112"/>
          </a:xfrm>
        </p:spPr>
        <p:txBody>
          <a:bodyPr>
            <a:normAutofit/>
          </a:bodyPr>
          <a:lstStyle/>
          <a:p>
            <a:pPr algn="ctr"/>
            <a:r>
              <a:rPr lang="en-AU" sz="1800" b="0" dirty="0" smtClean="0">
                <a:solidFill>
                  <a:srgbClr val="FF0000"/>
                </a:solidFill>
              </a:rPr>
              <a:t>Glen Mackie</a:t>
            </a:r>
            <a:endParaRPr lang="en-AU" sz="1800" b="0" dirty="0">
              <a:solidFill>
                <a:srgbClr val="FF0000"/>
              </a:solidFill>
            </a:endParaRPr>
          </a:p>
          <a:p>
            <a:pPr algn="ctr"/>
            <a:endParaRPr lang="en-AU" b="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48064" y="1556792"/>
            <a:ext cx="2453640" cy="3053080"/>
          </a:xfrm>
        </p:spPr>
      </p:pic>
    </p:spTree>
    <p:extLst>
      <p:ext uri="{BB962C8B-B14F-4D97-AF65-F5344CB8AC3E}">
        <p14:creationId xmlns:p14="http://schemas.microsoft.com/office/powerpoint/2010/main" val="12032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r>
              <a:rPr lang="en-AU" sz="2800" u="sng" dirty="0" smtClean="0">
                <a:solidFill>
                  <a:srgbClr val="FFFF00"/>
                </a:solidFill>
              </a:rPr>
              <a:t>Indigenous Portrait Through a Kaleidoscopic Lens</a:t>
            </a:r>
            <a:endParaRPr lang="en-AU" sz="2800" u="sng" dirty="0">
              <a:solidFill>
                <a:srgbClr val="FFFF00"/>
              </a:solidFill>
            </a:endParaRPr>
          </a:p>
        </p:txBody>
      </p:sp>
      <p:sp>
        <p:nvSpPr>
          <p:cNvPr id="3" name="Text Placeholder 2"/>
          <p:cNvSpPr>
            <a:spLocks noGrp="1"/>
          </p:cNvSpPr>
          <p:nvPr>
            <p:ph type="body" idx="1"/>
          </p:nvPr>
        </p:nvSpPr>
        <p:spPr>
          <a:xfrm>
            <a:off x="683568" y="5301209"/>
            <a:ext cx="3096344" cy="432047"/>
          </a:xfrm>
        </p:spPr>
        <p:txBody>
          <a:bodyPr>
            <a:normAutofit lnSpcReduction="10000"/>
          </a:bodyPr>
          <a:lstStyle/>
          <a:p>
            <a:pPr algn="ctr"/>
            <a:r>
              <a:rPr lang="en-AU" sz="1800" b="0" dirty="0" smtClean="0">
                <a:solidFill>
                  <a:srgbClr val="FF0000"/>
                </a:solidFill>
              </a:rPr>
              <a:t>Sandie</a:t>
            </a:r>
            <a:r>
              <a:rPr lang="en-AU" b="0" dirty="0" smtClean="0">
                <a:solidFill>
                  <a:srgbClr val="FF0000"/>
                </a:solidFill>
              </a:rPr>
              <a:t> </a:t>
            </a:r>
            <a:r>
              <a:rPr lang="en-AU" sz="1800" b="0" dirty="0" smtClean="0">
                <a:solidFill>
                  <a:srgbClr val="FF0000"/>
                </a:solidFill>
              </a:rPr>
              <a:t>Parter </a:t>
            </a:r>
            <a:endParaRPr lang="en-AU" sz="1800" b="0" dirty="0">
              <a:solidFill>
                <a:srgbClr val="FF0000"/>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7584" y="1772816"/>
            <a:ext cx="2880320" cy="3456384"/>
          </a:xfrm>
        </p:spPr>
      </p:pic>
      <p:sp>
        <p:nvSpPr>
          <p:cNvPr id="5" name="Text Placeholder 4"/>
          <p:cNvSpPr>
            <a:spLocks noGrp="1"/>
          </p:cNvSpPr>
          <p:nvPr>
            <p:ph type="body" sz="quarter" idx="3"/>
          </p:nvPr>
        </p:nvSpPr>
        <p:spPr>
          <a:xfrm>
            <a:off x="5220072" y="5373217"/>
            <a:ext cx="2880320" cy="360039"/>
          </a:xfrm>
        </p:spPr>
        <p:txBody>
          <a:bodyPr>
            <a:normAutofit lnSpcReduction="10000"/>
          </a:bodyPr>
          <a:lstStyle/>
          <a:p>
            <a:pPr algn="ctr"/>
            <a:r>
              <a:rPr lang="en-AU" sz="1800" b="0" dirty="0" smtClean="0">
                <a:solidFill>
                  <a:srgbClr val="FF0000"/>
                </a:solidFill>
              </a:rPr>
              <a:t>Marie Link  </a:t>
            </a:r>
            <a:endParaRPr lang="en-AU" sz="1800" b="0" dirty="0">
              <a:solidFill>
                <a:srgbClr val="FF0000"/>
              </a:solidFill>
            </a:endParaRP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20072" y="1772816"/>
            <a:ext cx="2722880" cy="3459480"/>
          </a:xfrm>
        </p:spPr>
      </p:pic>
    </p:spTree>
    <p:extLst>
      <p:ext uri="{BB962C8B-B14F-4D97-AF65-F5344CB8AC3E}">
        <p14:creationId xmlns:p14="http://schemas.microsoft.com/office/powerpoint/2010/main" val="3938943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u="sng" dirty="0" smtClean="0">
                <a:solidFill>
                  <a:srgbClr val="FFFF00"/>
                </a:solidFill>
              </a:rPr>
              <a:t>Indigenous Portrait Through a Kaleidoscopic Lens</a:t>
            </a:r>
            <a:endParaRPr lang="en-AU" sz="2800" u="sng" dirty="0">
              <a:solidFill>
                <a:srgbClr val="FFFF00"/>
              </a:solidFill>
            </a:endParaRPr>
          </a:p>
        </p:txBody>
      </p:sp>
      <p:sp>
        <p:nvSpPr>
          <p:cNvPr id="3" name="Text Placeholder 2"/>
          <p:cNvSpPr>
            <a:spLocks noGrp="1"/>
          </p:cNvSpPr>
          <p:nvPr>
            <p:ph type="body" idx="1"/>
          </p:nvPr>
        </p:nvSpPr>
        <p:spPr>
          <a:xfrm>
            <a:off x="1115616" y="5157193"/>
            <a:ext cx="2880320" cy="504056"/>
          </a:xfrm>
        </p:spPr>
        <p:txBody>
          <a:bodyPr>
            <a:normAutofit/>
          </a:bodyPr>
          <a:lstStyle/>
          <a:p>
            <a:pPr algn="ctr"/>
            <a:r>
              <a:rPr lang="en-AU" sz="1800" b="0" dirty="0" smtClean="0">
                <a:solidFill>
                  <a:srgbClr val="FF0000"/>
                </a:solidFill>
              </a:rPr>
              <a:t>Samala  Cronin</a:t>
            </a:r>
            <a:endParaRPr lang="en-AU" sz="1800" b="0" dirty="0">
              <a:solidFill>
                <a:srgbClr val="FF0000"/>
              </a:solidFill>
            </a:endParaRP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87624" y="1628800"/>
            <a:ext cx="2702560" cy="3429000"/>
          </a:xfrm>
        </p:spPr>
      </p:pic>
      <p:sp>
        <p:nvSpPr>
          <p:cNvPr id="5" name="Text Placeholder 4"/>
          <p:cNvSpPr>
            <a:spLocks noGrp="1"/>
          </p:cNvSpPr>
          <p:nvPr>
            <p:ph type="body" sz="quarter" idx="3"/>
          </p:nvPr>
        </p:nvSpPr>
        <p:spPr>
          <a:xfrm>
            <a:off x="5148064" y="5013177"/>
            <a:ext cx="2664296" cy="576064"/>
          </a:xfrm>
        </p:spPr>
        <p:txBody>
          <a:bodyPr>
            <a:normAutofit/>
          </a:bodyPr>
          <a:lstStyle/>
          <a:p>
            <a:pPr algn="ctr"/>
            <a:r>
              <a:rPr lang="en-AU" sz="1800" b="0" dirty="0" smtClean="0">
                <a:solidFill>
                  <a:srgbClr val="FF0000"/>
                </a:solidFill>
              </a:rPr>
              <a:t>Sylvia Barlow</a:t>
            </a:r>
            <a:endParaRPr lang="en-AU" sz="1800" b="0" dirty="0">
              <a:solidFill>
                <a:srgbClr val="FF0000"/>
              </a:solidFill>
            </a:endParaRPr>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48064" y="1556792"/>
            <a:ext cx="2664296" cy="3384376"/>
          </a:xfrm>
        </p:spPr>
      </p:pic>
    </p:spTree>
    <p:extLst>
      <p:ext uri="{BB962C8B-B14F-4D97-AF65-F5344CB8AC3E}">
        <p14:creationId xmlns:p14="http://schemas.microsoft.com/office/powerpoint/2010/main" val="727707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u="sng" dirty="0" smtClean="0">
                <a:solidFill>
                  <a:srgbClr val="FFFF00"/>
                </a:solidFill>
              </a:rPr>
              <a:t>Indigenous Portrait Through a Kaleidoscopic Lens</a:t>
            </a:r>
            <a:endParaRPr lang="en-AU" sz="2800" u="sng" dirty="0">
              <a:solidFill>
                <a:srgbClr val="FFFF00"/>
              </a:solidFill>
            </a:endParaRPr>
          </a:p>
        </p:txBody>
      </p:sp>
      <p:sp>
        <p:nvSpPr>
          <p:cNvPr id="3" name="Text Placeholder 2"/>
          <p:cNvSpPr>
            <a:spLocks noGrp="1"/>
          </p:cNvSpPr>
          <p:nvPr>
            <p:ph type="body" idx="1"/>
          </p:nvPr>
        </p:nvSpPr>
        <p:spPr>
          <a:xfrm>
            <a:off x="1187624" y="5157193"/>
            <a:ext cx="2592288" cy="432048"/>
          </a:xfrm>
        </p:spPr>
        <p:txBody>
          <a:bodyPr>
            <a:normAutofit/>
          </a:bodyPr>
          <a:lstStyle/>
          <a:p>
            <a:pPr algn="ctr"/>
            <a:r>
              <a:rPr lang="en-AU" sz="1800" b="0" dirty="0" smtClean="0">
                <a:solidFill>
                  <a:srgbClr val="FF0000"/>
                </a:solidFill>
              </a:rPr>
              <a:t>Lisa Lui </a:t>
            </a:r>
            <a:endParaRPr lang="en-AU" sz="1800" b="0" dirty="0">
              <a:solidFill>
                <a:srgbClr val="FF0000"/>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59632" y="1844824"/>
            <a:ext cx="2592288" cy="3271520"/>
          </a:xfrm>
        </p:spPr>
      </p:pic>
      <p:sp>
        <p:nvSpPr>
          <p:cNvPr id="5" name="Text Placeholder 4"/>
          <p:cNvSpPr>
            <a:spLocks noGrp="1"/>
          </p:cNvSpPr>
          <p:nvPr>
            <p:ph type="body" sz="quarter" idx="3"/>
          </p:nvPr>
        </p:nvSpPr>
        <p:spPr>
          <a:xfrm>
            <a:off x="5004048" y="5085185"/>
            <a:ext cx="2808312" cy="432047"/>
          </a:xfrm>
        </p:spPr>
        <p:txBody>
          <a:bodyPr>
            <a:normAutofit/>
          </a:bodyPr>
          <a:lstStyle/>
          <a:p>
            <a:pPr algn="ctr"/>
            <a:r>
              <a:rPr lang="en-AU" sz="1800" b="0" dirty="0" smtClean="0">
                <a:solidFill>
                  <a:srgbClr val="FF0000"/>
                </a:solidFill>
              </a:rPr>
              <a:t>Allira Briggs</a:t>
            </a:r>
            <a:endParaRPr lang="en-AU" sz="1800" b="0" dirty="0">
              <a:solidFill>
                <a:srgbClr val="FF0000"/>
              </a:solidFill>
            </a:endParaRP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76056" y="1772816"/>
            <a:ext cx="2664296" cy="3312368"/>
          </a:xfrm>
        </p:spPr>
      </p:pic>
    </p:spTree>
    <p:extLst>
      <p:ext uri="{BB962C8B-B14F-4D97-AF65-F5344CB8AC3E}">
        <p14:creationId xmlns:p14="http://schemas.microsoft.com/office/powerpoint/2010/main" val="2867088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u="sng" dirty="0" smtClean="0">
                <a:solidFill>
                  <a:srgbClr val="FFFF00"/>
                </a:solidFill>
              </a:rPr>
              <a:t>Indigenous Portrait Through a Kaleidoscopic Lens</a:t>
            </a:r>
            <a:endParaRPr lang="en-AU" sz="2800" u="sng" dirty="0">
              <a:solidFill>
                <a:srgbClr val="FFFF00"/>
              </a:solidFill>
            </a:endParaRPr>
          </a:p>
        </p:txBody>
      </p:sp>
      <p:sp>
        <p:nvSpPr>
          <p:cNvPr id="3" name="Text Placeholder 2"/>
          <p:cNvSpPr>
            <a:spLocks noGrp="1"/>
          </p:cNvSpPr>
          <p:nvPr>
            <p:ph type="body" idx="1"/>
          </p:nvPr>
        </p:nvSpPr>
        <p:spPr>
          <a:xfrm>
            <a:off x="1043608" y="5445225"/>
            <a:ext cx="2880320" cy="504055"/>
          </a:xfrm>
        </p:spPr>
        <p:txBody>
          <a:bodyPr>
            <a:normAutofit/>
          </a:bodyPr>
          <a:lstStyle/>
          <a:p>
            <a:pPr algn="ctr"/>
            <a:r>
              <a:rPr lang="en-AU" sz="1800" b="0" dirty="0" smtClean="0">
                <a:solidFill>
                  <a:srgbClr val="FF0000"/>
                </a:solidFill>
              </a:rPr>
              <a:t>Roxanne Creed</a:t>
            </a:r>
            <a:endParaRPr lang="en-AU" sz="1800" b="0" dirty="0">
              <a:solidFill>
                <a:srgbClr val="FF0000"/>
              </a:solidFill>
            </a:endParaRPr>
          </a:p>
        </p:txBody>
      </p:sp>
      <p:sp>
        <p:nvSpPr>
          <p:cNvPr id="5" name="Text Placeholder 4"/>
          <p:cNvSpPr>
            <a:spLocks noGrp="1"/>
          </p:cNvSpPr>
          <p:nvPr>
            <p:ph type="body" sz="quarter" idx="3"/>
          </p:nvPr>
        </p:nvSpPr>
        <p:spPr>
          <a:xfrm>
            <a:off x="4860032" y="5517233"/>
            <a:ext cx="3168352" cy="504056"/>
          </a:xfrm>
        </p:spPr>
        <p:txBody>
          <a:bodyPr>
            <a:normAutofit/>
          </a:bodyPr>
          <a:lstStyle/>
          <a:p>
            <a:pPr algn="ctr"/>
            <a:r>
              <a:rPr lang="en-AU" sz="1800" b="0" dirty="0" smtClean="0">
                <a:solidFill>
                  <a:srgbClr val="FF0000"/>
                </a:solidFill>
              </a:rPr>
              <a:t>Tessie-Anne Clubb </a:t>
            </a:r>
            <a:endParaRPr lang="en-AU" sz="1800" b="0" dirty="0">
              <a:solidFill>
                <a:srgbClr val="FF0000"/>
              </a:solidFill>
            </a:endParaRPr>
          </a:p>
        </p:txBody>
      </p:sp>
      <p:pic>
        <p:nvPicPr>
          <p:cNvPr id="13" name="Content Placeholder 1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32040" y="1772816"/>
            <a:ext cx="3051244" cy="371095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3608" y="1628800"/>
            <a:ext cx="2691308" cy="3774405"/>
          </a:xfrm>
        </p:spPr>
      </p:pic>
    </p:spTree>
    <p:extLst>
      <p:ext uri="{BB962C8B-B14F-4D97-AF65-F5344CB8AC3E}">
        <p14:creationId xmlns:p14="http://schemas.microsoft.com/office/powerpoint/2010/main" val="4045138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7134225"/>
          </a:xfrm>
        </p:spPr>
      </p:pic>
      <p:sp>
        <p:nvSpPr>
          <p:cNvPr id="8" name="Rectangle 7"/>
          <p:cNvSpPr/>
          <p:nvPr/>
        </p:nvSpPr>
        <p:spPr>
          <a:xfrm>
            <a:off x="107504" y="3105835"/>
            <a:ext cx="8928992" cy="830997"/>
          </a:xfrm>
          <a:prstGeom prst="rect">
            <a:avLst/>
          </a:prstGeom>
        </p:spPr>
        <p:txBody>
          <a:bodyPr wrap="square">
            <a:spAutoFit/>
          </a:bodyPr>
          <a:lstStyle/>
          <a:p>
            <a:endParaRPr lang="en-AU" sz="2400" b="1" dirty="0">
              <a:solidFill>
                <a:schemeClr val="bg1"/>
              </a:solidFill>
            </a:endParaRPr>
          </a:p>
          <a:p>
            <a:pPr algn="ctr"/>
            <a:endParaRPr lang="en-AU" sz="2400" b="1" dirty="0">
              <a:solidFill>
                <a:schemeClr val="bg1"/>
              </a:solidFill>
            </a:endParaRPr>
          </a:p>
        </p:txBody>
      </p:sp>
      <p:sp>
        <p:nvSpPr>
          <p:cNvPr id="2" name="Rectangle 1"/>
          <p:cNvSpPr/>
          <p:nvPr/>
        </p:nvSpPr>
        <p:spPr>
          <a:xfrm>
            <a:off x="107504" y="474345"/>
            <a:ext cx="8928992" cy="2554545"/>
          </a:xfrm>
          <a:prstGeom prst="rect">
            <a:avLst/>
          </a:prstGeom>
        </p:spPr>
        <p:txBody>
          <a:bodyPr wrap="square">
            <a:spAutoFit/>
          </a:bodyPr>
          <a:lstStyle/>
          <a:p>
            <a:r>
              <a:rPr lang="en-AU" sz="2000" b="1" dirty="0" smtClean="0">
                <a:solidFill>
                  <a:schemeClr val="bg1"/>
                </a:solidFill>
              </a:rPr>
              <a:t>Id like to acknowledge my </a:t>
            </a:r>
            <a:r>
              <a:rPr lang="en-AU" sz="2000" b="1" dirty="0" smtClean="0">
                <a:solidFill>
                  <a:schemeClr val="bg1"/>
                </a:solidFill>
              </a:rPr>
              <a:t>parents and my g</a:t>
            </a:r>
            <a:r>
              <a:rPr lang="en-AU" sz="2000" b="1" dirty="0" smtClean="0">
                <a:solidFill>
                  <a:schemeClr val="bg1"/>
                </a:solidFill>
              </a:rPr>
              <a:t>randparents .. I identify by acknowledging my d</a:t>
            </a:r>
            <a:r>
              <a:rPr lang="en-AU" sz="2000" b="1" dirty="0" smtClean="0">
                <a:solidFill>
                  <a:schemeClr val="bg1"/>
                </a:solidFill>
              </a:rPr>
              <a:t>irect bloodlines to their Traditional Country/s.</a:t>
            </a:r>
          </a:p>
          <a:p>
            <a:r>
              <a:rPr lang="en-AU" sz="2000" b="1" dirty="0" smtClean="0">
                <a:solidFill>
                  <a:schemeClr val="bg1"/>
                </a:solidFill>
              </a:rPr>
              <a:t>I acknowledge my maternal connection to Country through my grandmothers bloodlines and am a proud Gungarri and Pitta-Pitta woman</a:t>
            </a:r>
          </a:p>
          <a:p>
            <a:r>
              <a:rPr lang="en-AU" sz="2000" b="1" dirty="0">
                <a:solidFill>
                  <a:schemeClr val="bg1"/>
                </a:solidFill>
              </a:rPr>
              <a:t>I acknowledge my </a:t>
            </a:r>
            <a:r>
              <a:rPr lang="en-AU" sz="2000" b="1" dirty="0" smtClean="0">
                <a:solidFill>
                  <a:schemeClr val="bg1"/>
                </a:solidFill>
              </a:rPr>
              <a:t>paternal </a:t>
            </a:r>
            <a:r>
              <a:rPr lang="en-AU" sz="2000" b="1" dirty="0">
                <a:solidFill>
                  <a:schemeClr val="bg1"/>
                </a:solidFill>
              </a:rPr>
              <a:t>connection to Country through my </a:t>
            </a:r>
            <a:r>
              <a:rPr lang="en-AU" sz="2000" b="1" dirty="0" smtClean="0">
                <a:solidFill>
                  <a:schemeClr val="bg1"/>
                </a:solidFill>
              </a:rPr>
              <a:t>grandfathers </a:t>
            </a:r>
            <a:r>
              <a:rPr lang="en-AU" sz="2000" b="1" dirty="0">
                <a:solidFill>
                  <a:schemeClr val="bg1"/>
                </a:solidFill>
              </a:rPr>
              <a:t>bloodlines and am a proud Bindal </a:t>
            </a:r>
            <a:r>
              <a:rPr lang="en-AU" sz="2000" b="1" dirty="0" smtClean="0">
                <a:solidFill>
                  <a:schemeClr val="bg1"/>
                </a:solidFill>
              </a:rPr>
              <a:t> and  Qandamooka</a:t>
            </a:r>
          </a:p>
          <a:p>
            <a:r>
              <a:rPr lang="en-AU" sz="2000" b="1" dirty="0" smtClean="0">
                <a:solidFill>
                  <a:schemeClr val="bg1"/>
                </a:solidFill>
              </a:rPr>
              <a:t>Id like to acknowledge the Wakka </a:t>
            </a:r>
            <a:r>
              <a:rPr lang="en-AU" sz="2000" b="1" dirty="0" err="1" smtClean="0">
                <a:solidFill>
                  <a:schemeClr val="bg1"/>
                </a:solidFill>
              </a:rPr>
              <a:t>wakka</a:t>
            </a:r>
            <a:r>
              <a:rPr lang="en-AU" sz="2000" b="1" dirty="0" smtClean="0">
                <a:solidFill>
                  <a:schemeClr val="bg1"/>
                </a:solidFill>
              </a:rPr>
              <a:t> People, the Country that I was born on, </a:t>
            </a:r>
            <a:r>
              <a:rPr lang="en-AU" sz="2000" b="1" smtClean="0">
                <a:solidFill>
                  <a:schemeClr val="bg1"/>
                </a:solidFill>
              </a:rPr>
              <a:t>the birth land </a:t>
            </a:r>
            <a:r>
              <a:rPr lang="en-AU" sz="2000" b="1" dirty="0" smtClean="0">
                <a:solidFill>
                  <a:schemeClr val="bg1"/>
                </a:solidFill>
              </a:rPr>
              <a:t>of my parents and the resting place of my father, my </a:t>
            </a:r>
            <a:r>
              <a:rPr lang="en-AU" sz="2000" b="1" smtClean="0">
                <a:solidFill>
                  <a:schemeClr val="bg1"/>
                </a:solidFill>
              </a:rPr>
              <a:t>grandmother </a:t>
            </a:r>
            <a:endParaRPr lang="en-AU" sz="2000" b="1" dirty="0">
              <a:solidFill>
                <a:schemeClr val="bg1"/>
              </a:solidFill>
            </a:endParaRPr>
          </a:p>
        </p:txBody>
      </p:sp>
    </p:spTree>
    <p:extLst>
      <p:ext uri="{BB962C8B-B14F-4D97-AF65-F5344CB8AC3E}">
        <p14:creationId xmlns:p14="http://schemas.microsoft.com/office/powerpoint/2010/main" val="661981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AU" dirty="0"/>
          </a:p>
        </p:txBody>
      </p:sp>
      <p:sp>
        <p:nvSpPr>
          <p:cNvPr id="10" name="Text Placeholder 9"/>
          <p:cNvSpPr>
            <a:spLocks noGrp="1"/>
          </p:cNvSpPr>
          <p:nvPr>
            <p:ph type="body" idx="1"/>
          </p:nvPr>
        </p:nvSpPr>
        <p:spPr/>
        <p:txBody>
          <a:bodyPr/>
          <a:lstStyle/>
          <a:p>
            <a:endParaRPr lang="en-AU" dirty="0"/>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7134225"/>
          </a:xfrm>
        </p:spPr>
      </p:pic>
      <p:sp>
        <p:nvSpPr>
          <p:cNvPr id="8" name="Rectangle 7"/>
          <p:cNvSpPr/>
          <p:nvPr/>
        </p:nvSpPr>
        <p:spPr>
          <a:xfrm>
            <a:off x="107504" y="3105835"/>
            <a:ext cx="8928992" cy="2677656"/>
          </a:xfrm>
          <a:prstGeom prst="rect">
            <a:avLst/>
          </a:prstGeom>
        </p:spPr>
        <p:txBody>
          <a:bodyPr wrap="square">
            <a:spAutoFit/>
          </a:bodyPr>
          <a:lstStyle/>
          <a:p>
            <a:pPr algn="ctr"/>
            <a:r>
              <a:rPr lang="en-AU" sz="6600" b="1" dirty="0" smtClean="0">
                <a:solidFill>
                  <a:schemeClr val="bg1"/>
                </a:solidFill>
              </a:rPr>
              <a:t>The Archibald 2013 </a:t>
            </a:r>
          </a:p>
          <a:p>
            <a:pPr algn="ctr"/>
            <a:r>
              <a:rPr lang="en-AU" sz="3600" b="1" dirty="0" smtClean="0">
                <a:solidFill>
                  <a:schemeClr val="bg1"/>
                </a:solidFill>
              </a:rPr>
              <a:t>&amp; </a:t>
            </a:r>
          </a:p>
          <a:p>
            <a:pPr algn="ctr"/>
            <a:r>
              <a:rPr lang="en-AU" sz="6600" b="1" dirty="0" smtClean="0">
                <a:solidFill>
                  <a:schemeClr val="bg1"/>
                </a:solidFill>
              </a:rPr>
              <a:t>Personal Goals </a:t>
            </a:r>
            <a:endParaRPr lang="en-AU" sz="6600" b="1" dirty="0">
              <a:solidFill>
                <a:schemeClr val="bg1"/>
              </a:solidFill>
            </a:endParaRPr>
          </a:p>
        </p:txBody>
      </p:sp>
    </p:spTree>
    <p:extLst>
      <p:ext uri="{BB962C8B-B14F-4D97-AF65-F5344CB8AC3E}">
        <p14:creationId xmlns:p14="http://schemas.microsoft.com/office/powerpoint/2010/main" val="2569589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rmAutofit/>
          </a:bodyPr>
          <a:lstStyle/>
          <a:p>
            <a:pPr algn="l"/>
            <a:r>
              <a:rPr lang="en-AU" sz="2700" dirty="0" smtClean="0">
                <a:solidFill>
                  <a:srgbClr val="FF0000"/>
                </a:solidFill>
              </a:rPr>
              <a:t>In </a:t>
            </a:r>
            <a:r>
              <a:rPr lang="en-AU" sz="2700" dirty="0">
                <a:solidFill>
                  <a:srgbClr val="FF0000"/>
                </a:solidFill>
              </a:rPr>
              <a:t>2013, I realised a long term goal, entering into the Australia’s most prestigious portrait competition, the “Archibald”... </a:t>
            </a:r>
            <a:br>
              <a:rPr lang="en-AU" sz="2700" dirty="0">
                <a:solidFill>
                  <a:srgbClr val="FF0000"/>
                </a:solidFill>
              </a:rPr>
            </a:br>
            <a:r>
              <a:rPr lang="en-AU" sz="2700" dirty="0">
                <a:solidFill>
                  <a:srgbClr val="FFFF00"/>
                </a:solidFill>
              </a:rPr>
              <a:t>As an Aboriginal artist, I felt concerned that non-Indigenous artists, were winning the major cash prize and recognition, through their presentation of Indigenous images.  </a:t>
            </a:r>
            <a:r>
              <a:rPr lang="en-AU" sz="2700" dirty="0">
                <a:solidFill>
                  <a:srgbClr val="FF0000"/>
                </a:solidFill>
              </a:rPr>
              <a:t/>
            </a:r>
            <a:br>
              <a:rPr lang="en-AU" sz="2700" dirty="0">
                <a:solidFill>
                  <a:srgbClr val="FF0000"/>
                </a:solidFill>
              </a:rPr>
            </a:br>
            <a:r>
              <a:rPr lang="en-AU" sz="2700" dirty="0">
                <a:solidFill>
                  <a:srgbClr val="FF0000"/>
                </a:solidFill>
              </a:rPr>
              <a:t>I felt that our images were being used to lift only the profiles of the artist and not the profile or welfare of the individual or the People</a:t>
            </a:r>
            <a:br>
              <a:rPr lang="en-AU" sz="2700" dirty="0">
                <a:solidFill>
                  <a:srgbClr val="FF0000"/>
                </a:solidFill>
              </a:rPr>
            </a:br>
            <a:endParaRPr lang="en-AU" sz="2700" dirty="0">
              <a:solidFill>
                <a:srgbClr val="FF0000"/>
              </a:solidFill>
            </a:endParaRPr>
          </a:p>
        </p:txBody>
      </p:sp>
    </p:spTree>
    <p:extLst>
      <p:ext uri="{BB962C8B-B14F-4D97-AF65-F5344CB8AC3E}">
        <p14:creationId xmlns:p14="http://schemas.microsoft.com/office/powerpoint/2010/main" val="49600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686800" cy="706090"/>
          </a:xfrm>
        </p:spPr>
        <p:txBody>
          <a:bodyPr>
            <a:normAutofit fontScale="90000"/>
          </a:bodyPr>
          <a:lstStyle/>
          <a:p>
            <a:r>
              <a:rPr lang="en-AU" dirty="0" smtClean="0">
                <a:solidFill>
                  <a:srgbClr val="FFFF00"/>
                </a:solidFill>
              </a:rPr>
              <a:t>Cheryl Creed &amp; </a:t>
            </a:r>
            <a:r>
              <a:rPr lang="en-AU" dirty="0">
                <a:solidFill>
                  <a:srgbClr val="FFFF00"/>
                </a:solidFill>
              </a:rPr>
              <a:t>J</a:t>
            </a:r>
            <a:r>
              <a:rPr lang="en-AU" dirty="0" smtClean="0">
                <a:solidFill>
                  <a:srgbClr val="FFFF00"/>
                </a:solidFill>
              </a:rPr>
              <a:t>enny Fraser</a:t>
            </a:r>
            <a:endParaRPr lang="en-AU" dirty="0">
              <a:solidFill>
                <a:srgbClr val="FFFF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556792"/>
            <a:ext cx="7848872" cy="4392488"/>
          </a:xfrm>
        </p:spPr>
      </p:pic>
    </p:spTree>
    <p:extLst>
      <p:ext uri="{BB962C8B-B14F-4D97-AF65-F5344CB8AC3E}">
        <p14:creationId xmlns:p14="http://schemas.microsoft.com/office/powerpoint/2010/main" val="1382474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042792" cy="634082"/>
          </a:xfrm>
        </p:spPr>
        <p:txBody>
          <a:bodyPr>
            <a:normAutofit fontScale="90000"/>
          </a:bodyPr>
          <a:lstStyle/>
          <a:p>
            <a:r>
              <a:rPr lang="en-AU" sz="3100" b="1" u="sng" dirty="0">
                <a:solidFill>
                  <a:srgbClr val="FFFF00"/>
                </a:solidFill>
              </a:rPr>
              <a:t>Jenny Fraser </a:t>
            </a:r>
            <a:r>
              <a:rPr lang="en-AU" sz="2000" dirty="0"/>
              <a:t/>
            </a:r>
            <a:br>
              <a:rPr lang="en-AU" sz="2000" dirty="0"/>
            </a:br>
            <a:endParaRPr lang="en-AU" sz="2000" dirty="0"/>
          </a:p>
        </p:txBody>
      </p:sp>
      <p:sp>
        <p:nvSpPr>
          <p:cNvPr id="6" name="Text Placeholder 5"/>
          <p:cNvSpPr>
            <a:spLocks noGrp="1"/>
          </p:cNvSpPr>
          <p:nvPr>
            <p:ph type="body" idx="1"/>
          </p:nvPr>
        </p:nvSpPr>
        <p:spPr>
          <a:xfrm>
            <a:off x="179512" y="5445224"/>
            <a:ext cx="3250704" cy="504056"/>
          </a:xfrm>
        </p:spPr>
        <p:txBody>
          <a:bodyPr>
            <a:normAutofit/>
          </a:bodyPr>
          <a:lstStyle/>
          <a:p>
            <a:r>
              <a:rPr lang="en-AU" sz="1800" dirty="0" smtClean="0">
                <a:solidFill>
                  <a:srgbClr val="FF0000"/>
                </a:solidFill>
              </a:rPr>
              <a:t>Article in Koori Mail </a:t>
            </a:r>
            <a:endParaRPr lang="en-AU" sz="1800" dirty="0">
              <a:solidFill>
                <a:srgbClr val="FF0000"/>
              </a:solidFill>
            </a:endParaRP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520" y="836712"/>
            <a:ext cx="3168352" cy="4536504"/>
          </a:xfrm>
        </p:spPr>
      </p:pic>
      <p:sp>
        <p:nvSpPr>
          <p:cNvPr id="8" name="Text Placeholder 7"/>
          <p:cNvSpPr>
            <a:spLocks noGrp="1"/>
          </p:cNvSpPr>
          <p:nvPr>
            <p:ph type="body" sz="quarter" idx="3"/>
          </p:nvPr>
        </p:nvSpPr>
        <p:spPr/>
        <p:txBody>
          <a:bodyPr/>
          <a:lstStyle/>
          <a:p>
            <a:r>
              <a:rPr lang="en-AU" dirty="0" smtClean="0"/>
              <a:t> </a:t>
            </a:r>
            <a:endParaRPr lang="en-AU"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067944" y="404664"/>
            <a:ext cx="4459456" cy="5760640"/>
          </a:xfrm>
        </p:spPr>
      </p:pic>
    </p:spTree>
    <p:extLst>
      <p:ext uri="{BB962C8B-B14F-4D97-AF65-F5344CB8AC3E}">
        <p14:creationId xmlns:p14="http://schemas.microsoft.com/office/powerpoint/2010/main" val="2499156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Autofit/>
          </a:bodyPr>
          <a:lstStyle/>
          <a:p>
            <a:pPr algn="l"/>
            <a:r>
              <a:rPr lang="en-AU" sz="1600" dirty="0">
                <a:solidFill>
                  <a:srgbClr val="FF0000"/>
                </a:solidFill>
              </a:rPr>
              <a:t>Page </a:t>
            </a:r>
            <a:r>
              <a:rPr lang="en-AU" sz="1600" dirty="0" smtClean="0">
                <a:solidFill>
                  <a:srgbClr val="FF0000"/>
                </a:solidFill>
              </a:rPr>
              <a:t>27, </a:t>
            </a:r>
            <a:r>
              <a:rPr lang="en-AU" sz="1600" dirty="0">
                <a:solidFill>
                  <a:srgbClr val="FF0000"/>
                </a:solidFill>
              </a:rPr>
              <a:t>I touched upon the two images or Archibald prize winners, David Gulpilil’s portrait  (by artist Craig Ruddy  2004) and Geoffrey Gurrumul Yunupingu’s portrait (by Guy Maestri 2009), both artists’ works are eerily similar.</a:t>
            </a:r>
            <a:br>
              <a:rPr lang="en-AU" sz="1600" dirty="0">
                <a:solidFill>
                  <a:srgbClr val="FF0000"/>
                </a:solidFill>
              </a:rPr>
            </a:br>
            <a:r>
              <a:rPr lang="en-AU" sz="1600" dirty="0" smtClean="0">
                <a:solidFill>
                  <a:srgbClr val="FFFF00"/>
                </a:solidFill>
              </a:rPr>
              <a:t>But </a:t>
            </a:r>
            <a:r>
              <a:rPr lang="en-AU" sz="1600" dirty="0">
                <a:solidFill>
                  <a:srgbClr val="FFFF00"/>
                </a:solidFill>
              </a:rPr>
              <a:t>my concerns lays with the portrait of Gurrumul, I felt the artist approach, kept Brother in the dark, the mediums used suggested solitary or  lonely  man,  the image  reflected sadness. It didn’t reflect his brilliance as a singer, and artist, a man who had reached success despite his challengers.  </a:t>
            </a:r>
            <a:r>
              <a:rPr lang="en-AU" sz="2000" dirty="0">
                <a:solidFill>
                  <a:srgbClr val="FFFF00"/>
                </a:solidFill>
              </a:rPr>
              <a:t/>
            </a:r>
            <a:br>
              <a:rPr lang="en-AU" sz="2000" dirty="0">
                <a:solidFill>
                  <a:srgbClr val="FFFF00"/>
                </a:solidFill>
              </a:rPr>
            </a:br>
            <a:r>
              <a:rPr lang="en-AU" sz="1600" dirty="0" smtClean="0">
                <a:solidFill>
                  <a:srgbClr val="FFFF00"/>
                </a:solidFill>
              </a:rPr>
              <a:t>I </a:t>
            </a:r>
            <a:r>
              <a:rPr lang="en-AU" sz="1600" dirty="0">
                <a:solidFill>
                  <a:srgbClr val="FFFF00"/>
                </a:solidFill>
              </a:rPr>
              <a:t>can’t be impressed with the portrait of David Gulpilil either; it has no feeling, no body and is flat and lakes the effervescence that this great personality of a man has. David Gulpilil is a genius, with a character larger than life, his aura shines.</a:t>
            </a:r>
            <a:br>
              <a:rPr lang="en-AU" sz="1600" dirty="0">
                <a:solidFill>
                  <a:srgbClr val="FFFF00"/>
                </a:solidFill>
              </a:rPr>
            </a:br>
            <a:r>
              <a:rPr lang="en-AU" sz="1600" dirty="0">
                <a:solidFill>
                  <a:srgbClr val="FFFF00"/>
                </a:solidFill>
              </a:rPr>
              <a:t>But I don’t get that from </a:t>
            </a:r>
            <a:r>
              <a:rPr lang="en-AU" sz="1600" dirty="0" err="1">
                <a:solidFill>
                  <a:srgbClr val="FFFF00"/>
                </a:solidFill>
              </a:rPr>
              <a:t>Ruddy’s</a:t>
            </a:r>
            <a:r>
              <a:rPr lang="en-AU" sz="1600" dirty="0">
                <a:solidFill>
                  <a:srgbClr val="FFFF00"/>
                </a:solidFill>
              </a:rPr>
              <a:t> portrait, it lakes intelligent, far from the man himself, and feels somewhat of a colonial caricature. </a:t>
            </a:r>
            <a:br>
              <a:rPr lang="en-AU" sz="1600" dirty="0">
                <a:solidFill>
                  <a:srgbClr val="FFFF00"/>
                </a:solidFill>
              </a:rPr>
            </a:br>
            <a:r>
              <a:rPr lang="en-AU" sz="1600" dirty="0" smtClean="0">
                <a:solidFill>
                  <a:srgbClr val="FFFF00"/>
                </a:solidFill>
              </a:rPr>
              <a:t>I </a:t>
            </a:r>
            <a:r>
              <a:rPr lang="en-AU" sz="1600" dirty="0">
                <a:solidFill>
                  <a:srgbClr val="FFFF00"/>
                </a:solidFill>
              </a:rPr>
              <a:t>imagine both artists’ intentions were to interpret the people and the culture, believing they could imitate the use of ochre as an Indigenous element or cultural component</a:t>
            </a:r>
            <a:r>
              <a:rPr lang="en-AU" sz="1600" dirty="0">
                <a:solidFill>
                  <a:srgbClr val="FF0000"/>
                </a:solidFill>
              </a:rPr>
              <a:t>.  </a:t>
            </a:r>
            <a:br>
              <a:rPr lang="en-AU" sz="1600" dirty="0">
                <a:solidFill>
                  <a:srgbClr val="FF0000"/>
                </a:solidFill>
              </a:rPr>
            </a:br>
            <a:r>
              <a:rPr lang="en-AU" sz="1600" dirty="0" smtClean="0">
                <a:solidFill>
                  <a:srgbClr val="FF0000"/>
                </a:solidFill>
              </a:rPr>
              <a:t>As </a:t>
            </a:r>
            <a:r>
              <a:rPr lang="en-AU" sz="1600" dirty="0">
                <a:solidFill>
                  <a:srgbClr val="FF0000"/>
                </a:solidFill>
              </a:rPr>
              <a:t>an Aboriginal artist, passionate about portraiture art and protective about how our images are presented and seen through the eyes of a non-Indigenous portrait artist.  </a:t>
            </a:r>
            <a:br>
              <a:rPr lang="en-AU" sz="1600" dirty="0">
                <a:solidFill>
                  <a:srgbClr val="FF0000"/>
                </a:solidFill>
              </a:rPr>
            </a:br>
            <a:r>
              <a:rPr lang="en-AU" sz="1600" dirty="0" smtClean="0">
                <a:solidFill>
                  <a:srgbClr val="FF0000"/>
                </a:solidFill>
              </a:rPr>
              <a:t>I </a:t>
            </a:r>
            <a:r>
              <a:rPr lang="en-AU" sz="1600" dirty="0">
                <a:solidFill>
                  <a:srgbClr val="FF0000"/>
                </a:solidFill>
              </a:rPr>
              <a:t>believe that when reproducing our images, there is more than an artistic appreciation to be seen, there’s a cultural and spiritual presence that needs to be respected.  </a:t>
            </a:r>
            <a:br>
              <a:rPr lang="en-AU" sz="1600" dirty="0">
                <a:solidFill>
                  <a:srgbClr val="FF0000"/>
                </a:solidFill>
              </a:rPr>
            </a:br>
            <a:r>
              <a:rPr lang="en-AU" sz="1600" dirty="0" smtClean="0">
                <a:solidFill>
                  <a:srgbClr val="FF0000"/>
                </a:solidFill>
              </a:rPr>
              <a:t>As </a:t>
            </a:r>
            <a:r>
              <a:rPr lang="en-AU" sz="1600" dirty="0">
                <a:solidFill>
                  <a:srgbClr val="FF0000"/>
                </a:solidFill>
              </a:rPr>
              <a:t>I mentioned earlier, I’m protective of our images and I feel it’s important that Aboriginal People paint Aboriginal People. I understand it’s not a very strong argument but it a personal objective. </a:t>
            </a:r>
            <a:r>
              <a:rPr lang="en-AU" sz="2000" dirty="0">
                <a:solidFill>
                  <a:srgbClr val="FF0000"/>
                </a:solidFill>
              </a:rPr>
              <a:t/>
            </a:r>
            <a:br>
              <a:rPr lang="en-AU" sz="2000" dirty="0">
                <a:solidFill>
                  <a:srgbClr val="FF0000"/>
                </a:solidFill>
              </a:rPr>
            </a:br>
            <a:endParaRPr lang="en-AU" sz="2000" dirty="0">
              <a:solidFill>
                <a:srgbClr val="FF0000"/>
              </a:solidFill>
            </a:endParaRPr>
          </a:p>
        </p:txBody>
      </p:sp>
    </p:spTree>
    <p:extLst>
      <p:ext uri="{BB962C8B-B14F-4D97-AF65-F5344CB8AC3E}">
        <p14:creationId xmlns:p14="http://schemas.microsoft.com/office/powerpoint/2010/main" val="2678206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107504" y="692696"/>
            <a:ext cx="3456384" cy="59766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1600" dirty="0" smtClean="0">
                <a:solidFill>
                  <a:srgbClr val="FF0000"/>
                </a:solidFill>
              </a:rPr>
              <a:t>I worked on a series of small portraits of young children and babies; experimenting with colour, applying blues and purples to highlight the dark skin tones of the children. I thought by replacing the natural colour of their skin, using these colours, would highlight the beauty of their dark features. I was very happy with the results, experimenting with colour, as it told its own story. I enjoyed blending these colours together. These children are unidentified, but they are of real people. I did the “Blue series Portraits” in 2004. </a:t>
            </a:r>
          </a:p>
          <a:p>
            <a:r>
              <a:rPr lang="en-AU" sz="1600" dirty="0" smtClean="0">
                <a:solidFill>
                  <a:srgbClr val="FF0000"/>
                </a:solidFill>
              </a:rPr>
              <a:t>Title: Blue Series </a:t>
            </a:r>
          </a:p>
          <a:p>
            <a:r>
              <a:rPr lang="en-AU" sz="1600" dirty="0" smtClean="0">
                <a:solidFill>
                  <a:srgbClr val="FF0000"/>
                </a:solidFill>
              </a:rPr>
              <a:t>Size: 25x15cm</a:t>
            </a:r>
          </a:p>
          <a:p>
            <a:r>
              <a:rPr lang="en-AU" sz="1600" dirty="0" smtClean="0">
                <a:solidFill>
                  <a:srgbClr val="FF0000"/>
                </a:solidFill>
              </a:rPr>
              <a:t>Medium: Acrylic on canvas</a:t>
            </a:r>
          </a:p>
          <a:p>
            <a:r>
              <a:rPr lang="en-AU" sz="1600" dirty="0" smtClean="0">
                <a:solidFill>
                  <a:srgbClr val="FF0000"/>
                </a:solidFill>
              </a:rPr>
              <a:t>(also see pg. 48)</a:t>
            </a:r>
          </a:p>
          <a:p>
            <a:endParaRPr lang="en-AU" sz="1200" dirty="0">
              <a:solidFill>
                <a:srgbClr val="FF0000"/>
              </a:solidFill>
            </a:endParaRPr>
          </a:p>
        </p:txBody>
      </p:sp>
      <p:sp>
        <p:nvSpPr>
          <p:cNvPr id="4" name="Text Placeholder 2"/>
          <p:cNvSpPr txBox="1">
            <a:spLocks/>
          </p:cNvSpPr>
          <p:nvPr/>
        </p:nvSpPr>
        <p:spPr>
          <a:xfrm>
            <a:off x="4175448" y="6065912"/>
            <a:ext cx="4968552" cy="792088"/>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4000" dirty="0" smtClean="0">
                <a:solidFill>
                  <a:srgbClr val="FF0000"/>
                </a:solidFill>
              </a:rPr>
              <a:t>Archibald Prize 2004</a:t>
            </a:r>
          </a:p>
          <a:p>
            <a:r>
              <a:rPr lang="en-AU" sz="4000" dirty="0" smtClean="0">
                <a:solidFill>
                  <a:srgbClr val="FF0000"/>
                </a:solidFill>
              </a:rPr>
              <a:t>David Gulpilil, two worlds</a:t>
            </a:r>
          </a:p>
          <a:p>
            <a:r>
              <a:rPr lang="en-AU" sz="4000" dirty="0" smtClean="0">
                <a:solidFill>
                  <a:srgbClr val="FF0000"/>
                </a:solidFill>
              </a:rPr>
              <a:t>mixed media on wallpaper on board/charcoal and graphite</a:t>
            </a:r>
          </a:p>
          <a:p>
            <a:r>
              <a:rPr lang="en-AU" sz="4000" dirty="0" smtClean="0">
                <a:solidFill>
                  <a:srgbClr val="FF0000"/>
                </a:solidFill>
              </a:rPr>
              <a:t>204 x 240cm</a:t>
            </a:r>
          </a:p>
          <a:p>
            <a:r>
              <a:rPr lang="en-AU" sz="4000" dirty="0" smtClean="0">
                <a:solidFill>
                  <a:srgbClr val="FF0000"/>
                </a:solidFill>
              </a:rPr>
              <a:t>Craig Ruddy</a:t>
            </a:r>
          </a:p>
          <a:p>
            <a:endParaRPr lang="en-AU" sz="1100" dirty="0"/>
          </a:p>
        </p:txBody>
      </p:sp>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228" y="3356992"/>
            <a:ext cx="2528254" cy="2983654"/>
          </a:xfrm>
          <a:prstGeom prst="rect">
            <a:avLst/>
          </a:prstGeom>
        </p:spPr>
      </p:pic>
      <p:pic>
        <p:nvPicPr>
          <p:cNvPr id="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138" y="134208"/>
            <a:ext cx="3121625" cy="3745950"/>
          </a:xfrm>
          <a:prstGeom prst="rect">
            <a:avLst/>
          </a:prstGeom>
        </p:spPr>
      </p:pic>
    </p:spTree>
    <p:extLst>
      <p:ext uri="{BB962C8B-B14F-4D97-AF65-F5344CB8AC3E}">
        <p14:creationId xmlns:p14="http://schemas.microsoft.com/office/powerpoint/2010/main" val="3625639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ormAutofit fontScale="90000"/>
          </a:bodyPr>
          <a:lstStyle/>
          <a:p>
            <a:pPr algn="l"/>
            <a:r>
              <a:rPr lang="en-AU" sz="2000" dirty="0">
                <a:solidFill>
                  <a:srgbClr val="FFFF00"/>
                </a:solidFill>
              </a:rPr>
              <a:t/>
            </a:r>
            <a:br>
              <a:rPr lang="en-AU" sz="2000" dirty="0">
                <a:solidFill>
                  <a:srgbClr val="FFFF00"/>
                </a:solidFill>
              </a:rPr>
            </a:br>
            <a:r>
              <a:rPr lang="en-AU" sz="2000" dirty="0">
                <a:solidFill>
                  <a:srgbClr val="FF0000"/>
                </a:solidFill>
              </a:rPr>
              <a:t>My concern towards non-Indigenous artist portraying Indigenous People/s images, I feel they fail to recognise or connect with our struggle (past &amp; present), our spiritual and physical essence or quantity. </a:t>
            </a:r>
            <a:br>
              <a:rPr lang="en-AU" sz="2000" dirty="0">
                <a:solidFill>
                  <a:srgbClr val="FF0000"/>
                </a:solidFill>
              </a:rPr>
            </a:br>
            <a:r>
              <a:rPr lang="en-AU" sz="2000" dirty="0">
                <a:solidFill>
                  <a:srgbClr val="FF0000"/>
                </a:solidFill>
              </a:rPr>
              <a:t>We are a vibrant and rich culture, and so are the people, we come with intensity, greatness, integrity, honesty, personality and an intelligence invisible to mainstream folks. </a:t>
            </a:r>
            <a:br>
              <a:rPr lang="en-AU" sz="2000" dirty="0">
                <a:solidFill>
                  <a:srgbClr val="FF0000"/>
                </a:solidFill>
              </a:rPr>
            </a:br>
            <a:r>
              <a:rPr lang="en-AU" sz="2000" dirty="0">
                <a:solidFill>
                  <a:srgbClr val="FFFF00"/>
                </a:solidFill>
              </a:rPr>
              <a:t>We are a people with distinct and diverse cultures, customs and language/s. Like the many colours of the rainbow, we reflect a beauty of physical and biological radiance, this is not seen by the dominate communities, because their take on beauty is only reflective in their own image/s and they see us as the inferior other.</a:t>
            </a:r>
            <a:br>
              <a:rPr lang="en-AU" sz="2000" dirty="0">
                <a:solidFill>
                  <a:srgbClr val="FFFF00"/>
                </a:solidFill>
              </a:rPr>
            </a:br>
            <a:r>
              <a:rPr lang="en-AU" sz="2000" dirty="0">
                <a:solidFill>
                  <a:srgbClr val="FFFF00"/>
                </a:solidFill>
              </a:rPr>
              <a:t>They continue to paint us in that unintelligent and primitive imagery portray by early European artist’s</a:t>
            </a:r>
            <a:r>
              <a:rPr lang="en-AU" sz="2000" dirty="0">
                <a:solidFill>
                  <a:srgbClr val="FF0000"/>
                </a:solidFill>
              </a:rPr>
              <a:t/>
            </a:r>
            <a:br>
              <a:rPr lang="en-AU" sz="2000" dirty="0">
                <a:solidFill>
                  <a:srgbClr val="FF0000"/>
                </a:solidFill>
              </a:rPr>
            </a:br>
            <a:r>
              <a:rPr lang="en-AU" sz="2000" dirty="0">
                <a:solidFill>
                  <a:srgbClr val="FF0000"/>
                </a:solidFill>
              </a:rPr>
              <a:t>It’s upsetting to look at portrait s of my People, painted by many non-Indigenous artists born on Aboriginal Land.</a:t>
            </a:r>
            <a:br>
              <a:rPr lang="en-AU" sz="2000" dirty="0">
                <a:solidFill>
                  <a:srgbClr val="FF0000"/>
                </a:solidFill>
              </a:rPr>
            </a:br>
            <a:r>
              <a:rPr lang="en-AU" sz="2000" dirty="0" smtClean="0">
                <a:solidFill>
                  <a:srgbClr val="FF0000"/>
                </a:solidFill>
              </a:rPr>
              <a:t>Reason being, that I have taken up portraiture, </a:t>
            </a:r>
            <a:r>
              <a:rPr lang="en-AU" sz="2000" dirty="0">
                <a:solidFill>
                  <a:srgbClr val="FF0000"/>
                </a:solidFill>
              </a:rPr>
              <a:t>to share the beauty that I so admire about my people</a:t>
            </a:r>
            <a:r>
              <a:rPr lang="en-AU" sz="2000" dirty="0">
                <a:solidFill>
                  <a:srgbClr val="FFFF00"/>
                </a:solidFill>
              </a:rPr>
              <a:t/>
            </a:r>
            <a:br>
              <a:rPr lang="en-AU" sz="2000" dirty="0">
                <a:solidFill>
                  <a:srgbClr val="FFFF00"/>
                </a:solidFill>
              </a:rPr>
            </a:br>
            <a:r>
              <a:rPr lang="en-AU" sz="2400" dirty="0" smtClean="0">
                <a:solidFill>
                  <a:srgbClr val="FF0000"/>
                </a:solidFill>
              </a:rPr>
              <a:t/>
            </a:r>
            <a:br>
              <a:rPr lang="en-AU" sz="2400" dirty="0" smtClean="0">
                <a:solidFill>
                  <a:srgbClr val="FF0000"/>
                </a:solidFill>
              </a:rPr>
            </a:br>
            <a:r>
              <a:rPr lang="en-AU" sz="2400" dirty="0" smtClean="0">
                <a:solidFill>
                  <a:srgbClr val="FFFF00"/>
                </a:solidFill>
              </a:rPr>
              <a:t/>
            </a:r>
            <a:br>
              <a:rPr lang="en-AU" sz="2400" dirty="0" smtClean="0">
                <a:solidFill>
                  <a:srgbClr val="FFFF00"/>
                </a:solidFill>
              </a:rPr>
            </a:br>
            <a:endParaRPr lang="en-AU" sz="2400" dirty="0">
              <a:solidFill>
                <a:srgbClr val="FF0000"/>
              </a:solidFill>
            </a:endParaRPr>
          </a:p>
        </p:txBody>
      </p:sp>
    </p:spTree>
    <p:extLst>
      <p:ext uri="{BB962C8B-B14F-4D97-AF65-F5344CB8AC3E}">
        <p14:creationId xmlns:p14="http://schemas.microsoft.com/office/powerpoint/2010/main" val="3038997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rgbClr val="FFFF00"/>
                </a:solidFill>
              </a:rPr>
              <a:t>Has Much Changed In The Past 50 Years</a:t>
            </a:r>
            <a:endParaRPr lang="en-AU" dirty="0">
              <a:solidFill>
                <a:srgbClr val="FFFF00"/>
              </a:solidFill>
            </a:endParaRPr>
          </a:p>
        </p:txBody>
      </p:sp>
      <p:sp>
        <p:nvSpPr>
          <p:cNvPr id="3" name="Subtitle 2"/>
          <p:cNvSpPr>
            <a:spLocks noGrp="1"/>
          </p:cNvSpPr>
          <p:nvPr>
            <p:ph type="subTitle" idx="1"/>
          </p:nvPr>
        </p:nvSpPr>
        <p:spPr>
          <a:xfrm>
            <a:off x="107504" y="3886200"/>
            <a:ext cx="8856984" cy="1752600"/>
          </a:xfrm>
        </p:spPr>
        <p:txBody>
          <a:bodyPr>
            <a:normAutofit/>
          </a:bodyPr>
          <a:lstStyle/>
          <a:p>
            <a:r>
              <a:rPr lang="en-AU" sz="1800" dirty="0" smtClean="0">
                <a:solidFill>
                  <a:srgbClr val="FF0000"/>
                </a:solidFill>
              </a:rPr>
              <a:t>Lets just say, Australia still hasn’t learnt enough about their First People/s </a:t>
            </a:r>
          </a:p>
          <a:p>
            <a:endParaRPr lang="en-AU" dirty="0" smtClean="0">
              <a:solidFill>
                <a:srgbClr val="FF0000"/>
              </a:solidFill>
            </a:endParaRPr>
          </a:p>
          <a:p>
            <a:endParaRPr lang="en-AU" dirty="0" smtClean="0">
              <a:solidFill>
                <a:srgbClr val="FF0000"/>
              </a:solidFill>
            </a:endParaRPr>
          </a:p>
          <a:p>
            <a:endParaRPr lang="en-AU" dirty="0"/>
          </a:p>
        </p:txBody>
      </p:sp>
    </p:spTree>
    <p:extLst>
      <p:ext uri="{BB962C8B-B14F-4D97-AF65-F5344CB8AC3E}">
        <p14:creationId xmlns:p14="http://schemas.microsoft.com/office/powerpoint/2010/main" val="138710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2936"/>
            <a:ext cx="8229600" cy="1800200"/>
          </a:xfrm>
        </p:spPr>
        <p:txBody>
          <a:bodyPr/>
          <a:lstStyle/>
          <a:p>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0"/>
            <a:ext cx="9252520" cy="6858000"/>
          </a:xfrm>
        </p:spPr>
      </p:pic>
      <p:sp>
        <p:nvSpPr>
          <p:cNvPr id="5" name="Rectangle 4"/>
          <p:cNvSpPr/>
          <p:nvPr/>
        </p:nvSpPr>
        <p:spPr>
          <a:xfrm>
            <a:off x="0" y="3239958"/>
            <a:ext cx="9144000" cy="646331"/>
          </a:xfrm>
          <a:prstGeom prst="rect">
            <a:avLst/>
          </a:prstGeom>
        </p:spPr>
        <p:txBody>
          <a:bodyPr wrap="square">
            <a:spAutoFit/>
          </a:bodyPr>
          <a:lstStyle/>
          <a:p>
            <a:pPr algn="ctr"/>
            <a:r>
              <a:rPr lang="en-AU" sz="3600" b="1" dirty="0" smtClean="0">
                <a:solidFill>
                  <a:schemeClr val="bg1"/>
                </a:solidFill>
              </a:rPr>
              <a:t>IMAGE - IDENTITY - PORTRAITURE</a:t>
            </a:r>
          </a:p>
        </p:txBody>
      </p:sp>
    </p:spTree>
    <p:extLst>
      <p:ext uri="{BB962C8B-B14F-4D97-AF65-F5344CB8AC3E}">
        <p14:creationId xmlns:p14="http://schemas.microsoft.com/office/powerpoint/2010/main" val="15315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583362"/>
          </a:xfrm>
        </p:spPr>
        <p:txBody>
          <a:bodyPr>
            <a:normAutofit fontScale="90000"/>
          </a:bodyPr>
          <a:lstStyle/>
          <a:p>
            <a:pPr algn="l"/>
            <a:r>
              <a:rPr lang="en-AU" sz="1800" b="1" i="1" dirty="0">
                <a:solidFill>
                  <a:srgbClr val="FF0000"/>
                </a:solidFill>
              </a:rPr>
              <a:t/>
            </a:r>
            <a:br>
              <a:rPr lang="en-AU" sz="1800" b="1" i="1" dirty="0">
                <a:solidFill>
                  <a:srgbClr val="FF0000"/>
                </a:solidFill>
              </a:rPr>
            </a:br>
            <a:r>
              <a:rPr lang="en-AU" sz="1800" b="1" u="sng" dirty="0" smtClean="0">
                <a:solidFill>
                  <a:srgbClr val="FFFF00"/>
                </a:solidFill>
              </a:rPr>
              <a:t>I</a:t>
            </a:r>
            <a:r>
              <a:rPr lang="en-AU" sz="1600" b="1" u="sng" dirty="0" smtClean="0">
                <a:solidFill>
                  <a:srgbClr val="FFFF00"/>
                </a:solidFill>
              </a:rPr>
              <a:t>MAGE -  IDENTITY -  PORTRAITURE </a:t>
            </a:r>
            <a:r>
              <a:rPr lang="en-AU" sz="1600" b="1" i="1" dirty="0" smtClean="0">
                <a:solidFill>
                  <a:srgbClr val="FF0000"/>
                </a:solidFill>
              </a:rPr>
              <a:t/>
            </a:r>
            <a:br>
              <a:rPr lang="en-AU" sz="1600" b="1" i="1" dirty="0" smtClean="0">
                <a:solidFill>
                  <a:srgbClr val="FF0000"/>
                </a:solidFill>
              </a:rPr>
            </a:br>
            <a:r>
              <a:rPr lang="en-AU" sz="1600" b="1" i="1" dirty="0">
                <a:solidFill>
                  <a:srgbClr val="FF0000"/>
                </a:solidFill>
              </a:rPr>
              <a:t/>
            </a:r>
            <a:br>
              <a:rPr lang="en-AU" sz="1600" b="1" i="1" dirty="0">
                <a:solidFill>
                  <a:srgbClr val="FF0000"/>
                </a:solidFill>
              </a:rPr>
            </a:br>
            <a:r>
              <a:rPr lang="en-AU" sz="1600" dirty="0">
                <a:solidFill>
                  <a:srgbClr val="FF0000"/>
                </a:solidFill>
              </a:rPr>
              <a:t>The </a:t>
            </a:r>
            <a:r>
              <a:rPr lang="en-AU" sz="1600" b="1" u="sng" dirty="0">
                <a:solidFill>
                  <a:srgbClr val="FF0000"/>
                </a:solidFill>
              </a:rPr>
              <a:t>“Image” </a:t>
            </a:r>
            <a:r>
              <a:rPr lang="en-AU" sz="1600" dirty="0">
                <a:solidFill>
                  <a:srgbClr val="FF0000"/>
                </a:solidFill>
              </a:rPr>
              <a:t>of an Aboriginal person, I believe, carries a far complex and deeper significance, if compared to the perception that of non-Indigenous interpretation. </a:t>
            </a:r>
            <a:br>
              <a:rPr lang="en-AU" sz="1600" dirty="0">
                <a:solidFill>
                  <a:srgbClr val="FF0000"/>
                </a:solidFill>
              </a:rPr>
            </a:br>
            <a:r>
              <a:rPr lang="en-AU" sz="1600" dirty="0">
                <a:solidFill>
                  <a:srgbClr val="FF0000"/>
                </a:solidFill>
              </a:rPr>
              <a:t>In Aboriginal culture and society, First Australians embody a higher and spiritual sacredness,  that needs to be respected and protected, under cultural and traditional </a:t>
            </a:r>
            <a:br>
              <a:rPr lang="en-AU" sz="1600" dirty="0">
                <a:solidFill>
                  <a:srgbClr val="FF0000"/>
                </a:solidFill>
              </a:rPr>
            </a:br>
            <a:r>
              <a:rPr lang="en-AU" sz="1600" dirty="0">
                <a:solidFill>
                  <a:srgbClr val="FF0000"/>
                </a:solidFill>
              </a:rPr>
              <a:t>The image of an Aboriginal person, especially and Elder, needs to be handled with a greater regard and extra delicate sensitivity,</a:t>
            </a:r>
            <a:br>
              <a:rPr lang="en-AU" sz="1600" dirty="0">
                <a:solidFill>
                  <a:srgbClr val="FF0000"/>
                </a:solidFill>
              </a:rPr>
            </a:br>
            <a:r>
              <a:rPr lang="en-AU" sz="1600" dirty="0">
                <a:solidFill>
                  <a:srgbClr val="FF0000"/>
                </a:solidFill>
              </a:rPr>
              <a:t>As a portrait artist, </a:t>
            </a:r>
            <a:r>
              <a:rPr lang="en-AU" sz="1600" dirty="0" smtClean="0">
                <a:solidFill>
                  <a:srgbClr val="FF0000"/>
                </a:solidFill>
              </a:rPr>
              <a:t>I'm </a:t>
            </a:r>
            <a:r>
              <a:rPr lang="en-AU" sz="1600" dirty="0">
                <a:solidFill>
                  <a:srgbClr val="FF0000"/>
                </a:solidFill>
              </a:rPr>
              <a:t>imparted with privileges and assume special responsibility, when transferring a person image to canvas </a:t>
            </a:r>
            <a:br>
              <a:rPr lang="en-AU" sz="1600" dirty="0">
                <a:solidFill>
                  <a:srgbClr val="FF0000"/>
                </a:solidFill>
              </a:rPr>
            </a:br>
            <a:r>
              <a:rPr lang="en-AU" sz="1600" dirty="0">
                <a:solidFill>
                  <a:srgbClr val="FF0000"/>
                </a:solidFill>
              </a:rPr>
              <a:t>The sort of responsibility I’m referring to is of a spiritual nature, that’s not practiced in non-Indigenous society, and there for </a:t>
            </a:r>
            <a:r>
              <a:rPr lang="en-AU" sz="1600" dirty="0" smtClean="0">
                <a:solidFill>
                  <a:srgbClr val="FF0000"/>
                </a:solidFill>
              </a:rPr>
              <a:t>I'm </a:t>
            </a:r>
            <a:r>
              <a:rPr lang="en-AU" sz="1600" dirty="0">
                <a:solidFill>
                  <a:srgbClr val="FF0000"/>
                </a:solidFill>
              </a:rPr>
              <a:t>a little more concerned or even protective, when our Peoples images are being portrayed by non-Indigenous artists.  </a:t>
            </a:r>
            <a:br>
              <a:rPr lang="en-AU" sz="1600" dirty="0">
                <a:solidFill>
                  <a:srgbClr val="FF0000"/>
                </a:solidFill>
              </a:rPr>
            </a:br>
            <a:r>
              <a:rPr lang="en-AU" sz="1600" dirty="0">
                <a:solidFill>
                  <a:srgbClr val="FF0000"/>
                </a:solidFill>
              </a:rPr>
              <a:t>Its customary to cover the image of our People who have passed (especially Elders), traditional protocol should always be respected, unless special requirements have been placed. </a:t>
            </a:r>
            <a:br>
              <a:rPr lang="en-AU" sz="1600" dirty="0">
                <a:solidFill>
                  <a:srgbClr val="FF0000"/>
                </a:solidFill>
              </a:rPr>
            </a:br>
            <a:r>
              <a:rPr lang="en-AU" sz="1600" dirty="0">
                <a:solidFill>
                  <a:srgbClr val="FF0000"/>
                </a:solidFill>
              </a:rPr>
              <a:t>Aboriginal Image or Imagery upholds a level of sacredness, and customary beliefs (customary practices differ between language groups), sacredness in the form of soul revealing, capturing or entrapping, and these are the powers that are not understood when non-Indigenous artists paint the images/faces of Aboriginal People/s. </a:t>
            </a:r>
            <a:br>
              <a:rPr lang="en-AU" sz="1600" dirty="0">
                <a:solidFill>
                  <a:srgbClr val="FF0000"/>
                </a:solidFill>
              </a:rPr>
            </a:br>
            <a:r>
              <a:rPr lang="en-AU" sz="1600" dirty="0">
                <a:solidFill>
                  <a:srgbClr val="FF0000"/>
                </a:solidFill>
              </a:rPr>
              <a:t>Traditional practices are not respected, because they don’t understand, learn or acknowledge the sacredness or sensitivities of an Aboriginal/s way of life </a:t>
            </a:r>
            <a:br>
              <a:rPr lang="en-AU" sz="1600" dirty="0">
                <a:solidFill>
                  <a:srgbClr val="FF0000"/>
                </a:solidFill>
              </a:rPr>
            </a:br>
            <a:r>
              <a:rPr lang="en-AU" sz="1600" dirty="0">
                <a:solidFill>
                  <a:srgbClr val="FFFF00"/>
                </a:solidFill>
              </a:rPr>
              <a:t>In Aboriginal society </a:t>
            </a:r>
            <a:r>
              <a:rPr lang="en-AU" sz="1600" u="sng" dirty="0">
                <a:solidFill>
                  <a:srgbClr val="FFFF00"/>
                </a:solidFill>
              </a:rPr>
              <a:t>“Identity” </a:t>
            </a:r>
            <a:r>
              <a:rPr lang="en-AU" sz="1600" dirty="0">
                <a:solidFill>
                  <a:srgbClr val="FFFF00"/>
                </a:solidFill>
              </a:rPr>
              <a:t>has a separate value from perceived norms in mainstream society. Aboriginal will identify to each other, through connection of family, tribe and country</a:t>
            </a:r>
            <a:r>
              <a:rPr lang="en-AU" sz="1600" dirty="0">
                <a:solidFill>
                  <a:srgbClr val="FF0000"/>
                </a:solidFill>
              </a:rPr>
              <a:t/>
            </a:r>
            <a:br>
              <a:rPr lang="en-AU" sz="1600" dirty="0">
                <a:solidFill>
                  <a:srgbClr val="FF0000"/>
                </a:solidFill>
              </a:rPr>
            </a:br>
            <a:r>
              <a:rPr lang="en-AU" sz="1600" dirty="0">
                <a:solidFill>
                  <a:srgbClr val="FF0000"/>
                </a:solidFill>
              </a:rPr>
              <a:t>Responsibilities of being a portrait artists and painting a </a:t>
            </a:r>
            <a:r>
              <a:rPr lang="en-AU" sz="1600" u="sng" dirty="0">
                <a:solidFill>
                  <a:srgbClr val="FF0000"/>
                </a:solidFill>
              </a:rPr>
              <a:t>“Portrait” </a:t>
            </a:r>
            <a:r>
              <a:rPr lang="en-AU" sz="1600" dirty="0">
                <a:solidFill>
                  <a:srgbClr val="FF0000"/>
                </a:solidFill>
              </a:rPr>
              <a:t>of Aboriginal person, comes with obligations and responsibilities, and as an Aboriginal portrait artist, </a:t>
            </a:r>
            <a:r>
              <a:rPr lang="en-AU" sz="1600" dirty="0" smtClean="0">
                <a:solidFill>
                  <a:srgbClr val="FF0000"/>
                </a:solidFill>
              </a:rPr>
              <a:t>I'm </a:t>
            </a:r>
            <a:r>
              <a:rPr lang="en-AU" sz="1600" dirty="0">
                <a:solidFill>
                  <a:srgbClr val="FF0000"/>
                </a:solidFill>
              </a:rPr>
              <a:t>very concerned for my People.</a:t>
            </a:r>
            <a:br>
              <a:rPr lang="en-AU" sz="1600" dirty="0">
                <a:solidFill>
                  <a:srgbClr val="FF0000"/>
                </a:solidFill>
              </a:rPr>
            </a:br>
            <a:r>
              <a:rPr lang="en-AU" sz="1600" dirty="0">
                <a:solidFill>
                  <a:srgbClr val="FF0000"/>
                </a:solidFill>
              </a:rPr>
              <a:t>Mainstream society assumes, because we are in modern times, we practices, values and beliefs are not carried out or important and have died out. </a:t>
            </a:r>
            <a:r>
              <a:rPr lang="en-AU" sz="1800" b="1" i="1" dirty="0">
                <a:solidFill>
                  <a:srgbClr val="FF0000"/>
                </a:solidFill>
              </a:rPr>
              <a:t/>
            </a:r>
            <a:br>
              <a:rPr lang="en-AU" sz="1800" b="1" i="1" dirty="0">
                <a:solidFill>
                  <a:srgbClr val="FF0000"/>
                </a:solidFill>
              </a:rPr>
            </a:br>
            <a:r>
              <a:rPr lang="en-AU" dirty="0"/>
              <a:t/>
            </a:r>
            <a:br>
              <a:rPr lang="en-AU" dirty="0"/>
            </a:br>
            <a:endParaRPr lang="en-AU" dirty="0"/>
          </a:p>
        </p:txBody>
      </p:sp>
    </p:spTree>
    <p:extLst>
      <p:ext uri="{BB962C8B-B14F-4D97-AF65-F5344CB8AC3E}">
        <p14:creationId xmlns:p14="http://schemas.microsoft.com/office/powerpoint/2010/main" val="34934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76672"/>
            <a:ext cx="8229600" cy="6552728"/>
          </a:xfrm>
        </p:spPr>
        <p:txBody>
          <a:bodyPr>
            <a:normAutofit fontScale="90000"/>
          </a:bodyPr>
          <a:lstStyle/>
          <a:p>
            <a:pPr algn="l"/>
            <a:r>
              <a:rPr lang="en-AU" sz="2700" b="1" u="sng" dirty="0" smtClean="0">
                <a:solidFill>
                  <a:srgbClr val="FFFF00"/>
                </a:solidFill>
              </a:rPr>
              <a:t>The ABORIGINAL  ARTIST</a:t>
            </a:r>
            <a:r>
              <a:rPr lang="en-AU" sz="2000" b="1" u="sng" dirty="0" smtClean="0"/>
              <a:t/>
            </a:r>
            <a:br>
              <a:rPr lang="en-AU" sz="2000" b="1" u="sng" dirty="0" smtClean="0"/>
            </a:br>
            <a:r>
              <a:rPr lang="en-AU" sz="2000" b="1" u="sng" dirty="0"/>
              <a:t/>
            </a:r>
            <a:br>
              <a:rPr lang="en-AU" sz="2000" b="1" u="sng" dirty="0"/>
            </a:br>
            <a:r>
              <a:rPr lang="en-AU" sz="1800" dirty="0"/>
              <a:t/>
            </a:r>
            <a:br>
              <a:rPr lang="en-AU" sz="1800" dirty="0"/>
            </a:br>
            <a:r>
              <a:rPr lang="en-AU" sz="1800" dirty="0">
                <a:solidFill>
                  <a:srgbClr val="FFFF00"/>
                </a:solidFill>
              </a:rPr>
              <a:t>Mention Aboriginal Artist, and Aboriginal Art, immediately ones </a:t>
            </a:r>
            <a:r>
              <a:rPr lang="en-AU" sz="1800" dirty="0" smtClean="0">
                <a:solidFill>
                  <a:srgbClr val="FFFF00"/>
                </a:solidFill>
              </a:rPr>
              <a:t>thought, links them </a:t>
            </a:r>
            <a:r>
              <a:rPr lang="en-AU" sz="1800" dirty="0">
                <a:solidFill>
                  <a:srgbClr val="FFFF00"/>
                </a:solidFill>
              </a:rPr>
              <a:t>with dot work, and other symbolic or emblematic markings that’s representational of ancient traditional art</a:t>
            </a:r>
            <a:r>
              <a:rPr lang="en-AU" sz="1800" dirty="0"/>
              <a:t/>
            </a:r>
            <a:br>
              <a:rPr lang="en-AU" sz="1800" dirty="0"/>
            </a:br>
            <a:r>
              <a:rPr lang="en-AU" sz="1800" dirty="0">
                <a:solidFill>
                  <a:srgbClr val="FF0000"/>
                </a:solidFill>
              </a:rPr>
              <a:t>Rock /cave art, body art, sand drawings, bark paintings, all classified as primitive or prehistoric</a:t>
            </a:r>
            <a:br>
              <a:rPr lang="en-AU" sz="1800" dirty="0">
                <a:solidFill>
                  <a:srgbClr val="FF0000"/>
                </a:solidFill>
              </a:rPr>
            </a:br>
            <a:r>
              <a:rPr lang="en-AU" sz="1800" dirty="0">
                <a:solidFill>
                  <a:srgbClr val="FF0000"/>
                </a:solidFill>
              </a:rPr>
              <a:t>National and International curators or art experts tend to associate the artist, to resemble the bush/desert man/woman, carrying that primitive image, seen before white occupation.</a:t>
            </a:r>
            <a:br>
              <a:rPr lang="en-AU" sz="1800" dirty="0">
                <a:solidFill>
                  <a:srgbClr val="FF0000"/>
                </a:solidFill>
              </a:rPr>
            </a:br>
            <a:r>
              <a:rPr lang="en-AU" sz="1800" dirty="0">
                <a:solidFill>
                  <a:srgbClr val="FF0000"/>
                </a:solidFill>
              </a:rPr>
              <a:t>With these art styles and primitive figures, they we are pushed to the past, to associate authenticity, dismissing modern and urban Aboriginal artists and their art styles (especially if we don’t fit the image/s). Judgement is passed and contemporary art style are seen or judged as unauthentic/ not the real deal. </a:t>
            </a:r>
            <a:r>
              <a:rPr lang="en-AU" sz="1800" dirty="0"/>
              <a:t/>
            </a:r>
            <a:br>
              <a:rPr lang="en-AU" sz="1800" dirty="0"/>
            </a:br>
            <a:r>
              <a:rPr lang="en-AU" sz="1800" dirty="0">
                <a:solidFill>
                  <a:srgbClr val="FFFF00"/>
                </a:solidFill>
              </a:rPr>
              <a:t>What’s disremembered, is through the brutal introduction of “Colonisation” your ideologies of a real Aboriginal and authentic Aboriginal art, exists before 1788.  </a:t>
            </a:r>
            <a:br>
              <a:rPr lang="en-AU" sz="1800" dirty="0">
                <a:solidFill>
                  <a:srgbClr val="FFFF00"/>
                </a:solidFill>
              </a:rPr>
            </a:br>
            <a:r>
              <a:rPr lang="en-AU" sz="1800" dirty="0">
                <a:solidFill>
                  <a:srgbClr val="FFFF00"/>
                </a:solidFill>
              </a:rPr>
              <a:t>Society has neglected to appreciate, the preservation of stories that has been maintained and handed down, these stories have developed yet sustained with pressure from new occupation and brutal settlement, now told in a  western medium (Acrylic/Oil on Canvas, Pottery/Ceramic,  Steel /Metal Work, Print Making, Photo Media, Audio-Visual etc. </a:t>
            </a:r>
            <a:r>
              <a:rPr lang="en-AU" sz="1800" dirty="0" smtClean="0">
                <a:solidFill>
                  <a:srgbClr val="FFFF00"/>
                </a:solidFill>
              </a:rPr>
              <a:t>)</a:t>
            </a:r>
            <a:r>
              <a:rPr lang="en-AU" sz="2000" dirty="0" smtClean="0">
                <a:solidFill>
                  <a:srgbClr val="FFFF00"/>
                </a:solidFill>
              </a:rPr>
              <a:t> </a:t>
            </a:r>
            <a:br>
              <a:rPr lang="en-AU" sz="2000" dirty="0" smtClean="0">
                <a:solidFill>
                  <a:srgbClr val="FFFF00"/>
                </a:solidFill>
              </a:rPr>
            </a:br>
            <a:r>
              <a:rPr lang="en-AU" sz="2000" dirty="0" smtClean="0">
                <a:solidFill>
                  <a:srgbClr val="FF0000"/>
                </a:solidFill>
              </a:rPr>
              <a:t>Understandably the modern or contemporary Aboriginal Artist, we have had to evolved with the trappings of western influences,  as we step into the future,  our world has changed and so has our art. To our People, we are the keepers of our stories  and as artists we tell them through western mediums (although not always) </a:t>
            </a:r>
            <a:r>
              <a:rPr lang="en-AU" sz="2000" dirty="0" smtClean="0"/>
              <a:t/>
            </a:r>
            <a:br>
              <a:rPr lang="en-AU" sz="2000" dirty="0" smtClean="0"/>
            </a:br>
            <a:r>
              <a:rPr lang="en-AU" sz="2000" dirty="0" smtClean="0"/>
              <a:t/>
            </a:r>
            <a:br>
              <a:rPr lang="en-AU" sz="2000" dirty="0" smtClean="0"/>
            </a:br>
            <a:endParaRPr lang="en-AU" dirty="0"/>
          </a:p>
        </p:txBody>
      </p:sp>
    </p:spTree>
    <p:extLst>
      <p:ext uri="{BB962C8B-B14F-4D97-AF65-F5344CB8AC3E}">
        <p14:creationId xmlns:p14="http://schemas.microsoft.com/office/powerpoint/2010/main" val="3863135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032" y="273050"/>
            <a:ext cx="2880320" cy="1162050"/>
          </a:xfrm>
        </p:spPr>
        <p:txBody>
          <a:bodyPr/>
          <a:lstStyle/>
          <a:p>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1" cy="6858000"/>
          </a:xfrm>
        </p:spPr>
      </p:pic>
      <p:sp>
        <p:nvSpPr>
          <p:cNvPr id="4" name="Text Placeholder 3"/>
          <p:cNvSpPr>
            <a:spLocks noGrp="1"/>
          </p:cNvSpPr>
          <p:nvPr>
            <p:ph type="body" sz="half" idx="2"/>
          </p:nvPr>
        </p:nvSpPr>
        <p:spPr>
          <a:xfrm>
            <a:off x="0" y="2060848"/>
            <a:ext cx="9144000" cy="2016224"/>
          </a:xfrm>
        </p:spPr>
        <p:txBody>
          <a:bodyPr>
            <a:normAutofit/>
          </a:bodyPr>
          <a:lstStyle/>
          <a:p>
            <a:pPr algn="ctr"/>
            <a:r>
              <a:rPr lang="en-AU" sz="3600" b="1" dirty="0" smtClean="0">
                <a:solidFill>
                  <a:schemeClr val="bg1"/>
                </a:solidFill>
              </a:rPr>
              <a:t>What Is Aboriginal Art and who defines it?</a:t>
            </a:r>
            <a:endParaRPr lang="en-AU" sz="3600" b="1" dirty="0">
              <a:solidFill>
                <a:schemeClr val="bg1"/>
              </a:solidFill>
            </a:endParaRPr>
          </a:p>
        </p:txBody>
      </p:sp>
    </p:spTree>
    <p:extLst>
      <p:ext uri="{BB962C8B-B14F-4D97-AF65-F5344CB8AC3E}">
        <p14:creationId xmlns:p14="http://schemas.microsoft.com/office/powerpoint/2010/main" val="247147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6322714"/>
          </a:xfrm>
        </p:spPr>
        <p:txBody>
          <a:bodyPr>
            <a:normAutofit/>
          </a:bodyPr>
          <a:lstStyle/>
          <a:p>
            <a:pPr algn="l"/>
            <a:r>
              <a:rPr lang="en-AU" sz="2400" dirty="0"/>
              <a:t/>
            </a:r>
            <a:br>
              <a:rPr lang="en-AU" sz="2400" dirty="0"/>
            </a:br>
            <a:r>
              <a:rPr lang="en-AU" sz="2400" dirty="0" smtClean="0"/>
              <a:t/>
            </a:r>
            <a:br>
              <a:rPr lang="en-AU" sz="2400" dirty="0" smtClean="0"/>
            </a:br>
            <a:r>
              <a:rPr lang="en-AU" sz="2400" dirty="0" smtClean="0">
                <a:solidFill>
                  <a:srgbClr val="FF0000"/>
                </a:solidFill>
              </a:rPr>
              <a:t/>
            </a:r>
            <a:br>
              <a:rPr lang="en-AU" sz="2400" dirty="0" smtClean="0">
                <a:solidFill>
                  <a:srgbClr val="FF0000"/>
                </a:solidFill>
              </a:rPr>
            </a:br>
            <a:r>
              <a:rPr lang="en-AU" sz="2400" dirty="0">
                <a:solidFill>
                  <a:srgbClr val="FF0000"/>
                </a:solidFill>
              </a:rPr>
              <a:t>As we have advanced as a People, combining our traditional knowledge and techniques with that of the western practises and methods, our capacity to explore and refine our individual art styles and </a:t>
            </a:r>
            <a:r>
              <a:rPr lang="en-AU" sz="2400" dirty="0" smtClean="0">
                <a:solidFill>
                  <a:srgbClr val="FF0000"/>
                </a:solidFill>
              </a:rPr>
              <a:t>possibilities, </a:t>
            </a:r>
            <a:r>
              <a:rPr lang="en-AU" sz="2400" dirty="0">
                <a:solidFill>
                  <a:srgbClr val="FF0000"/>
                </a:solidFill>
              </a:rPr>
              <a:t>have succeeded beyond what is accepted as authentic Aboriginal art </a:t>
            </a:r>
            <a:br>
              <a:rPr lang="en-AU" sz="2400" dirty="0">
                <a:solidFill>
                  <a:srgbClr val="FF0000"/>
                </a:solidFill>
              </a:rPr>
            </a:br>
            <a:r>
              <a:rPr lang="en-AU" sz="2400" dirty="0">
                <a:solidFill>
                  <a:srgbClr val="FFFF00"/>
                </a:solidFill>
              </a:rPr>
              <a:t>From the wider and national </a:t>
            </a:r>
            <a:r>
              <a:rPr lang="en-AU" sz="2400" dirty="0" smtClean="0">
                <a:solidFill>
                  <a:srgbClr val="FFFF00"/>
                </a:solidFill>
              </a:rPr>
              <a:t>expectations, </a:t>
            </a:r>
            <a:r>
              <a:rPr lang="en-AU" sz="2400" dirty="0">
                <a:solidFill>
                  <a:srgbClr val="FFFF00"/>
                </a:solidFill>
              </a:rPr>
              <a:t>and the ideologies of what is perceived as Aboriginal art, we have </a:t>
            </a:r>
            <a:r>
              <a:rPr lang="en-AU" sz="2400" dirty="0" smtClean="0">
                <a:solidFill>
                  <a:srgbClr val="FFFF00"/>
                </a:solidFill>
              </a:rPr>
              <a:t>created </a:t>
            </a:r>
            <a:r>
              <a:rPr lang="en-AU" sz="2400" dirty="0">
                <a:solidFill>
                  <a:srgbClr val="FFFF00"/>
                </a:solidFill>
              </a:rPr>
              <a:t>our own movement in the art world.  </a:t>
            </a:r>
            <a:r>
              <a:rPr lang="en-AU" sz="2400" dirty="0">
                <a:solidFill>
                  <a:srgbClr val="FF0000"/>
                </a:solidFill>
              </a:rPr>
              <a:t/>
            </a:r>
            <a:br>
              <a:rPr lang="en-AU" sz="2400" dirty="0">
                <a:solidFill>
                  <a:srgbClr val="FF0000"/>
                </a:solidFill>
              </a:rPr>
            </a:br>
            <a:r>
              <a:rPr lang="en-AU" sz="2400" dirty="0">
                <a:solidFill>
                  <a:srgbClr val="FF0000"/>
                </a:solidFill>
              </a:rPr>
              <a:t>Exploding Aboriginal </a:t>
            </a:r>
            <a:r>
              <a:rPr lang="en-AU" sz="2400" dirty="0" smtClean="0">
                <a:solidFill>
                  <a:srgbClr val="FF0000"/>
                </a:solidFill>
              </a:rPr>
              <a:t>changes began </a:t>
            </a:r>
            <a:r>
              <a:rPr lang="en-AU" sz="2400" dirty="0">
                <a:solidFill>
                  <a:srgbClr val="FF0000"/>
                </a:solidFill>
              </a:rPr>
              <a:t>back with celebrated water colour </a:t>
            </a:r>
            <a:r>
              <a:rPr lang="en-AU" sz="2400" dirty="0" smtClean="0">
                <a:solidFill>
                  <a:srgbClr val="FFFF00"/>
                </a:solidFill>
              </a:rPr>
              <a:t>Albert </a:t>
            </a:r>
            <a:r>
              <a:rPr lang="en-AU" sz="2400" dirty="0">
                <a:solidFill>
                  <a:srgbClr val="FFFF00"/>
                </a:solidFill>
              </a:rPr>
              <a:t>Namatjirra </a:t>
            </a:r>
            <a:r>
              <a:rPr lang="en-AU" sz="2400" dirty="0">
                <a:solidFill>
                  <a:srgbClr val="FF0000"/>
                </a:solidFill>
              </a:rPr>
              <a:t>and in more recent time with the works of </a:t>
            </a:r>
            <a:r>
              <a:rPr lang="en-AU" sz="2400" dirty="0">
                <a:solidFill>
                  <a:srgbClr val="FFFF00"/>
                </a:solidFill>
              </a:rPr>
              <a:t>Emily Kame Kngwarreye.</a:t>
            </a:r>
          </a:p>
        </p:txBody>
      </p:sp>
    </p:spTree>
    <p:extLst>
      <p:ext uri="{BB962C8B-B14F-4D97-AF65-F5344CB8AC3E}">
        <p14:creationId xmlns:p14="http://schemas.microsoft.com/office/powerpoint/2010/main" val="2747212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4090</TotalTime>
  <Words>1469</Words>
  <Application>Microsoft Office PowerPoint</Application>
  <PresentationFormat>On-screen Show (4:3)</PresentationFormat>
  <Paragraphs>139</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AIATSIS 50th Conference Program  (Breaking Barriers In Researching and Thinking)  Canberra "26 - 29 Marc 2014.  </vt:lpstr>
      <vt:lpstr>PowerPoint Presentation</vt:lpstr>
      <vt:lpstr>PowerPoint Presentation</vt:lpstr>
      <vt:lpstr>PowerPoint Presentation</vt:lpstr>
      <vt:lpstr>PowerPoint Presentation</vt:lpstr>
      <vt:lpstr> IMAGE -  IDENTITY -  PORTRAITURE   The “Image” of an Aboriginal person, I believe, carries a far complex and deeper significance, if compared to the perception that of non-Indigenous interpretation.  In Aboriginal culture and society, First Australians embody a higher and spiritual sacredness,  that needs to be respected and protected, under cultural and traditional  The image of an Aboriginal person, especially and Elder, needs to be handled with a greater regard and extra delicate sensitivity, As a portrait artist, I'm imparted with privileges and assume special responsibility, when transferring a person image to canvas  The sort of responsibility I’m referring to is of a spiritual nature, that’s not practiced in non-Indigenous society, and there for I'm a little more concerned or even protective, when our Peoples images are being portrayed by non-Indigenous artists.   Its customary to cover the image of our People who have passed (especially Elders), traditional protocol should always be respected, unless special requirements have been placed.  Aboriginal Image or Imagery upholds a level of sacredness, and customary beliefs (customary practices differ between language groups), sacredness in the form of soul revealing, capturing or entrapping, and these are the powers that are not understood when non-Indigenous artists paint the images/faces of Aboriginal People/s.  Traditional practices are not respected, because they don’t understand, learn or acknowledge the sacredness or sensitivities of an Aboriginal/s way of life  In Aboriginal society “Identity” has a separate value from perceived norms in mainstream society. Aboriginal will identify to each other, through connection of family, tribe and country Responsibilities of being a portrait artists and painting a “Portrait” of Aboriginal person, comes with obligations and responsibilities, and as an Aboriginal portrait artist, I'm very concerned for my People. Mainstream society assumes, because we are in modern times, we practices, values and beliefs are not carried out or important and have died out.   </vt:lpstr>
      <vt:lpstr>The ABORIGINAL  ARTIST   Mention Aboriginal Artist, and Aboriginal Art, immediately ones thought, links them with dot work, and other symbolic or emblematic markings that’s representational of ancient traditional art Rock /cave art, body art, sand drawings, bark paintings, all classified as primitive or prehistoric National and International curators or art experts tend to associate the artist, to resemble the bush/desert man/woman, carrying that primitive image, seen before white occupation. With these art styles and primitive figures, they we are pushed to the past, to associate authenticity, dismissing modern and urban Aboriginal artists and their art styles (especially if we don’t fit the image/s). Judgement is passed and contemporary art style are seen or judged as unauthentic/ not the real deal.  What’s disremembered, is through the brutal introduction of “Colonisation” your ideologies of a real Aboriginal and authentic Aboriginal art, exists before 1788.   Society has neglected to appreciate, the preservation of stories that has been maintained and handed down, these stories have developed yet sustained with pressure from new occupation and brutal settlement, now told in a  western medium (Acrylic/Oil on Canvas, Pottery/Ceramic,  Steel /Metal Work, Print Making, Photo Media, Audio-Visual etc. )  Understandably the modern or contemporary Aboriginal Artist, we have had to evolved with the trappings of western influences,  as we step into the future,  our world has changed and so has our art. To our People, we are the keepers of our stories  and as artists we tell them through western mediums (although not always)   </vt:lpstr>
      <vt:lpstr>PowerPoint Presentation</vt:lpstr>
      <vt:lpstr>   As we have advanced as a People, combining our traditional knowledge and techniques with that of the western practises and methods, our capacity to explore and refine our individual art styles and possibilities, have succeeded beyond what is accepted as authentic Aboriginal art  From the wider and national expectations, and the ideologies of what is perceived as Aboriginal art, we have created our own movement in the art world.   Exploding Aboriginal changes began back with celebrated water colour Albert Namatjirra and in more recent time with the works of Emily Kame Kngwarreye.</vt:lpstr>
      <vt:lpstr>Emily Kame Kngwarreye   (1910-1996)</vt:lpstr>
      <vt:lpstr>Albert Namatjirra (1902-1959) “Ghost Gum, Mt Sonder, MacDonnell Ranges”  c1953 and “Mount Connor near Musgrave Ranges” c.1956</vt:lpstr>
      <vt:lpstr>PowerPoint Presentation</vt:lpstr>
      <vt:lpstr>Aboriginal artists love to explore, we love to experiment and we love to intermix our heritage using western techniques to showcase our individual talents, which not only promotes who we are but also how we are connected to our country.  We define, who we are, what our art is about and how it is presented. We are conscious of our work and we are aware that we have our Elders watching what we do and we are driven by our traditional, cultural, spiritual and physical past, present and future.  </vt:lpstr>
      <vt:lpstr>PowerPoint Presentation</vt:lpstr>
      <vt:lpstr> Reflective of Traditional Oral Aboriginal History, the People used art to communicate, a visual or descriptive language, images such as paintings or drawings documented important life events. This form of documenting history, hasn’t stopped, it continues today using western methods to pass on, maintain and preserve our heritage, culture, traditions.  Aboriginal Artists exchange knowledge through narratives that’s reflective of the past and present day, expressed through art, in whatever form, medium or methods. To the Aboriginal artist, this is still Aboriginal art, as did since before arrival and occupation.  Conceptual art echo’s that theory and mode, sending a message using pictures, icons, symbols to communicate an idea   (also see page 24 “Still Life and Personal Possession”)</vt:lpstr>
      <vt:lpstr>'Scream" and" Rabbit Proof Fence" </vt:lpstr>
      <vt:lpstr>"Namatjirra &amp; Me" </vt:lpstr>
      <vt:lpstr>PowerPoint Presentation</vt:lpstr>
      <vt:lpstr>Imitating conventional European artists, such as Vincent Van Gogh, Rembrandt, Pablo Picasso, and one of my most admired, female self portrait artist is Frida Kahlo. I have a personal aspiration to produce a volume of “Self Portraits”, for every exhibition I produce or take part in, my ambition is to present a self-portrait.  This is a personal goal, a visual diary that documents my life as an artist, that will tell the story of an Aboriginal portrait artist.   It would be wonderful to be remembered for my self-portraits.    (p. 16-23) Demonstrates a “Timeline”  of “Self-Portraits”   (p. 24)  Describes a “Self Portrait “ in “Still Life”) </vt:lpstr>
      <vt:lpstr>1st "Self Portrait"</vt:lpstr>
      <vt:lpstr>My 1st “Self Portrait”  in Oil</vt:lpstr>
      <vt:lpstr>I was invited to the Institute of Koorie Education at Deakin University, as a guest lecturer for the Students studying in a Bachelor of Art, during the week stay.  As a former graduate , my role was to  work with the students and share my knowledge and experiences while studying in a postgraduate degree.  Indigenous students are: Shawna Tonkins and Reuben Doolah (pictured in group portrait)  </vt:lpstr>
      <vt:lpstr>Title: Self Portrait #2</vt:lpstr>
      <vt:lpstr>“Self Portrait “  </vt:lpstr>
      <vt:lpstr>Title: Self Portrait #3</vt:lpstr>
      <vt:lpstr>“Self Portrait”</vt:lpstr>
      <vt:lpstr>Still Life and Personal Possession </vt:lpstr>
      <vt:lpstr>PowerPoint Presentation</vt:lpstr>
      <vt:lpstr> I have always been intrigued by other artists portraits, fascinated by their ability to illustrate the features of an individual’s faces, to create a recognisable image, that’s resembles a true and honest characters of the person portrayed.  I would dream, thinking, if only I could paint like them white portrait artists, to be able to illuminate my peoples beauty and richness I see in my people’s faces.  I was determined to learn the secrets or techniques, to produce a visual record of how I saw my people, and through which I could share that beauty of Australia’s “First People/s”. </vt:lpstr>
      <vt:lpstr>Inspired by the great masters of the European Art World, I was determined to learn. As an art student at the Institute of Koorie Education, Deakin University. I was taught these techniques and secrets, and with this new art knowledge I created my own personal style, adopting any eye for colour to highlight the splendour and dignity of my People As an Aboriginal portrait artist, I'm aware and feel disheartened when I come across portrait of my people produced by non-Indigenous artists, their work fails to capture the all-important essence of Aboriginal majesty and splendour.  The protective pride in me finds personal let-down in the portraits, of the images of two of our most notable men (Gulpilil and Yunupingu) images that won prize in the Archibald. I’m unsure if this is a masculine impression/style, but as an Aboriginal artist, I see the loss of vibrancy and sparkle missing. This is my opinion of cause. (also see pg. 42) </vt:lpstr>
      <vt:lpstr>PowerPoint Presentation</vt:lpstr>
      <vt:lpstr> My first “Solo Portrait” Exhibition (2013) launched at UMI Arts Gallery in Cairns, Queensland. The exhibition , titled “ Indigenous Portrait Through a Kaleidoscopic Lens “ celebrated the local Indigenous People, who called Cairns their home.  The broader concept of this exhibition,  was to communicate with the wider communities,  about the hidden beauty of Aboriginal and Torres Strait island People,  to give a greater appreciation, to  eliminate any stereotypical prejudices and perceptions.  By painting the portraits, I was able to highlight to the community, from a positive  viewpoint, that all “Black Fella’s” ,  carrying  their own  vibrant  and well-defined culture/s,  with distinct language/s and customs. Yet re-enforcing the view that our differences didn’t  separate us as a people.  Using the exhibition, was a way for me to  model this , as the participants, happily provided information narrating their personal and cultural background and heritage.  UMI Arts Gallery, managed by Indigenous Staff , focused on promoting Indigenous artists/arts  of  north QLD</vt:lpstr>
      <vt:lpstr> Indigenous Portrait Through a Kaleidoscopic Lens </vt:lpstr>
      <vt:lpstr>Indigenous Portrait Through a Kaleidoscopic Lens</vt:lpstr>
      <vt:lpstr>Indigenous Portrait Through a Kaleidoscopic Lens</vt:lpstr>
      <vt:lpstr>Indigenous Portrait Through a Kaleidoscopic Lens</vt:lpstr>
      <vt:lpstr>Indigenous Portrait Through a Kaleidoscopic Lens</vt:lpstr>
      <vt:lpstr>Indigenous Portrait Through a Kaleidoscopic Lens</vt:lpstr>
      <vt:lpstr>Indigenous Portrait Through a Kaleidoscopic Lens</vt:lpstr>
      <vt:lpstr>PowerPoint Presentation</vt:lpstr>
      <vt:lpstr>In 2013, I realised a long term goal, entering into the Australia’s most prestigious portrait competition, the “Archibald”...  As an Aboriginal artist, I felt concerned that non-Indigenous artists, were winning the major cash prize and recognition, through their presentation of Indigenous images.   I felt that our images were being used to lift only the profiles of the artist and not the profile or welfare of the individual or the People </vt:lpstr>
      <vt:lpstr>Cheryl Creed &amp; Jenny Fraser</vt:lpstr>
      <vt:lpstr>Jenny Fraser  </vt:lpstr>
      <vt:lpstr>Page 27, I touched upon the two images or Archibald prize winners, David Gulpilil’s portrait  (by artist Craig Ruddy  2004) and Geoffrey Gurrumul Yunupingu’s portrait (by Guy Maestri 2009), both artists’ works are eerily similar. But my concerns lays with the portrait of Gurrumul, I felt the artist approach, kept Brother in the dark, the mediums used suggested solitary or  lonely  man,  the image  reflected sadness. It didn’t reflect his brilliance as a singer, and artist, a man who had reached success despite his challengers.   I can’t be impressed with the portrait of David Gulpilil either; it has no feeling, no body and is flat and lakes the effervescence that this great personality of a man has. David Gulpilil is a genius, with a character larger than life, his aura shines. But I don’t get that from Ruddy’s portrait, it lakes intelligent, far from the man himself, and feels somewhat of a colonial caricature.  I imagine both artists’ intentions were to interpret the people and the culture, believing they could imitate the use of ochre as an Indigenous element or cultural component.   As an Aboriginal artist, passionate about portraiture art and protective about how our images are presented and seen through the eyes of a non-Indigenous portrait artist.   I believe that when reproducing our images, there is more than an artistic appreciation to be seen, there’s a cultural and spiritual presence that needs to be respected.   As I mentioned earlier, I’m protective of our images and I feel it’s important that Aboriginal People paint Aboriginal People. I understand it’s not a very strong argument but it a personal objective.  </vt:lpstr>
      <vt:lpstr>PowerPoint Presentation</vt:lpstr>
      <vt:lpstr> My concern towards non-Indigenous artist portraying Indigenous People/s images, I feel they fail to recognise or connect with our struggle (past &amp; present), our spiritual and physical essence or quantity.  We are a vibrant and rich culture, and so are the people, we come with intensity, greatness, integrity, honesty, personality and an intelligence invisible to mainstream folks.  We are a people with distinct and diverse cultures, customs and language/s. Like the many colours of the rainbow, we reflect a beauty of physical and biological radiance, this is not seen by the dominate communities, because their take on beauty is only reflective in their own image/s and they see us as the inferior other. They continue to paint us in that unintelligent and primitive imagery portray by early European artist’s It’s upsetting to look at portrait s of my People, painted by many non-Indigenous artists born on Aboriginal Land. Reason being, that I have taken up portraiture, to share the beauty that I so admire about my people   </vt:lpstr>
      <vt:lpstr>Has Much Changed In The Past 50 Years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Cheryl Creed</dc:title>
  <dc:creator>PatrickCheryl</dc:creator>
  <cp:lastModifiedBy>PatrickCheryl</cp:lastModifiedBy>
  <cp:revision>206</cp:revision>
  <dcterms:created xsi:type="dcterms:W3CDTF">2014-01-02T07:39:05Z</dcterms:created>
  <dcterms:modified xsi:type="dcterms:W3CDTF">2014-03-26T23:52:23Z</dcterms:modified>
</cp:coreProperties>
</file>