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8" r:id="rId3"/>
    <p:sldId id="269" r:id="rId4"/>
    <p:sldId id="257" r:id="rId5"/>
    <p:sldId id="261" r:id="rId6"/>
    <p:sldId id="262" r:id="rId7"/>
    <p:sldId id="275" r:id="rId8"/>
    <p:sldId id="258" r:id="rId9"/>
    <p:sldId id="274" r:id="rId10"/>
    <p:sldId id="263" r:id="rId11"/>
    <p:sldId id="265" r:id="rId12"/>
    <p:sldId id="273" r:id="rId13"/>
    <p:sldId id="266" r:id="rId14"/>
    <p:sldId id="264" r:id="rId15"/>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2" d="100"/>
          <a:sy n="72" d="100"/>
        </p:scale>
        <p:origin x="66" y="480"/>
      </p:cViewPr>
      <p:guideLst>
        <p:guide orient="horz" pos="2160"/>
        <p:guide pos="3840"/>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3/15/2014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Canadian Indigenous People’s Conceptions of Giftedness: </a:t>
            </a:r>
            <a:r>
              <a:rPr lang="en-US" sz="3600" dirty="0"/>
              <a:t/>
            </a:r>
            <a:br>
              <a:rPr lang="en-US" sz="3600" dirty="0"/>
            </a:br>
            <a:r>
              <a:rPr lang="en-US" sz="2000" dirty="0"/>
              <a:t>Perceptions of Elders, Students, Faculty and </a:t>
            </a:r>
            <a:r>
              <a:rPr lang="en-US" sz="2000" dirty="0" smtClean="0"/>
              <a:t>Staff</a:t>
            </a:r>
            <a:br>
              <a:rPr lang="en-US" sz="2000" dirty="0" smtClean="0"/>
            </a:br>
            <a:r>
              <a:rPr lang="en-US" sz="2000" dirty="0" smtClean="0"/>
              <a:t>Preliminary Findings</a:t>
            </a:r>
            <a:endParaRPr lang="en-US" sz="2000" dirty="0"/>
          </a:p>
        </p:txBody>
      </p:sp>
      <p:sp>
        <p:nvSpPr>
          <p:cNvPr id="3" name="Subtitle 2"/>
          <p:cNvSpPr>
            <a:spLocks noGrp="1"/>
          </p:cNvSpPr>
          <p:nvPr>
            <p:ph type="subTitle" idx="1"/>
          </p:nvPr>
        </p:nvSpPr>
        <p:spPr/>
        <p:txBody>
          <a:bodyPr>
            <a:normAutofit lnSpcReduction="10000"/>
          </a:bodyPr>
          <a:lstStyle/>
          <a:p>
            <a:r>
              <a:rPr lang="en-US" dirty="0"/>
              <a:t>Sal Mendaglio, PhD</a:t>
            </a:r>
          </a:p>
          <a:p>
            <a:r>
              <a:rPr lang="en-US" dirty="0" smtClean="0"/>
              <a:t>Jacqueline Ottmann, PhD</a:t>
            </a:r>
          </a:p>
          <a:p>
            <a:r>
              <a:rPr lang="en-US" dirty="0" smtClean="0"/>
              <a:t>University of Calgary</a:t>
            </a:r>
            <a:endParaRPr lang="en-US" dirty="0"/>
          </a:p>
        </p:txBody>
      </p:sp>
    </p:spTree>
    <p:extLst>
      <p:ext uri="{BB962C8B-B14F-4D97-AF65-F5344CB8AC3E}">
        <p14:creationId xmlns:p14="http://schemas.microsoft.com/office/powerpoint/2010/main" val="307210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idx="1"/>
          </p:nvPr>
        </p:nvSpPr>
        <p:spPr/>
        <p:txBody>
          <a:bodyPr>
            <a:normAutofit/>
          </a:bodyPr>
          <a:lstStyle/>
          <a:p>
            <a:pPr marL="457200" lvl="1" indent="0">
              <a:buNone/>
            </a:pPr>
            <a:r>
              <a:rPr lang="en-US" sz="2600" b="1" dirty="0"/>
              <a:t> </a:t>
            </a:r>
            <a:r>
              <a:rPr lang="en-US" sz="2400" b="1" dirty="0"/>
              <a:t>Theme </a:t>
            </a:r>
            <a:r>
              <a:rPr lang="en-US" sz="2400" b="1" dirty="0" smtClean="0"/>
              <a:t>3 : </a:t>
            </a:r>
            <a:r>
              <a:rPr lang="en-US" sz="2400" b="1" dirty="0"/>
              <a:t>It’s an ability or skill, more than </a:t>
            </a:r>
            <a:r>
              <a:rPr lang="en-US" sz="2400" b="1" dirty="0" smtClean="0"/>
              <a:t>intellectual</a:t>
            </a:r>
          </a:p>
          <a:p>
            <a:pPr marL="457200" lvl="1" indent="0">
              <a:buNone/>
            </a:pPr>
            <a:r>
              <a:rPr lang="en-US" dirty="0" smtClean="0"/>
              <a:t>“</a:t>
            </a:r>
            <a:r>
              <a:rPr lang="en-US" dirty="0"/>
              <a:t>Smart means knowing land, knowing place in world, where you come from, your family and making those connections and acting according with teachings and giftedness – all this gives one strength</a:t>
            </a:r>
            <a:r>
              <a:rPr lang="en-US" dirty="0" smtClean="0"/>
              <a:t>”</a:t>
            </a:r>
          </a:p>
          <a:p>
            <a:pPr marL="457200" lvl="1" indent="0">
              <a:buNone/>
            </a:pPr>
            <a:r>
              <a:rPr lang="en-US" dirty="0" smtClean="0"/>
              <a:t>“. . .what </a:t>
            </a:r>
            <a:r>
              <a:rPr lang="en-US" dirty="0"/>
              <a:t>you are exceptional at. So for example being exceptional at knowing the </a:t>
            </a:r>
            <a:r>
              <a:rPr lang="en-US" dirty="0" err="1"/>
              <a:t>medicinces</a:t>
            </a:r>
            <a:r>
              <a:rPr lang="en-US" dirty="0"/>
              <a:t> or knowing the plants that transform into medicine that can cure people or having the gifted of vision in terms of perhaps seeing the past or seeing the future through </a:t>
            </a:r>
            <a:r>
              <a:rPr lang="en-US" dirty="0" smtClean="0"/>
              <a:t>dreams                              </a:t>
            </a:r>
            <a:r>
              <a:rPr lang="en-US" sz="1800" dirty="0" smtClean="0"/>
              <a:t>                                      ‘ </a:t>
            </a:r>
            <a:endParaRPr lang="en-US" sz="2600" b="1" dirty="0" smtClean="0"/>
          </a:p>
        </p:txBody>
      </p:sp>
    </p:spTree>
    <p:extLst>
      <p:ext uri="{BB962C8B-B14F-4D97-AF65-F5344CB8AC3E}">
        <p14:creationId xmlns:p14="http://schemas.microsoft.com/office/powerpoint/2010/main" val="2922361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CA" dirty="0"/>
          </a:p>
        </p:txBody>
      </p:sp>
      <p:sp>
        <p:nvSpPr>
          <p:cNvPr id="3" name="Content Placeholder 2"/>
          <p:cNvSpPr>
            <a:spLocks noGrp="1"/>
          </p:cNvSpPr>
          <p:nvPr>
            <p:ph idx="1"/>
          </p:nvPr>
        </p:nvSpPr>
        <p:spPr/>
        <p:txBody>
          <a:bodyPr>
            <a:normAutofit fontScale="62500" lnSpcReduction="20000"/>
          </a:bodyPr>
          <a:lstStyle/>
          <a:p>
            <a:pPr marL="457200" lvl="1" indent="0">
              <a:buNone/>
            </a:pPr>
            <a:r>
              <a:rPr lang="en-US" sz="3400" b="1" dirty="0" smtClean="0"/>
              <a:t>Theme 4 : Heightened </a:t>
            </a:r>
            <a:r>
              <a:rPr lang="en-US" sz="3400" b="1" dirty="0"/>
              <a:t>sense of awareness to self, others, environment </a:t>
            </a:r>
            <a:r>
              <a:rPr lang="en-US" sz="3100" b="1" dirty="0"/>
              <a:t>(interconnectedness between creation, Creator, and cosmos)</a:t>
            </a:r>
          </a:p>
          <a:p>
            <a:pPr marL="457200" lvl="1" indent="0">
              <a:buNone/>
            </a:pPr>
            <a:r>
              <a:rPr lang="en-US" sz="2900" dirty="0" smtClean="0"/>
              <a:t>“… a person </a:t>
            </a:r>
            <a:r>
              <a:rPr lang="en-US" sz="2900" dirty="0"/>
              <a:t>has knowledge and a greater capacity of what life is all  about, and they realize that they don’t have all of [the understanding], but they have a vaster more comprehensive knowledge base of life, so they can share it and teach others…you can’t take gift with you so it’s our responsibility to share it”</a:t>
            </a:r>
          </a:p>
          <a:p>
            <a:pPr marL="457200" lvl="1" indent="0">
              <a:buNone/>
            </a:pPr>
            <a:r>
              <a:rPr lang="en-US" sz="2900" dirty="0"/>
              <a:t>“Our people grew up with the knowledge that our Creator is a kind, loving…”</a:t>
            </a:r>
          </a:p>
          <a:p>
            <a:pPr marL="457200" lvl="1" indent="0">
              <a:buNone/>
            </a:pPr>
            <a:r>
              <a:rPr lang="en-US" sz="2900" dirty="0"/>
              <a:t>“there is a heightened awareness </a:t>
            </a:r>
            <a:r>
              <a:rPr lang="en-US" sz="2900" dirty="0" smtClean="0"/>
              <a:t>of self, </a:t>
            </a:r>
            <a:r>
              <a:rPr lang="en-US" sz="2900" dirty="0"/>
              <a:t>a relationship to the environment, the land</a:t>
            </a:r>
            <a:r>
              <a:rPr lang="en-US" sz="2900" dirty="0" smtClean="0"/>
              <a:t>, place, </a:t>
            </a:r>
            <a:r>
              <a:rPr lang="en-US" sz="2900" dirty="0"/>
              <a:t>for hunting</a:t>
            </a:r>
            <a:r>
              <a:rPr lang="en-US" sz="2900" dirty="0" smtClean="0"/>
              <a:t>…”</a:t>
            </a:r>
          </a:p>
          <a:p>
            <a:pPr marL="457200" lvl="1" indent="0">
              <a:buNone/>
            </a:pPr>
            <a:r>
              <a:rPr lang="en-US" sz="2900" dirty="0" smtClean="0"/>
              <a:t>“I relate </a:t>
            </a:r>
            <a:r>
              <a:rPr lang="en-US" sz="2900" dirty="0"/>
              <a:t>to people, can tell things about them without </a:t>
            </a:r>
            <a:r>
              <a:rPr lang="en-US" sz="2900" dirty="0" smtClean="0"/>
              <a:t>them </a:t>
            </a:r>
            <a:r>
              <a:rPr lang="en-US" sz="2900" dirty="0"/>
              <a:t>telling you </a:t>
            </a:r>
            <a:r>
              <a:rPr lang="en-US" sz="2900" dirty="0" smtClean="0"/>
              <a:t>verbally; I also learn things </a:t>
            </a:r>
            <a:r>
              <a:rPr lang="en-US" sz="2900" dirty="0"/>
              <a:t>through </a:t>
            </a:r>
            <a:r>
              <a:rPr lang="en-US" sz="2900" dirty="0" smtClean="0"/>
              <a:t>dreams”</a:t>
            </a:r>
            <a:endParaRPr lang="en-CA" sz="2900" dirty="0"/>
          </a:p>
          <a:p>
            <a:pPr marL="457200" lvl="1" indent="0">
              <a:buNone/>
            </a:pPr>
            <a:endParaRPr lang="en-US" b="1" dirty="0"/>
          </a:p>
          <a:p>
            <a:endParaRPr lang="en-CA" dirty="0"/>
          </a:p>
        </p:txBody>
      </p:sp>
    </p:spTree>
    <p:extLst>
      <p:ext uri="{BB962C8B-B14F-4D97-AF65-F5344CB8AC3E}">
        <p14:creationId xmlns:p14="http://schemas.microsoft.com/office/powerpoint/2010/main" val="1058975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p>
        </p:txBody>
      </p:sp>
      <p:sp>
        <p:nvSpPr>
          <p:cNvPr id="3" name="Content Placeholder 2"/>
          <p:cNvSpPr>
            <a:spLocks noGrp="1"/>
          </p:cNvSpPr>
          <p:nvPr>
            <p:ph idx="1"/>
          </p:nvPr>
        </p:nvSpPr>
        <p:spPr/>
        <p:txBody>
          <a:bodyPr/>
          <a:lstStyle/>
          <a:p>
            <a:pPr marL="0" indent="0">
              <a:buNone/>
            </a:pPr>
            <a:r>
              <a:rPr lang="en-US" b="1" dirty="0"/>
              <a:t>Theme </a:t>
            </a:r>
            <a:r>
              <a:rPr lang="en-US" b="1" dirty="0" smtClean="0"/>
              <a:t>5: </a:t>
            </a:r>
            <a:r>
              <a:rPr lang="en-US" b="1" dirty="0"/>
              <a:t>Identified by elders and adults in the community</a:t>
            </a:r>
          </a:p>
          <a:p>
            <a:pPr marL="0" lvl="0" indent="0">
              <a:buNone/>
            </a:pPr>
            <a:r>
              <a:rPr lang="en-US" dirty="0"/>
              <a:t>“</a:t>
            </a:r>
            <a:r>
              <a:rPr lang="en-US" sz="2000" dirty="0"/>
              <a:t>Elders observe and identify gift, they confirm, affirm”</a:t>
            </a:r>
          </a:p>
          <a:p>
            <a:pPr marL="0" lvl="0" indent="0">
              <a:buNone/>
            </a:pPr>
            <a:r>
              <a:rPr lang="en-US" sz="2000" dirty="0"/>
              <a:t>“people observed children to see what they are able to do, drawn to. Learning about gifts depended on [</a:t>
            </a:r>
            <a:r>
              <a:rPr lang="en-US" sz="2000" dirty="0" smtClean="0"/>
              <a:t>adults’] </a:t>
            </a:r>
            <a:r>
              <a:rPr lang="en-US" sz="2000" dirty="0"/>
              <a:t>knowing children</a:t>
            </a:r>
            <a:r>
              <a:rPr lang="en-CA" sz="2000" dirty="0"/>
              <a:t> … </a:t>
            </a:r>
            <a:r>
              <a:rPr lang="en-US" sz="2000" dirty="0"/>
              <a:t>family dysfunction has challenged this”</a:t>
            </a:r>
            <a:endParaRPr lang="en-CA" sz="2000" dirty="0"/>
          </a:p>
          <a:p>
            <a:endParaRPr lang="en-US" dirty="0"/>
          </a:p>
        </p:txBody>
      </p:sp>
    </p:spTree>
    <p:extLst>
      <p:ext uri="{BB962C8B-B14F-4D97-AF65-F5344CB8AC3E}">
        <p14:creationId xmlns:p14="http://schemas.microsoft.com/office/powerpoint/2010/main" val="398275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b="1" dirty="0" smtClean="0"/>
              <a:t>Theme 6: Gift </a:t>
            </a:r>
            <a:r>
              <a:rPr lang="en-US" sz="2600" b="1" dirty="0"/>
              <a:t>is for the benefit of the community and the </a:t>
            </a:r>
            <a:r>
              <a:rPr lang="en-US" sz="2600" b="1" dirty="0" smtClean="0"/>
              <a:t>individual</a:t>
            </a:r>
            <a:endParaRPr lang="en-US" sz="2600" b="1" dirty="0"/>
          </a:p>
          <a:p>
            <a:pPr marL="0" indent="0">
              <a:buNone/>
            </a:pPr>
            <a:r>
              <a:rPr lang="en-US" dirty="0" smtClean="0"/>
              <a:t>“I </a:t>
            </a:r>
            <a:r>
              <a:rPr lang="en-US" dirty="0"/>
              <a:t>wouldn’t necessarily think of it from an academic perspective but your ability to assess the needs of your community and act accordingly in the betterment of a collective</a:t>
            </a:r>
            <a:r>
              <a:rPr lang="en-US" dirty="0" smtClean="0"/>
              <a:t>.”</a:t>
            </a:r>
          </a:p>
          <a:p>
            <a:pPr marL="0" indent="0">
              <a:buNone/>
            </a:pPr>
            <a:r>
              <a:rPr lang="en-US" dirty="0" smtClean="0"/>
              <a:t>“[the purpose of a gift is] to </a:t>
            </a:r>
            <a:r>
              <a:rPr lang="en-US" dirty="0"/>
              <a:t>help make society a better place. . . .not so that you can make a million dollars . . .there are conditions. . .you have a </a:t>
            </a:r>
            <a:r>
              <a:rPr lang="en-US" dirty="0" smtClean="0"/>
              <a:t>responsibility”</a:t>
            </a:r>
          </a:p>
          <a:p>
            <a:pPr marL="0" lvl="1" indent="0">
              <a:buNone/>
            </a:pPr>
            <a:r>
              <a:rPr lang="en-US" sz="2900" dirty="0" smtClean="0"/>
              <a:t>“values-oriented, such as humility</a:t>
            </a:r>
            <a:r>
              <a:rPr lang="en-US" sz="2900" dirty="0"/>
              <a:t>, respect, compassion, helper, </a:t>
            </a:r>
            <a:r>
              <a:rPr lang="en-US" sz="2900" dirty="0" smtClean="0"/>
              <a:t>self-starter”</a:t>
            </a:r>
            <a:endParaRPr lang="en-US" sz="2900" b="1"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299029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424493" y="2285999"/>
            <a:ext cx="9601196" cy="3318936"/>
          </a:xfrm>
        </p:spPr>
        <p:txBody>
          <a:bodyPr/>
          <a:lstStyle/>
          <a:p>
            <a:pPr marL="0" indent="0">
              <a:buNone/>
            </a:pPr>
            <a:r>
              <a:rPr lang="en-US" dirty="0" smtClean="0"/>
              <a:t>Increasing representation of indigenous students in gifted education programs is challenging, not simply because of the testing issue, but also because of the differences between majority culture’s and indigenous cultures’ conceptions of giftedness: an example of what Leroy Little Bear termed “worldviews colliding”.</a:t>
            </a:r>
          </a:p>
          <a:p>
            <a:pPr marL="0" indent="0" algn="ctr">
              <a:buNone/>
            </a:pPr>
            <a:r>
              <a:rPr lang="en-US" b="1" i="1" dirty="0" smtClean="0"/>
              <a:t>Based on the themes,  what definition of giftedness would you propose?</a:t>
            </a:r>
            <a:endParaRPr lang="en-US" b="1" i="1" dirty="0"/>
          </a:p>
        </p:txBody>
      </p:sp>
    </p:spTree>
    <p:extLst>
      <p:ext uri="{BB962C8B-B14F-4D97-AF65-F5344CB8AC3E}">
        <p14:creationId xmlns:p14="http://schemas.microsoft.com/office/powerpoint/2010/main" val="108136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Study</a:t>
            </a:r>
            <a:endParaRPr lang="en-US" dirty="0"/>
          </a:p>
        </p:txBody>
      </p:sp>
      <p:sp>
        <p:nvSpPr>
          <p:cNvPr id="3" name="Content Placeholder 2"/>
          <p:cNvSpPr>
            <a:spLocks noGrp="1"/>
          </p:cNvSpPr>
          <p:nvPr>
            <p:ph idx="1"/>
          </p:nvPr>
        </p:nvSpPr>
        <p:spPr/>
        <p:txBody>
          <a:bodyPr/>
          <a:lstStyle/>
          <a:p>
            <a:pPr>
              <a:buNone/>
            </a:pPr>
            <a:r>
              <a:rPr lang="en-US" dirty="0" smtClean="0"/>
              <a:t>To begin the process of gaining an understanding of the conceptions of giftedness among Canadian indigenous people, which is the first step in our research program aimed at increasing the representation of gifted students who are First Nations, Metis and Inuit (FNMI)</a:t>
            </a:r>
            <a:endParaRPr lang="en-US" dirty="0"/>
          </a:p>
        </p:txBody>
      </p:sp>
    </p:spTree>
    <p:extLst>
      <p:ext uri="{BB962C8B-B14F-4D97-AF65-F5344CB8AC3E}">
        <p14:creationId xmlns:p14="http://schemas.microsoft.com/office/powerpoint/2010/main" val="146355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normAutofit/>
          </a:bodyPr>
          <a:lstStyle/>
          <a:p>
            <a:r>
              <a:rPr lang="en-US" dirty="0" smtClean="0"/>
              <a:t>Underrepresentation of indigenous students in K-12 gifted education programs.</a:t>
            </a:r>
          </a:p>
          <a:p>
            <a:r>
              <a:rPr lang="en-US" dirty="0" smtClean="0"/>
              <a:t>Primary reason: Use of standardized tests of cognitive ability for selection.</a:t>
            </a:r>
          </a:p>
          <a:p>
            <a:r>
              <a:rPr lang="en-US" dirty="0" smtClean="0"/>
              <a:t>Such tests privilege students of the majority culture;</a:t>
            </a:r>
          </a:p>
          <a:p>
            <a:endParaRPr lang="en-US" dirty="0"/>
          </a:p>
        </p:txBody>
      </p:sp>
    </p:spTree>
    <p:extLst>
      <p:ext uri="{BB962C8B-B14F-4D97-AF65-F5344CB8AC3E}">
        <p14:creationId xmlns:p14="http://schemas.microsoft.com/office/powerpoint/2010/main" val="247540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pPr marL="0" indent="0">
              <a:buNone/>
            </a:pPr>
            <a:r>
              <a:rPr lang="en-US" dirty="0" smtClean="0"/>
              <a:t>Participants</a:t>
            </a:r>
          </a:p>
          <a:p>
            <a:pPr marL="0" indent="0">
              <a:buNone/>
            </a:pPr>
            <a:r>
              <a:rPr lang="en-US" dirty="0" smtClean="0"/>
              <a:t>Data Collection</a:t>
            </a:r>
          </a:p>
          <a:p>
            <a:pPr marL="0" indent="0">
              <a:buNone/>
            </a:pPr>
            <a:r>
              <a:rPr lang="en-US" dirty="0" smtClean="0"/>
              <a:t>Analyses</a:t>
            </a:r>
          </a:p>
          <a:p>
            <a:pPr marL="0" indent="0">
              <a:buNone/>
            </a:pPr>
            <a:endParaRPr lang="en-US" dirty="0"/>
          </a:p>
        </p:txBody>
      </p:sp>
    </p:spTree>
    <p:extLst>
      <p:ext uri="{BB962C8B-B14F-4D97-AF65-F5344CB8AC3E}">
        <p14:creationId xmlns:p14="http://schemas.microsoft.com/office/powerpoint/2010/main" val="161035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4789980"/>
              </p:ext>
            </p:extLst>
          </p:nvPr>
        </p:nvGraphicFramePr>
        <p:xfrm>
          <a:off x="1950099" y="2528597"/>
          <a:ext cx="8220267" cy="3237720"/>
        </p:xfrm>
        <a:graphic>
          <a:graphicData uri="http://schemas.openxmlformats.org/drawingml/2006/table">
            <a:tbl>
              <a:tblPr firstRow="1" firstCol="1" bandRow="1">
                <a:tableStyleId>{5C22544A-7EE6-4342-B048-85BDC9FD1C3A}</a:tableStyleId>
              </a:tblPr>
              <a:tblGrid>
                <a:gridCol w="1539499"/>
                <a:gridCol w="1539499"/>
                <a:gridCol w="1539499"/>
                <a:gridCol w="1539499"/>
                <a:gridCol w="2062271"/>
              </a:tblGrid>
              <a:tr h="323772">
                <a:tc>
                  <a:txBody>
                    <a:bodyPr/>
                    <a:lstStyle/>
                    <a:p>
                      <a:pPr marL="0" marR="0">
                        <a:lnSpc>
                          <a:spcPct val="107000"/>
                        </a:lnSpc>
                        <a:spcBef>
                          <a:spcPts val="0"/>
                        </a:spcBef>
                        <a:spcAft>
                          <a:spcPts val="0"/>
                        </a:spcAft>
                      </a:pPr>
                      <a:r>
                        <a:rPr lang="en-US" sz="1200">
                          <a:effectLst/>
                        </a:rPr>
                        <a:t>Name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Role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Gender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Age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KVu</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Student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18-25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 Cree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CMu</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Student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18-25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 Cree &amp; Blackfoot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CCs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Staff</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Cree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VBs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Staff</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26-35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Metis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Yf</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Faculty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Metis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LDf</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Faculty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 Cree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RWe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Elder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 Blackfoot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CEe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Elder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FN Blackfoot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772">
                <a:tc>
                  <a:txBody>
                    <a:bodyPr/>
                    <a:lstStyle/>
                    <a:p>
                      <a:pPr marL="0" marR="0">
                        <a:lnSpc>
                          <a:spcPct val="107000"/>
                        </a:lnSpc>
                        <a:spcBef>
                          <a:spcPts val="0"/>
                        </a:spcBef>
                        <a:spcAft>
                          <a:spcPts val="0"/>
                        </a:spcAft>
                      </a:pPr>
                      <a:r>
                        <a:rPr lang="en-US" sz="1200">
                          <a:effectLst/>
                        </a:rPr>
                        <a:t>KMe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Elder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Female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46-65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FN Cree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1876089" y="38536"/>
            <a:ext cx="1580662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Notes:  u=student; s=staff; e=elder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505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&amp; Analysis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Questionnaire</a:t>
            </a:r>
          </a:p>
          <a:p>
            <a:pPr marL="0" indent="0">
              <a:buNone/>
            </a:pPr>
            <a:r>
              <a:rPr lang="en-US" dirty="0" smtClean="0"/>
              <a:t>Sample questions:</a:t>
            </a:r>
          </a:p>
          <a:p>
            <a:pPr lvl="1"/>
            <a:r>
              <a:rPr lang="en-CA" dirty="0" smtClean="0"/>
              <a:t>How </a:t>
            </a:r>
            <a:r>
              <a:rPr lang="en-CA" dirty="0"/>
              <a:t>is giftedness defined in the FNMI society you belong to? Please include specific FNMI term(s) as well</a:t>
            </a:r>
            <a:r>
              <a:rPr lang="en-CA" dirty="0" smtClean="0"/>
              <a:t>.</a:t>
            </a:r>
            <a:endParaRPr lang="en-US" dirty="0"/>
          </a:p>
          <a:p>
            <a:pPr lvl="1"/>
            <a:r>
              <a:rPr lang="en-CA" dirty="0" smtClean="0"/>
              <a:t>Identify </a:t>
            </a:r>
            <a:r>
              <a:rPr lang="en-CA" dirty="0"/>
              <a:t>any typical examples of what is considered as giftedness or talent in your culture. Give brief and simple descriptions.</a:t>
            </a:r>
            <a:endParaRPr lang="en-US" dirty="0"/>
          </a:p>
          <a:p>
            <a:pPr marL="0" indent="0">
              <a:buNone/>
            </a:pPr>
            <a:r>
              <a:rPr lang="en-US" dirty="0" smtClean="0"/>
              <a:t>Interview</a:t>
            </a:r>
          </a:p>
          <a:p>
            <a:pPr marL="0" indent="0">
              <a:buNone/>
            </a:pPr>
            <a:r>
              <a:rPr lang="en-US" dirty="0" smtClean="0"/>
              <a:t>Thematic Analysis</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4573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159" y="770097"/>
            <a:ext cx="9601196" cy="1303867"/>
          </a:xfrm>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922" y="1082506"/>
            <a:ext cx="9475304" cy="4792833"/>
          </a:xfrm>
        </p:spPr>
      </p:pic>
    </p:spTree>
    <p:extLst>
      <p:ext uri="{BB962C8B-B14F-4D97-AF65-F5344CB8AC3E}">
        <p14:creationId xmlns:p14="http://schemas.microsoft.com/office/powerpoint/2010/main" val="345366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Themes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Theme 1:</a:t>
            </a:r>
            <a:r>
              <a:rPr lang="en-US" b="1" dirty="0"/>
              <a:t> </a:t>
            </a:r>
            <a:r>
              <a:rPr lang="en-US" b="1" dirty="0" smtClean="0"/>
              <a:t>Everyone has a gift and ‘it’s gifted’ (part of Indigenous language)</a:t>
            </a:r>
          </a:p>
          <a:p>
            <a:pPr marL="457200" lvl="1" indent="0">
              <a:buNone/>
            </a:pPr>
            <a:r>
              <a:rPr lang="en-US" dirty="0" smtClean="0"/>
              <a:t>“</a:t>
            </a:r>
            <a:r>
              <a:rPr lang="en-US" dirty="0"/>
              <a:t>Everybody has a gift you just have to figure out what it is, and it has to do with </a:t>
            </a:r>
            <a:r>
              <a:rPr lang="en-US" dirty="0" smtClean="0"/>
              <a:t>their </a:t>
            </a:r>
            <a:r>
              <a:rPr lang="en-US" dirty="0"/>
              <a:t>mission here on earth, and I know that</a:t>
            </a:r>
            <a:r>
              <a:rPr lang="en-US" dirty="0" smtClean="0"/>
              <a:t>”</a:t>
            </a:r>
          </a:p>
          <a:p>
            <a:pPr marL="457200" lvl="1" indent="0">
              <a:buNone/>
            </a:pPr>
            <a:r>
              <a:rPr lang="en-US" dirty="0" smtClean="0"/>
              <a:t>“Everybody </a:t>
            </a:r>
            <a:r>
              <a:rPr lang="en-US" dirty="0"/>
              <a:t>has a gift, and has own definition of what giftedness is, genetic and </a:t>
            </a:r>
            <a:r>
              <a:rPr lang="en-US" dirty="0" smtClean="0"/>
              <a:t>the environment contributes, and how </a:t>
            </a:r>
            <a:r>
              <a:rPr lang="en-US" dirty="0"/>
              <a:t>you interact with world around you, </a:t>
            </a:r>
            <a:r>
              <a:rPr lang="en-US" dirty="0" smtClean="0"/>
              <a:t>all develops </a:t>
            </a:r>
            <a:r>
              <a:rPr lang="en-US" dirty="0"/>
              <a:t>gift; each person has a life </a:t>
            </a:r>
            <a:r>
              <a:rPr lang="en-US" dirty="0" smtClean="0"/>
              <a:t>purpose… </a:t>
            </a:r>
            <a:r>
              <a:rPr lang="en-US" dirty="0"/>
              <a:t>gifts come from the Creator</a:t>
            </a:r>
            <a:r>
              <a:rPr lang="en-US" dirty="0" smtClean="0"/>
              <a:t>.</a:t>
            </a:r>
            <a:r>
              <a:rPr lang="en-CA" dirty="0" smtClean="0"/>
              <a:t>”</a:t>
            </a:r>
          </a:p>
          <a:p>
            <a:pPr marL="457200" lvl="1" indent="0">
              <a:buNone/>
            </a:pPr>
            <a:r>
              <a:rPr lang="en-US" dirty="0" smtClean="0"/>
              <a:t>“All </a:t>
            </a:r>
            <a:r>
              <a:rPr lang="en-US" dirty="0"/>
              <a:t>people are gifted </a:t>
            </a:r>
            <a:r>
              <a:rPr lang="en-US" dirty="0" smtClean="0"/>
              <a:t> in different ways: </a:t>
            </a:r>
            <a:r>
              <a:rPr lang="en-US" dirty="0"/>
              <a:t>spiritual practice, intelligence, </a:t>
            </a:r>
            <a:r>
              <a:rPr lang="en-US" dirty="0" smtClean="0"/>
              <a:t>medicine, storytelling, hunting…” </a:t>
            </a:r>
          </a:p>
          <a:p>
            <a:pPr marL="0" indent="0">
              <a:buNone/>
            </a:pPr>
            <a:endParaRPr lang="en-US" b="1" dirty="0" smtClean="0"/>
          </a:p>
          <a:p>
            <a:endParaRPr lang="en-US" b="1" dirty="0"/>
          </a:p>
        </p:txBody>
      </p:sp>
    </p:spTree>
    <p:extLst>
      <p:ext uri="{BB962C8B-B14F-4D97-AF65-F5344CB8AC3E}">
        <p14:creationId xmlns:p14="http://schemas.microsoft.com/office/powerpoint/2010/main" val="730482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p>
        </p:txBody>
      </p:sp>
      <p:sp>
        <p:nvSpPr>
          <p:cNvPr id="3" name="Content Placeholder 2"/>
          <p:cNvSpPr>
            <a:spLocks noGrp="1"/>
          </p:cNvSpPr>
          <p:nvPr>
            <p:ph idx="1"/>
          </p:nvPr>
        </p:nvSpPr>
        <p:spPr/>
        <p:txBody>
          <a:bodyPr/>
          <a:lstStyle/>
          <a:p>
            <a:pPr marL="0" lvl="1" indent="0">
              <a:buNone/>
            </a:pPr>
            <a:r>
              <a:rPr lang="en-US" sz="2400" b="1" dirty="0" smtClean="0"/>
              <a:t>Theme 2: Gifted by </a:t>
            </a:r>
            <a:r>
              <a:rPr lang="en-US" sz="2400" b="1" dirty="0"/>
              <a:t>the Creator: innate, spiritual component </a:t>
            </a:r>
            <a:endParaRPr lang="en-US" sz="2400" b="1" dirty="0" smtClean="0"/>
          </a:p>
          <a:p>
            <a:pPr marL="0" lvl="1" indent="0">
              <a:buNone/>
            </a:pPr>
            <a:endParaRPr lang="en-US" dirty="0" smtClean="0"/>
          </a:p>
          <a:p>
            <a:pPr marL="0" lvl="1" indent="0">
              <a:buNone/>
            </a:pPr>
            <a:r>
              <a:rPr lang="en-US" dirty="0" smtClean="0"/>
              <a:t>“[A gift is ]God </a:t>
            </a:r>
            <a:r>
              <a:rPr lang="en-US" dirty="0"/>
              <a:t>given .., the Creator has blessed you with something. . </a:t>
            </a:r>
            <a:r>
              <a:rPr lang="en-US" dirty="0" smtClean="0"/>
              <a:t>“</a:t>
            </a:r>
          </a:p>
          <a:p>
            <a:pPr marL="0" lvl="1" indent="0">
              <a:buNone/>
            </a:pPr>
            <a:r>
              <a:rPr lang="en-US" dirty="0" smtClean="0"/>
              <a:t> “gifts </a:t>
            </a:r>
            <a:r>
              <a:rPr lang="en-US" dirty="0"/>
              <a:t>are given from the creator so that you may make the world a better </a:t>
            </a:r>
            <a:r>
              <a:rPr lang="en-US" dirty="0" smtClean="0"/>
              <a:t>place”</a:t>
            </a:r>
          </a:p>
          <a:p>
            <a:pPr marL="0" lvl="1" indent="0">
              <a:buNone/>
            </a:pPr>
            <a:r>
              <a:rPr lang="en-US" dirty="0"/>
              <a:t>"showing the world what you have been gifted with from the Creator"</a:t>
            </a:r>
            <a:endParaRPr lang="en-US" dirty="0" smtClean="0"/>
          </a:p>
          <a:p>
            <a:pPr marL="0" lvl="1" indent="0">
              <a:buNone/>
            </a:pPr>
            <a:endParaRPr lang="en-US" b="1" dirty="0" smtClean="0"/>
          </a:p>
          <a:p>
            <a:pPr marL="285750" lvl="1"/>
            <a:endParaRPr lang="en-US" b="1" dirty="0"/>
          </a:p>
          <a:p>
            <a:endParaRPr lang="en-US" dirty="0"/>
          </a:p>
        </p:txBody>
      </p:sp>
    </p:spTree>
    <p:extLst>
      <p:ext uri="{BB962C8B-B14F-4D97-AF65-F5344CB8AC3E}">
        <p14:creationId xmlns:p14="http://schemas.microsoft.com/office/powerpoint/2010/main" val="1109907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422</TotalTime>
  <Words>882</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Canadian Indigenous People’s Conceptions of Giftedness:  Perceptions of Elders, Students, Faculty and Staff Preliminary Findings</vt:lpstr>
      <vt:lpstr>Purpose of the Study</vt:lpstr>
      <vt:lpstr>Rationale</vt:lpstr>
      <vt:lpstr>Method</vt:lpstr>
      <vt:lpstr>Participants</vt:lpstr>
      <vt:lpstr>Data Collection &amp; Analysis</vt:lpstr>
      <vt:lpstr>PowerPoint Presentation</vt:lpstr>
      <vt:lpstr>Results: Themes</vt:lpstr>
      <vt:lpstr>Themes</vt:lpstr>
      <vt:lpstr>Themes</vt:lpstr>
      <vt:lpstr>Themes</vt:lpstr>
      <vt:lpstr>Themes</vt:lpstr>
      <vt:lpstr>Themes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dc:title>
  <dc:creator>Salvatore Sal Mendaglio</dc:creator>
  <cp:lastModifiedBy>Salvatore Sal Mendaglio</cp:lastModifiedBy>
  <cp:revision>32</cp:revision>
  <cp:lastPrinted>2014-03-15T17:34:56Z</cp:lastPrinted>
  <dcterms:created xsi:type="dcterms:W3CDTF">2014-03-13T15:23:26Z</dcterms:created>
  <dcterms:modified xsi:type="dcterms:W3CDTF">2014-03-15T18:44:22Z</dcterms:modified>
</cp:coreProperties>
</file>