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59" r:id="rId3"/>
    <p:sldId id="291" r:id="rId4"/>
    <p:sldId id="260" r:id="rId5"/>
    <p:sldId id="261" r:id="rId6"/>
    <p:sldId id="262" r:id="rId7"/>
    <p:sldId id="263" r:id="rId8"/>
    <p:sldId id="264" r:id="rId9"/>
    <p:sldId id="265" r:id="rId10"/>
    <p:sldId id="266" r:id="rId11"/>
    <p:sldId id="267" r:id="rId12"/>
    <p:sldId id="268" r:id="rId13"/>
    <p:sldId id="269" r:id="rId14"/>
    <p:sldId id="270" r:id="rId15"/>
    <p:sldId id="292" r:id="rId16"/>
    <p:sldId id="271" r:id="rId17"/>
    <p:sldId id="272" r:id="rId18"/>
    <p:sldId id="273" r:id="rId19"/>
    <p:sldId id="274" r:id="rId20"/>
    <p:sldId id="275" r:id="rId21"/>
    <p:sldId id="276" r:id="rId22"/>
    <p:sldId id="277" r:id="rId23"/>
    <p:sldId id="288" r:id="rId24"/>
    <p:sldId id="289" r:id="rId25"/>
    <p:sldId id="290" r:id="rId26"/>
    <p:sldId id="278" r:id="rId27"/>
    <p:sldId id="279" r:id="rId28"/>
    <p:sldId id="293"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F6F2E-D032-401D-BB47-9E2701EC0982}" type="datetimeFigureOut">
              <a:rPr lang="en-AU" smtClean="0"/>
              <a:t>25/03/2014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41494-A414-4DBE-ADAB-6E3B60E0A30C}" type="slidenum">
              <a:rPr lang="en-AU" smtClean="0"/>
              <a:t>‹#›</a:t>
            </a:fld>
            <a:endParaRPr lang="en-AU"/>
          </a:p>
        </p:txBody>
      </p:sp>
    </p:spTree>
    <p:extLst>
      <p:ext uri="{BB962C8B-B14F-4D97-AF65-F5344CB8AC3E}">
        <p14:creationId xmlns:p14="http://schemas.microsoft.com/office/powerpoint/2010/main" val="384244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qua wav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 y="0"/>
            <a:ext cx="9144000" cy="6858000"/>
          </a:xfrm>
          <a:prstGeom prst="rect">
            <a:avLst/>
          </a:prstGeom>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8" name="Title 7"/>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12461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ink square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252119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lime star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412776"/>
            <a:ext cx="7772400" cy="1470025"/>
          </a:xfrm>
        </p:spPr>
        <p:txBody>
          <a:bodyPr/>
          <a:lstStyle>
            <a:lvl1pPr algn="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683568" y="3168551"/>
            <a:ext cx="708883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09565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blue triangl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412776"/>
            <a:ext cx="7772400" cy="1470025"/>
          </a:xfrm>
        </p:spPr>
        <p:txBody>
          <a:bodyPr/>
          <a:lstStyle>
            <a:lvl1pPr algn="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683568" y="3212976"/>
            <a:ext cx="708883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4910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ar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6720"/>
            <a:ext cx="9144000" cy="650128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16C18583-F6A7-4EBB-A92E-A4D8C7C02A92}" type="datetimeFigureOut">
              <a:rPr lang="en-AU" smtClean="0"/>
              <a:t>25/03/2014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D1F7F2-17A5-4864-80A7-96B38DB4F959}" type="slidenum">
              <a:rPr lang="en-AU" smtClean="0"/>
              <a:t>‹#›</a:t>
            </a:fld>
            <a:endParaRPr lang="en-AU"/>
          </a:p>
        </p:txBody>
      </p:sp>
    </p:spTree>
    <p:extLst>
      <p:ext uri="{BB962C8B-B14F-4D97-AF65-F5344CB8AC3E}">
        <p14:creationId xmlns:p14="http://schemas.microsoft.com/office/powerpoint/2010/main" val="142681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coo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74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C18583-F6A7-4EBB-A92E-A4D8C7C02A92}" type="datetimeFigureOut">
              <a:rPr lang="en-AU" smtClean="0"/>
              <a:t>25/03/2014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D1F7F2-17A5-4864-80A7-96B38DB4F959}" type="slidenum">
              <a:rPr lang="en-AU" smtClean="0"/>
              <a:t>‹#›</a:t>
            </a:fld>
            <a:endParaRPr lang="en-AU"/>
          </a:p>
        </p:txBody>
      </p:sp>
    </p:spTree>
    <p:extLst>
      <p:ext uri="{BB962C8B-B14F-4D97-AF65-F5344CB8AC3E}">
        <p14:creationId xmlns:p14="http://schemas.microsoft.com/office/powerpoint/2010/main" val="3149336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18583-F6A7-4EBB-A92E-A4D8C7C02A92}" type="datetimeFigureOut">
              <a:rPr lang="en-AU" smtClean="0"/>
              <a:t>25/03/2014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1F7F2-17A5-4864-80A7-96B38DB4F959}" type="slidenum">
              <a:rPr lang="en-AU" smtClean="0"/>
              <a:t>‹#›</a:t>
            </a:fld>
            <a:endParaRPr lang="en-AU"/>
          </a:p>
        </p:txBody>
      </p:sp>
    </p:spTree>
    <p:extLst>
      <p:ext uri="{BB962C8B-B14F-4D97-AF65-F5344CB8AC3E}">
        <p14:creationId xmlns:p14="http://schemas.microsoft.com/office/powerpoint/2010/main" val="312005571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0" r:id="rId5"/>
    <p:sldLayoutId id="2147483654" r:id="rId6"/>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6046440" cy="2304256"/>
          </a:xfrm>
        </p:spPr>
        <p:txBody>
          <a:bodyPr>
            <a:normAutofit fontScale="90000"/>
          </a:bodyPr>
          <a:lstStyle/>
          <a:p>
            <a:r>
              <a:rPr lang="en-AU" b="1" dirty="0"/>
              <a:t>Closing the </a:t>
            </a:r>
            <a:r>
              <a:rPr lang="en-AU" b="1" dirty="0" smtClean="0"/>
              <a:t>Gap in </a:t>
            </a:r>
            <a:r>
              <a:rPr lang="en-AU" b="1" dirty="0"/>
              <a:t>mental </a:t>
            </a:r>
            <a:r>
              <a:rPr lang="en-AU" b="1" dirty="0" smtClean="0"/>
              <a:t>health outcomes</a:t>
            </a:r>
            <a:r>
              <a:rPr lang="en-AU" b="1" dirty="0"/>
              <a:t>: </a:t>
            </a:r>
            <a:r>
              <a:rPr lang="en-AU" b="1" dirty="0" smtClean="0"/>
              <a:t>Do socioeconomic conditions </a:t>
            </a:r>
            <a:r>
              <a:rPr lang="en-AU" b="1" dirty="0"/>
              <a:t>matter?</a:t>
            </a:r>
          </a:p>
        </p:txBody>
      </p:sp>
      <p:sp>
        <p:nvSpPr>
          <p:cNvPr id="3" name="Subtitle 2"/>
          <p:cNvSpPr>
            <a:spLocks noGrp="1"/>
          </p:cNvSpPr>
          <p:nvPr>
            <p:ph type="subTitle" idx="1"/>
          </p:nvPr>
        </p:nvSpPr>
        <p:spPr>
          <a:xfrm>
            <a:off x="683568" y="3356992"/>
            <a:ext cx="7088832" cy="1224136"/>
          </a:xfrm>
        </p:spPr>
        <p:txBody>
          <a:bodyPr>
            <a:normAutofit/>
          </a:bodyPr>
          <a:lstStyle/>
          <a:p>
            <a:r>
              <a:rPr lang="en-AU" dirty="0"/>
              <a:t>Carrington Shepherd</a:t>
            </a:r>
          </a:p>
          <a:p>
            <a:r>
              <a:rPr lang="en-AU" dirty="0" smtClean="0"/>
              <a:t>March 2014</a:t>
            </a:r>
            <a:endParaRPr lang="en-AU" dirty="0"/>
          </a:p>
          <a:p>
            <a:endParaRPr lang="en-AU" dirty="0"/>
          </a:p>
        </p:txBody>
      </p:sp>
    </p:spTree>
    <p:extLst>
      <p:ext uri="{BB962C8B-B14F-4D97-AF65-F5344CB8AC3E}">
        <p14:creationId xmlns:p14="http://schemas.microsoft.com/office/powerpoint/2010/main" val="4033977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Aims</a:t>
            </a:r>
            <a:endParaRPr lang="en-AU" dirty="0"/>
          </a:p>
        </p:txBody>
      </p:sp>
      <p:sp>
        <p:nvSpPr>
          <p:cNvPr id="3" name="Content Placeholder 2"/>
          <p:cNvSpPr>
            <a:spLocks noGrp="1"/>
          </p:cNvSpPr>
          <p:nvPr>
            <p:ph idx="1"/>
          </p:nvPr>
        </p:nvSpPr>
        <p:spPr/>
        <p:txBody>
          <a:bodyPr>
            <a:normAutofit/>
          </a:bodyPr>
          <a:lstStyle/>
          <a:p>
            <a:r>
              <a:rPr lang="en-AU" sz="2000" dirty="0"/>
              <a:t>Provide insights into the nature of the relationship between SES and health among Australian Aboriginal peoples</a:t>
            </a:r>
          </a:p>
          <a:p>
            <a:r>
              <a:rPr lang="en-AU" sz="2000" dirty="0"/>
              <a:t>Focus on mental health outcomes of Aboriginal children in Western Australia</a:t>
            </a:r>
          </a:p>
          <a:p>
            <a:r>
              <a:rPr lang="en-AU" sz="2000" dirty="0"/>
              <a:t>Western Australian Aboriginal Child Health Survey (2000-2002)</a:t>
            </a:r>
          </a:p>
          <a:p>
            <a:pPr marL="0" indent="0">
              <a:buNone/>
            </a:pPr>
            <a:r>
              <a:rPr lang="en-AU" sz="2000" dirty="0"/>
              <a:t>	</a:t>
            </a:r>
            <a:r>
              <a:rPr lang="en-AU" sz="2000" dirty="0" smtClean="0"/>
              <a:t>– </a:t>
            </a:r>
            <a:r>
              <a:rPr lang="en-AU" sz="2000" dirty="0"/>
              <a:t>5,289 Aboriginal children aged 0-17 years</a:t>
            </a:r>
            <a:br>
              <a:rPr lang="en-AU" sz="2000" dirty="0"/>
            </a:br>
            <a:endParaRPr lang="en-AU" sz="2000" dirty="0"/>
          </a:p>
          <a:p>
            <a:pPr marL="0" indent="0">
              <a:buNone/>
            </a:pPr>
            <a:r>
              <a:rPr lang="en-AU" sz="2000" i="1" dirty="0"/>
              <a:t>Outcome</a:t>
            </a:r>
            <a:r>
              <a:rPr lang="en-AU" sz="2000" dirty="0"/>
              <a:t/>
            </a:r>
            <a:br>
              <a:rPr lang="en-AU" sz="2000" dirty="0"/>
            </a:br>
            <a:r>
              <a:rPr lang="en-AU" sz="2000" dirty="0"/>
              <a:t>– Risk of clinically significant emotional or behavioural difficulties (CSEBD)</a:t>
            </a:r>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Methods</a:t>
            </a:r>
          </a:p>
        </p:txBody>
      </p:sp>
      <p:sp>
        <p:nvSpPr>
          <p:cNvPr id="3" name="Content Placeholder 2"/>
          <p:cNvSpPr>
            <a:spLocks noGrp="1"/>
          </p:cNvSpPr>
          <p:nvPr>
            <p:ph idx="1"/>
          </p:nvPr>
        </p:nvSpPr>
        <p:spPr/>
        <p:txBody>
          <a:bodyPr>
            <a:normAutofit/>
          </a:bodyPr>
          <a:lstStyle/>
          <a:p>
            <a:pPr marL="0" indent="0">
              <a:buNone/>
            </a:pPr>
            <a:r>
              <a:rPr lang="en-AU" sz="2000" dirty="0"/>
              <a:t>6 SES constructs (7 variables)</a:t>
            </a:r>
          </a:p>
          <a:p>
            <a:r>
              <a:rPr lang="en-AU" sz="2000" dirty="0"/>
              <a:t>educational attainment of primary carer</a:t>
            </a:r>
          </a:p>
          <a:p>
            <a:r>
              <a:rPr lang="en-AU" sz="2000" dirty="0"/>
              <a:t>occupational class</a:t>
            </a:r>
            <a:br>
              <a:rPr lang="en-AU" sz="2000" dirty="0"/>
            </a:br>
            <a:r>
              <a:rPr lang="en-AU" sz="2000" dirty="0"/>
              <a:t>– highest among carers</a:t>
            </a:r>
          </a:p>
          <a:p>
            <a:r>
              <a:rPr lang="en-AU" sz="2000" dirty="0"/>
              <a:t>family financial strain</a:t>
            </a:r>
          </a:p>
          <a:p>
            <a:r>
              <a:rPr lang="en-AU" sz="2000" dirty="0"/>
              <a:t>housing tenure</a:t>
            </a:r>
          </a:p>
          <a:p>
            <a:r>
              <a:rPr lang="en-AU" sz="2000" dirty="0"/>
              <a:t>housing quality</a:t>
            </a:r>
          </a:p>
          <a:p>
            <a:r>
              <a:rPr lang="en-AU" sz="2000" dirty="0"/>
              <a:t>neighbourhood/community disadvantage</a:t>
            </a:r>
            <a:br>
              <a:rPr lang="en-AU" sz="2000" dirty="0"/>
            </a:br>
            <a:r>
              <a:rPr lang="en-AU" sz="2000" dirty="0"/>
              <a:t>– SEIFA</a:t>
            </a:r>
            <a:br>
              <a:rPr lang="en-AU" sz="2000" dirty="0"/>
            </a:br>
            <a:r>
              <a:rPr lang="en-AU" sz="2000" dirty="0"/>
              <a:t>– Biddle’s Index of Relative Indigenous Socioeconomic</a:t>
            </a:r>
            <a:br>
              <a:rPr lang="en-AU" sz="2000" dirty="0"/>
            </a:br>
            <a:r>
              <a:rPr lang="en-AU" sz="2000" dirty="0"/>
              <a:t>	Outcomes (IRISEO) </a:t>
            </a:r>
          </a:p>
          <a:p>
            <a:endParaRPr lang="en-AU" sz="2000" dirty="0"/>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Methods</a:t>
            </a:r>
          </a:p>
        </p:txBody>
      </p:sp>
      <p:sp>
        <p:nvSpPr>
          <p:cNvPr id="3" name="Content Placeholder 2"/>
          <p:cNvSpPr>
            <a:spLocks noGrp="1"/>
          </p:cNvSpPr>
          <p:nvPr>
            <p:ph idx="1"/>
          </p:nvPr>
        </p:nvSpPr>
        <p:spPr/>
        <p:txBody>
          <a:bodyPr>
            <a:normAutofit/>
          </a:bodyPr>
          <a:lstStyle/>
          <a:p>
            <a:r>
              <a:rPr lang="en-AU" sz="2000" dirty="0"/>
              <a:t>Multivariate logistic regression models, within a multi-level framework</a:t>
            </a:r>
            <a:br>
              <a:rPr lang="en-AU" sz="2000" dirty="0"/>
            </a:br>
            <a:r>
              <a:rPr lang="en-AU" sz="2000" dirty="0"/>
              <a:t>	– producing odds ratios</a:t>
            </a:r>
          </a:p>
          <a:p>
            <a:r>
              <a:rPr lang="en-AU" sz="2000" dirty="0"/>
              <a:t>Analytic approach:</a:t>
            </a:r>
            <a:br>
              <a:rPr lang="en-AU" sz="2000" dirty="0"/>
            </a:br>
            <a:r>
              <a:rPr lang="en-AU" sz="2000" dirty="0"/>
              <a:t>	– bivariate, adjusting for confounders (examine “total effect”)</a:t>
            </a:r>
            <a:br>
              <a:rPr lang="en-AU" sz="2000" dirty="0"/>
            </a:br>
            <a:r>
              <a:rPr lang="en-AU" sz="2000" dirty="0"/>
              <a:t>	– multivariate, adjusting for a range of relevant covariates, iteratively</a:t>
            </a:r>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Ethics</a:t>
            </a:r>
            <a:endParaRPr lang="en-AU" dirty="0"/>
          </a:p>
        </p:txBody>
      </p:sp>
      <p:sp>
        <p:nvSpPr>
          <p:cNvPr id="3" name="Content Placeholder 2"/>
          <p:cNvSpPr>
            <a:spLocks noGrp="1"/>
          </p:cNvSpPr>
          <p:nvPr>
            <p:ph idx="1"/>
          </p:nvPr>
        </p:nvSpPr>
        <p:spPr/>
        <p:txBody>
          <a:bodyPr>
            <a:normAutofit/>
          </a:bodyPr>
          <a:lstStyle/>
          <a:p>
            <a:r>
              <a:rPr lang="en-AU" sz="2000" dirty="0"/>
              <a:t>Western Australian Aboriginal Health Information and Ethics Committee (WAAHIEC)</a:t>
            </a:r>
          </a:p>
          <a:p>
            <a:r>
              <a:rPr lang="en-AU" sz="2000" dirty="0" smtClean="0"/>
              <a:t>Endorsed </a:t>
            </a:r>
            <a:r>
              <a:rPr lang="en-AU" sz="2000" dirty="0"/>
              <a:t>by the Aboriginal Collaborative Council Advising Research and Evaluation (ACCARE) at the Telethon Institute for Child Health Research</a:t>
            </a:r>
          </a:p>
          <a:p>
            <a:r>
              <a:rPr lang="en-AU" sz="2000" dirty="0"/>
              <a:t>Curtin University’s Human Research Ethics Committee</a:t>
            </a:r>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900" dirty="0" smtClean="0"/>
              <a:t>[Context of] Results</a:t>
            </a:r>
            <a:r>
              <a:rPr lang="en-AU" sz="4900" dirty="0"/>
              <a:t/>
            </a:r>
            <a:br>
              <a:rPr lang="en-AU" sz="4900" dirty="0"/>
            </a:br>
            <a:r>
              <a:rPr lang="en-AU" sz="2400" dirty="0"/>
              <a:t>Broadly speaking</a:t>
            </a:r>
            <a:r>
              <a:rPr lang="en-AU" sz="2400" dirty="0" smtClean="0"/>
              <a:t>…</a:t>
            </a:r>
            <a:endParaRPr lang="en-AU" sz="2400" dirty="0"/>
          </a:p>
        </p:txBody>
      </p:sp>
      <p:sp>
        <p:nvSpPr>
          <p:cNvPr id="3" name="Content Placeholder 2"/>
          <p:cNvSpPr>
            <a:spLocks noGrp="1"/>
          </p:cNvSpPr>
          <p:nvPr>
            <p:ph idx="1"/>
          </p:nvPr>
        </p:nvSpPr>
        <p:spPr>
          <a:xfrm>
            <a:off x="457200" y="1600201"/>
            <a:ext cx="8229600" cy="1468760"/>
          </a:xfrm>
        </p:spPr>
        <p:txBody>
          <a:bodyPr>
            <a:normAutofit/>
          </a:bodyPr>
          <a:lstStyle/>
          <a:p>
            <a:r>
              <a:rPr lang="en-AU" sz="2000" dirty="0"/>
              <a:t>24% of Aboriginal children was at high risk of CSEBD</a:t>
            </a:r>
          </a:p>
          <a:p>
            <a:endParaRPr lang="en-AU" sz="2000" dirty="0"/>
          </a:p>
          <a:p>
            <a:r>
              <a:rPr lang="en-AU" sz="2000" dirty="0"/>
              <a:t>Largely distributed in the more disadvantaged categories of most measures of </a:t>
            </a:r>
            <a:r>
              <a:rPr lang="en-AU" sz="2000" dirty="0" smtClean="0"/>
              <a:t>SES</a:t>
            </a:r>
            <a:endParaRPr lang="en-AU"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84" y="3248943"/>
            <a:ext cx="6772052" cy="306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900" dirty="0"/>
              <a:t>Results</a:t>
            </a:r>
            <a:r>
              <a:rPr lang="en-AU" dirty="0"/>
              <a:t/>
            </a:r>
            <a:br>
              <a:rPr lang="en-AU" dirty="0"/>
            </a:br>
            <a:r>
              <a:rPr lang="en-AU" sz="2400" dirty="0"/>
              <a:t>Broadly speaking</a:t>
            </a:r>
            <a:r>
              <a:rPr lang="en-AU" sz="2400" dirty="0" smtClean="0"/>
              <a:t>…</a:t>
            </a:r>
            <a:endParaRPr lang="en-AU" sz="2400" dirty="0"/>
          </a:p>
        </p:txBody>
      </p:sp>
      <p:sp>
        <p:nvSpPr>
          <p:cNvPr id="3" name="Content Placeholder 2"/>
          <p:cNvSpPr>
            <a:spLocks noGrp="1"/>
          </p:cNvSpPr>
          <p:nvPr>
            <p:ph idx="1"/>
          </p:nvPr>
        </p:nvSpPr>
        <p:spPr/>
        <p:txBody>
          <a:bodyPr>
            <a:normAutofit/>
          </a:bodyPr>
          <a:lstStyle/>
          <a:p>
            <a:r>
              <a:rPr lang="en-AU" sz="2000" dirty="0"/>
              <a:t>There are significant socioeconomic disparities in the mental health of Indigenous children in WA</a:t>
            </a:r>
          </a:p>
          <a:p>
            <a:endParaRPr lang="en-AU" sz="2000" dirty="0"/>
          </a:p>
          <a:p>
            <a:r>
              <a:rPr lang="en-AU" sz="2000" dirty="0"/>
              <a:t>Higher SES associated with reduced risk of mental health problems</a:t>
            </a:r>
          </a:p>
          <a:p>
            <a:endParaRPr lang="en-AU" sz="2000" dirty="0"/>
          </a:p>
          <a:p>
            <a:r>
              <a:rPr lang="en-AU" sz="2000" dirty="0"/>
              <a:t>Pattern not always linear</a:t>
            </a:r>
          </a:p>
          <a:p>
            <a:endParaRPr lang="en-AU" sz="2000" dirty="0"/>
          </a:p>
        </p:txBody>
      </p:sp>
    </p:spTree>
    <p:extLst>
      <p:ext uri="{BB962C8B-B14F-4D97-AF65-F5344CB8AC3E}">
        <p14:creationId xmlns:p14="http://schemas.microsoft.com/office/powerpoint/2010/main" val="2091873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Results</a:t>
            </a:r>
            <a:br>
              <a:rPr lang="en-AU" dirty="0"/>
            </a:br>
            <a:r>
              <a:rPr lang="en-AU" sz="2200" dirty="0"/>
              <a:t>Disparities &amp; </a:t>
            </a:r>
            <a:r>
              <a:rPr lang="en-AU" sz="2200" dirty="0" smtClean="0"/>
              <a:t>patterns</a:t>
            </a:r>
            <a:endParaRPr lang="en-AU" sz="2200" dirty="0"/>
          </a:p>
        </p:txBody>
      </p:sp>
      <p:sp>
        <p:nvSpPr>
          <p:cNvPr id="3" name="Content Placeholder 2"/>
          <p:cNvSpPr>
            <a:spLocks noGrp="1"/>
          </p:cNvSpPr>
          <p:nvPr>
            <p:ph idx="1"/>
          </p:nvPr>
        </p:nvSpPr>
        <p:spPr/>
        <p:txBody>
          <a:bodyPr>
            <a:normAutofit/>
          </a:bodyPr>
          <a:lstStyle/>
          <a:p>
            <a:r>
              <a:rPr lang="en-AU" sz="2000" dirty="0"/>
              <a:t>Housing quality and tenure and neighbourhood-level disadvantage all have a strong association with child mental health</a:t>
            </a:r>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426DA9"/>
                </a:solidFill>
              </a:rPr>
              <a:t>Results</a:t>
            </a:r>
            <a:br>
              <a:rPr lang="en-AU" dirty="0">
                <a:solidFill>
                  <a:srgbClr val="426DA9"/>
                </a:solidFill>
              </a:rPr>
            </a:br>
            <a:r>
              <a:rPr lang="en-AU" sz="2200" dirty="0">
                <a:solidFill>
                  <a:srgbClr val="426DA9"/>
                </a:solidFill>
              </a:rPr>
              <a:t>Disparities &amp; patterns</a:t>
            </a:r>
            <a:endParaRPr lang="en-AU" dirty="0"/>
          </a:p>
        </p:txBody>
      </p:sp>
      <p:sp>
        <p:nvSpPr>
          <p:cNvPr id="3" name="Content Placeholder 2"/>
          <p:cNvSpPr>
            <a:spLocks noGrp="1"/>
          </p:cNvSpPr>
          <p:nvPr>
            <p:ph idx="1"/>
          </p:nvPr>
        </p:nvSpPr>
        <p:spPr>
          <a:xfrm>
            <a:off x="457200" y="1600201"/>
            <a:ext cx="8229600" cy="460648"/>
          </a:xfrm>
        </p:spPr>
        <p:txBody>
          <a:bodyPr>
            <a:normAutofit/>
          </a:bodyPr>
          <a:lstStyle/>
          <a:p>
            <a:pPr marL="400050" lvl="1" indent="0">
              <a:buNone/>
            </a:pPr>
            <a:r>
              <a:rPr lang="en-AU" sz="2000" i="1" dirty="0"/>
              <a:t>Odds of high risk CSEBD by number of indicators of housing </a:t>
            </a:r>
            <a:r>
              <a:rPr lang="en-AU" sz="2000" i="1" dirty="0" smtClean="0"/>
              <a:t>quality</a:t>
            </a:r>
            <a:endParaRPr lang="en-AU" sz="2000" i="1"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0530"/>
            <a:ext cx="5040560" cy="448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426DA9"/>
                </a:solidFill>
              </a:rPr>
              <a:t>Results</a:t>
            </a:r>
            <a:br>
              <a:rPr lang="en-AU" dirty="0">
                <a:solidFill>
                  <a:srgbClr val="426DA9"/>
                </a:solidFill>
              </a:rPr>
            </a:br>
            <a:r>
              <a:rPr lang="en-AU" sz="2200" dirty="0">
                <a:solidFill>
                  <a:srgbClr val="426DA9"/>
                </a:solidFill>
              </a:rPr>
              <a:t>Disparities &amp; patterns</a:t>
            </a:r>
            <a:endParaRPr lang="en-AU" dirty="0"/>
          </a:p>
        </p:txBody>
      </p:sp>
      <p:sp>
        <p:nvSpPr>
          <p:cNvPr id="3" name="Content Placeholder 2"/>
          <p:cNvSpPr>
            <a:spLocks noGrp="1"/>
          </p:cNvSpPr>
          <p:nvPr>
            <p:ph idx="1"/>
          </p:nvPr>
        </p:nvSpPr>
        <p:spPr>
          <a:xfrm>
            <a:off x="961256" y="1600201"/>
            <a:ext cx="4978896" cy="532655"/>
          </a:xfrm>
        </p:spPr>
        <p:txBody>
          <a:bodyPr>
            <a:normAutofit/>
          </a:bodyPr>
          <a:lstStyle/>
          <a:p>
            <a:pPr marL="0" indent="0">
              <a:buNone/>
            </a:pPr>
            <a:r>
              <a:rPr lang="en-AU" sz="2000" i="1" dirty="0"/>
              <a:t>Odds of high risk CSEBD by housing tenure</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4392488" cy="447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426DA9"/>
                </a:solidFill>
              </a:rPr>
              <a:t>Results</a:t>
            </a:r>
            <a:br>
              <a:rPr lang="en-AU" dirty="0">
                <a:solidFill>
                  <a:srgbClr val="426DA9"/>
                </a:solidFill>
              </a:rPr>
            </a:br>
            <a:r>
              <a:rPr lang="en-AU" sz="2200" dirty="0">
                <a:solidFill>
                  <a:srgbClr val="426DA9"/>
                </a:solidFill>
              </a:rPr>
              <a:t>Disparities &amp; patterns</a:t>
            </a:r>
            <a:endParaRPr lang="en-AU" sz="2000" i="1" dirty="0"/>
          </a:p>
        </p:txBody>
      </p:sp>
      <p:sp>
        <p:nvSpPr>
          <p:cNvPr id="3" name="Content Placeholder 2"/>
          <p:cNvSpPr>
            <a:spLocks noGrp="1"/>
          </p:cNvSpPr>
          <p:nvPr>
            <p:ph idx="1"/>
          </p:nvPr>
        </p:nvSpPr>
        <p:spPr>
          <a:xfrm>
            <a:off x="734888" y="1600201"/>
            <a:ext cx="8229600" cy="604664"/>
          </a:xfrm>
        </p:spPr>
        <p:txBody>
          <a:bodyPr>
            <a:normAutofit/>
          </a:bodyPr>
          <a:lstStyle/>
          <a:p>
            <a:pPr marL="0" indent="0">
              <a:buNone/>
            </a:pPr>
            <a:r>
              <a:rPr lang="en-AU" sz="2000" i="1" dirty="0"/>
              <a:t>Odds of high risk CSEBD by </a:t>
            </a:r>
            <a:r>
              <a:rPr lang="en-AU" sz="2000" i="1" dirty="0" smtClean="0"/>
              <a:t>SEIFA</a:t>
            </a:r>
            <a:endParaRPr lang="en-AU" sz="2000" i="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248" y="2060575"/>
            <a:ext cx="472598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Overview</a:t>
            </a:r>
          </a:p>
        </p:txBody>
      </p:sp>
      <p:sp>
        <p:nvSpPr>
          <p:cNvPr id="3" name="Content Placeholder 2"/>
          <p:cNvSpPr>
            <a:spLocks noGrp="1"/>
          </p:cNvSpPr>
          <p:nvPr>
            <p:ph idx="1"/>
          </p:nvPr>
        </p:nvSpPr>
        <p:spPr/>
        <p:txBody>
          <a:bodyPr>
            <a:normAutofit/>
          </a:bodyPr>
          <a:lstStyle/>
          <a:p>
            <a:r>
              <a:rPr lang="en-AU" sz="2000" dirty="0" smtClean="0"/>
              <a:t>Background</a:t>
            </a:r>
            <a:endParaRPr lang="en-AU" sz="2000" dirty="0"/>
          </a:p>
          <a:p>
            <a:r>
              <a:rPr lang="en-AU" sz="2000" dirty="0" smtClean="0"/>
              <a:t>Aims</a:t>
            </a:r>
          </a:p>
          <a:p>
            <a:r>
              <a:rPr lang="en-AU" sz="2000" dirty="0" smtClean="0"/>
              <a:t>Methods</a:t>
            </a:r>
            <a:endParaRPr lang="en-AU" sz="2000" dirty="0"/>
          </a:p>
          <a:p>
            <a:r>
              <a:rPr lang="en-AU" sz="2000" dirty="0" smtClean="0"/>
              <a:t>Ethics</a:t>
            </a:r>
            <a:endParaRPr lang="en-AU" sz="2000" dirty="0"/>
          </a:p>
          <a:p>
            <a:r>
              <a:rPr lang="en-AU" sz="2000" dirty="0"/>
              <a:t>Results</a:t>
            </a:r>
          </a:p>
          <a:p>
            <a:r>
              <a:rPr lang="en-AU" sz="2000" dirty="0"/>
              <a:t>Discussion</a:t>
            </a:r>
          </a:p>
          <a:p>
            <a:endParaRPr lang="en-AU" sz="2000" dirty="0"/>
          </a:p>
          <a:p>
            <a:endParaRPr lang="en-AU" sz="2000" dirty="0"/>
          </a:p>
        </p:txBody>
      </p:sp>
    </p:spTree>
    <p:extLst>
      <p:ext uri="{BB962C8B-B14F-4D97-AF65-F5344CB8AC3E}">
        <p14:creationId xmlns:p14="http://schemas.microsoft.com/office/powerpoint/2010/main" val="2740218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lifting power of education?</a:t>
            </a:r>
          </a:p>
        </p:txBody>
      </p:sp>
      <p:sp>
        <p:nvSpPr>
          <p:cNvPr id="3" name="Content Placeholder 2"/>
          <p:cNvSpPr>
            <a:spLocks noGrp="1"/>
          </p:cNvSpPr>
          <p:nvPr>
            <p:ph idx="1"/>
          </p:nvPr>
        </p:nvSpPr>
        <p:spPr/>
        <p:txBody>
          <a:bodyPr>
            <a:normAutofit/>
          </a:bodyPr>
          <a:lstStyle/>
          <a:p>
            <a:r>
              <a:rPr lang="en-AU" sz="2000" dirty="0"/>
              <a:t>Lack of clear evidence of a relationship between primary carer education and child health </a:t>
            </a:r>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Some explanatory mechanisms</a:t>
            </a:r>
            <a:r>
              <a:rPr lang="en-AU" dirty="0" smtClean="0"/>
              <a:t>?</a:t>
            </a:r>
            <a:endParaRPr lang="en-AU" dirty="0"/>
          </a:p>
        </p:txBody>
      </p:sp>
      <p:sp>
        <p:nvSpPr>
          <p:cNvPr id="3" name="Content Placeholder 2"/>
          <p:cNvSpPr>
            <a:spLocks noGrp="1"/>
          </p:cNvSpPr>
          <p:nvPr>
            <p:ph idx="1"/>
          </p:nvPr>
        </p:nvSpPr>
        <p:spPr/>
        <p:txBody>
          <a:bodyPr>
            <a:normAutofit/>
          </a:bodyPr>
          <a:lstStyle/>
          <a:p>
            <a:r>
              <a:rPr lang="en-AU" sz="2000" dirty="0"/>
              <a:t>The circumstances of Aboriginal families (stress, racism, family functioning, etc.) is an important explanatory mechanism underpinning the relationship between child mental health and material wellbeing (carer employment status and family financial circumstances)</a:t>
            </a:r>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Results</a:t>
            </a:r>
            <a:endParaRPr lang="en-AU" dirty="0"/>
          </a:p>
        </p:txBody>
      </p:sp>
      <p:sp>
        <p:nvSpPr>
          <p:cNvPr id="4" name="Content Placeholder 2"/>
          <p:cNvSpPr>
            <a:spLocks noGrp="1"/>
          </p:cNvSpPr>
          <p:nvPr>
            <p:ph idx="1"/>
          </p:nvPr>
        </p:nvSpPr>
        <p:spPr>
          <a:xfrm>
            <a:off x="457200" y="1268760"/>
            <a:ext cx="8229600" cy="604664"/>
          </a:xfrm>
        </p:spPr>
        <p:txBody>
          <a:bodyPr>
            <a:normAutofit/>
          </a:bodyPr>
          <a:lstStyle/>
          <a:p>
            <a:pPr marL="0" indent="0">
              <a:buNone/>
            </a:pPr>
            <a:r>
              <a:rPr lang="en-AU" sz="2000" i="1" dirty="0"/>
              <a:t>Odds of high risk CSEBD by occupation and family financial strain</a:t>
            </a:r>
          </a:p>
        </p:txBody>
      </p:sp>
      <p:graphicFrame>
        <p:nvGraphicFramePr>
          <p:cNvPr id="5" name="Table 4"/>
          <p:cNvGraphicFramePr>
            <a:graphicFrameLocks noGrp="1"/>
          </p:cNvGraphicFramePr>
          <p:nvPr>
            <p:extLst>
              <p:ext uri="{D42A27DB-BD31-4B8C-83A1-F6EECF244321}">
                <p14:modId xmlns:p14="http://schemas.microsoft.com/office/powerpoint/2010/main" val="945245199"/>
              </p:ext>
            </p:extLst>
          </p:nvPr>
        </p:nvGraphicFramePr>
        <p:xfrm>
          <a:off x="612081" y="1692000"/>
          <a:ext cx="8280399" cy="4298950"/>
        </p:xfrm>
        <a:graphic>
          <a:graphicData uri="http://schemas.openxmlformats.org/drawingml/2006/table">
            <a:tbl>
              <a:tblPr firstRow="1" bandRow="1">
                <a:tableStyleId>{5C22544A-7EE6-4342-B048-85BDC9FD1C3A}</a:tableStyleId>
              </a:tblPr>
              <a:tblGrid>
                <a:gridCol w="2952142"/>
                <a:gridCol w="1151956"/>
                <a:gridCol w="1445339"/>
                <a:gridCol w="1298647"/>
                <a:gridCol w="1432315"/>
              </a:tblGrid>
              <a:tr h="945007">
                <a:tc>
                  <a:txBody>
                    <a:bodyPr/>
                    <a:lstStyle/>
                    <a:p>
                      <a:r>
                        <a:rPr lang="en-AU" sz="1600" dirty="0" smtClean="0"/>
                        <a:t>Socioeconomic measure</a:t>
                      </a:r>
                      <a:endParaRPr lang="en-AU" sz="1600" dirty="0"/>
                    </a:p>
                  </a:txBody>
                  <a:tcPr marL="91434" marR="91434" marT="45735" marB="45735" anchor="b"/>
                </a:tc>
                <a:tc>
                  <a:txBody>
                    <a:bodyPr/>
                    <a:lstStyle/>
                    <a:p>
                      <a:pPr algn="r"/>
                      <a:r>
                        <a:rPr lang="en-AU" sz="1400" i="1" dirty="0" smtClean="0"/>
                        <a:t>Step 1. </a:t>
                      </a:r>
                      <a:br>
                        <a:rPr lang="en-AU" sz="1400" i="1" dirty="0" smtClean="0"/>
                      </a:br>
                      <a:r>
                        <a:rPr lang="en-AU" sz="1400" dirty="0" smtClean="0"/>
                        <a:t>Adjust for age, sex &amp; location</a:t>
                      </a:r>
                    </a:p>
                  </a:txBody>
                  <a:tcPr marL="91434" marR="91434" marT="45735" marB="45735" anchor="b"/>
                </a:tc>
                <a:tc>
                  <a:txBody>
                    <a:bodyPr/>
                    <a:lstStyle/>
                    <a:p>
                      <a:pPr algn="r"/>
                      <a:r>
                        <a:rPr lang="en-AU" sz="1400" i="1" dirty="0" smtClean="0"/>
                        <a:t>Step 2.</a:t>
                      </a:r>
                      <a:r>
                        <a:rPr lang="en-AU" sz="1400" dirty="0" smtClean="0"/>
                        <a:t> </a:t>
                      </a:r>
                      <a:br>
                        <a:rPr lang="en-AU" sz="1400" dirty="0" smtClean="0"/>
                      </a:br>
                      <a:r>
                        <a:rPr lang="en-AU" sz="1400" dirty="0" smtClean="0"/>
                        <a:t>Also adjust</a:t>
                      </a:r>
                      <a:br>
                        <a:rPr lang="en-AU" sz="1400" dirty="0" smtClean="0"/>
                      </a:br>
                      <a:r>
                        <a:rPr lang="en-AU" sz="1400" dirty="0" smtClean="0"/>
                        <a:t>for child’s health</a:t>
                      </a:r>
                      <a:endParaRPr lang="en-AU" sz="1400" dirty="0"/>
                    </a:p>
                  </a:txBody>
                  <a:tcPr marL="91434" marR="91434" marT="45735" marB="45735" anchor="b"/>
                </a:tc>
                <a:tc>
                  <a:txBody>
                    <a:bodyPr/>
                    <a:lstStyle/>
                    <a:p>
                      <a:pPr algn="r"/>
                      <a:r>
                        <a:rPr lang="en-AU" sz="1400" i="1" dirty="0" smtClean="0"/>
                        <a:t>Step 3.</a:t>
                      </a:r>
                      <a:r>
                        <a:rPr lang="en-AU" sz="1400" dirty="0" smtClean="0"/>
                        <a:t> </a:t>
                      </a:r>
                      <a:br>
                        <a:rPr lang="en-AU" sz="1400" dirty="0" smtClean="0"/>
                      </a:br>
                      <a:r>
                        <a:rPr lang="en-AU" sz="1400" dirty="0" smtClean="0"/>
                        <a:t>Also adjust for health of carer </a:t>
                      </a:r>
                      <a:endParaRPr lang="en-AU" sz="1400" dirty="0"/>
                    </a:p>
                  </a:txBody>
                  <a:tcPr marL="91434" marR="91434" marT="45735" marB="45735" anchor="b"/>
                </a:tc>
                <a:tc>
                  <a:txBody>
                    <a:bodyPr/>
                    <a:lstStyle/>
                    <a:p>
                      <a:pPr algn="r"/>
                      <a:r>
                        <a:rPr lang="en-AU" sz="1400" i="1" dirty="0" smtClean="0"/>
                        <a:t>Step 4.</a:t>
                      </a:r>
                      <a:br>
                        <a:rPr lang="en-AU" sz="1400" i="1" dirty="0" smtClean="0"/>
                      </a:br>
                      <a:r>
                        <a:rPr lang="en-AU" sz="1400" dirty="0" smtClean="0"/>
                        <a:t> Also adjust for family circumstances</a:t>
                      </a:r>
                      <a:endParaRPr lang="en-AU" sz="1400" dirty="0"/>
                    </a:p>
                  </a:txBody>
                  <a:tcPr marL="91434" marR="91434" marT="45735" marB="45735" anchor="b"/>
                </a:tc>
              </a:tr>
              <a:tr h="1555010">
                <a:tc>
                  <a:txBody>
                    <a:bodyPr/>
                    <a:lstStyle/>
                    <a:p>
                      <a:r>
                        <a:rPr lang="en-AU" sz="1600" b="0" dirty="0" smtClean="0">
                          <a:solidFill>
                            <a:srgbClr val="000000"/>
                          </a:solidFill>
                        </a:rPr>
                        <a:t>Occupation–</a:t>
                      </a:r>
                    </a:p>
                    <a:p>
                      <a:r>
                        <a:rPr lang="en-AU" sz="1600" b="0" dirty="0" smtClean="0">
                          <a:solidFill>
                            <a:srgbClr val="000000"/>
                          </a:solidFill>
                        </a:rPr>
                        <a:t>    Managers/professionals</a:t>
                      </a:r>
                    </a:p>
                    <a:p>
                      <a:r>
                        <a:rPr lang="en-AU" sz="1600" b="0" dirty="0" smtClean="0">
                          <a:solidFill>
                            <a:srgbClr val="000000"/>
                          </a:solidFill>
                        </a:rPr>
                        <a:t>    Tradespersons, clerical </a:t>
                      </a:r>
                    </a:p>
                    <a:p>
                      <a:r>
                        <a:rPr lang="en-AU" sz="1600" b="0" dirty="0" smtClean="0">
                          <a:solidFill>
                            <a:srgbClr val="000000"/>
                          </a:solidFill>
                        </a:rPr>
                        <a:t>      workers and labourers</a:t>
                      </a:r>
                    </a:p>
                    <a:p>
                      <a:r>
                        <a:rPr lang="en-AU" sz="1600" b="0" dirty="0" smtClean="0">
                          <a:solidFill>
                            <a:srgbClr val="000000"/>
                          </a:solidFill>
                        </a:rPr>
                        <a:t>    Not employed</a:t>
                      </a:r>
                    </a:p>
                    <a:p>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1.10</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***1.94</a:t>
                      </a:r>
                    </a:p>
                  </a:txBody>
                  <a:tcPr marL="91434" marR="91434" marT="45735" marB="45735"/>
                </a:tc>
                <a:tc>
                  <a:txBody>
                    <a:bodyPr/>
                    <a:lstStyle/>
                    <a:p>
                      <a:pPr algn="r"/>
                      <a:endParaRPr lang="en-AU" sz="1600" b="0" dirty="0" smtClean="0"/>
                    </a:p>
                  </a:txBody>
                  <a:tcPr marL="91434" marR="91434" marT="45735" marB="45735"/>
                </a:tc>
                <a:tc>
                  <a:txBody>
                    <a:bodyPr/>
                    <a:lstStyle/>
                    <a:p>
                      <a:pPr algn="r"/>
                      <a:endParaRPr lang="en-AU" sz="1600" b="0" dirty="0" smtClean="0"/>
                    </a:p>
                  </a:txBody>
                  <a:tcPr marL="91434" marR="91434" marT="45735" marB="45735"/>
                </a:tc>
                <a:tc>
                  <a:txBody>
                    <a:bodyPr/>
                    <a:lstStyle/>
                    <a:p>
                      <a:pPr algn="r"/>
                      <a:endParaRPr lang="en-AU" sz="1600" b="0" dirty="0" smtClean="0"/>
                    </a:p>
                  </a:txBody>
                  <a:tcPr marL="91434" marR="91434" marT="45735" marB="45735"/>
                </a:tc>
              </a:tr>
              <a:tr h="1798933">
                <a:tc>
                  <a:txBody>
                    <a:bodyPr/>
                    <a:lstStyle/>
                    <a:p>
                      <a:r>
                        <a:rPr lang="en-AU" sz="1600" b="0" dirty="0" smtClean="0">
                          <a:solidFill>
                            <a:srgbClr val="000000"/>
                          </a:solidFill>
                        </a:rPr>
                        <a:t>Family financial strain</a:t>
                      </a:r>
                    </a:p>
                    <a:p>
                      <a:r>
                        <a:rPr lang="en-AU" sz="1600" b="0" dirty="0" smtClean="0">
                          <a:solidFill>
                            <a:srgbClr val="000000"/>
                          </a:solidFill>
                        </a:rPr>
                        <a:t>    Can save a lot</a:t>
                      </a:r>
                    </a:p>
                    <a:p>
                      <a:r>
                        <a:rPr lang="en-AU" sz="1600" b="0" dirty="0" smtClean="0">
                          <a:solidFill>
                            <a:srgbClr val="000000"/>
                          </a:solidFill>
                        </a:rPr>
                        <a:t>    Can save a bit</a:t>
                      </a:r>
                    </a:p>
                    <a:p>
                      <a:r>
                        <a:rPr lang="en-AU" sz="1600" b="0" dirty="0" smtClean="0">
                          <a:solidFill>
                            <a:srgbClr val="000000"/>
                          </a:solidFill>
                        </a:rPr>
                        <a:t>    Some left over but spend it</a:t>
                      </a:r>
                    </a:p>
                    <a:p>
                      <a:r>
                        <a:rPr lang="en-AU" sz="1600" b="0" dirty="0" smtClean="0">
                          <a:solidFill>
                            <a:srgbClr val="000000"/>
                          </a:solidFill>
                        </a:rPr>
                        <a:t>    Just enough to get by</a:t>
                      </a:r>
                    </a:p>
                    <a:p>
                      <a:r>
                        <a:rPr lang="en-AU" sz="1600" b="0" dirty="0" smtClean="0">
                          <a:solidFill>
                            <a:srgbClr val="000000"/>
                          </a:solidFill>
                        </a:rPr>
                        <a:t>    Spending more than we get</a:t>
                      </a:r>
                    </a:p>
                    <a:p>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*1.75</a:t>
                      </a:r>
                    </a:p>
                    <a:p>
                      <a:pPr algn="r"/>
                      <a:r>
                        <a:rPr lang="en-AU" sz="1600" b="0" dirty="0" smtClean="0">
                          <a:solidFill>
                            <a:srgbClr val="000000"/>
                          </a:solidFill>
                        </a:rPr>
                        <a:t>1.61</a:t>
                      </a:r>
                    </a:p>
                    <a:p>
                      <a:pPr algn="r"/>
                      <a:r>
                        <a:rPr lang="en-AU" sz="1600" b="0" dirty="0" smtClean="0">
                          <a:solidFill>
                            <a:srgbClr val="000000"/>
                          </a:solidFill>
                        </a:rPr>
                        <a:t>**1.79</a:t>
                      </a:r>
                    </a:p>
                    <a:p>
                      <a:pPr algn="r"/>
                      <a:r>
                        <a:rPr lang="en-AU" sz="1600" b="0" dirty="0" smtClean="0">
                          <a:solidFill>
                            <a:srgbClr val="000000"/>
                          </a:solidFill>
                        </a:rPr>
                        <a:t>***2.70</a:t>
                      </a:r>
                    </a:p>
                  </a:txBody>
                  <a:tcPr marL="91434" marR="91434" marT="45735" marB="45735"/>
                </a:tc>
                <a:tc>
                  <a:txBody>
                    <a:bodyPr/>
                    <a:lstStyle/>
                    <a:p>
                      <a:pPr algn="r"/>
                      <a:endParaRPr lang="en-AU" sz="1600" b="0" dirty="0"/>
                    </a:p>
                  </a:txBody>
                  <a:tcPr marL="91434" marR="91434" marT="45735" marB="45735"/>
                </a:tc>
                <a:tc>
                  <a:txBody>
                    <a:bodyPr/>
                    <a:lstStyle/>
                    <a:p>
                      <a:pPr algn="r"/>
                      <a:endParaRPr lang="en-AU" sz="1600" b="0" dirty="0" smtClean="0"/>
                    </a:p>
                  </a:txBody>
                  <a:tcPr marL="91434" marR="91434" marT="45735" marB="45735"/>
                </a:tc>
                <a:tc>
                  <a:txBody>
                    <a:bodyPr/>
                    <a:lstStyle/>
                    <a:p>
                      <a:pPr algn="r"/>
                      <a:endParaRPr lang="en-AU" sz="1600" b="0" dirty="0" smtClean="0"/>
                    </a:p>
                  </a:txBody>
                  <a:tcPr marL="91434" marR="91434" marT="45735" marB="45735"/>
                </a:tc>
              </a:tr>
            </a:tbl>
          </a:graphicData>
        </a:graphic>
      </p:graphicFrame>
      <p:sp>
        <p:nvSpPr>
          <p:cNvPr id="6" name="TextBox 4"/>
          <p:cNvSpPr txBox="1">
            <a:spLocks noChangeArrowheads="1"/>
          </p:cNvSpPr>
          <p:nvPr/>
        </p:nvSpPr>
        <p:spPr bwMode="auto">
          <a:xfrm>
            <a:off x="539750" y="5993408"/>
            <a:ext cx="806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AU" altLang="en-US" sz="1400" dirty="0"/>
              <a:t>*p &lt; 0.1; **p &lt; 0.05; ***p &lt; 0.01; p values are calculated using chi-square tests adjusted </a:t>
            </a:r>
            <a:endParaRPr lang="en-AU" altLang="en-US" sz="1400" dirty="0" smtClean="0"/>
          </a:p>
          <a:p>
            <a:pPr eaLnBrk="1" hangingPunct="1"/>
            <a:r>
              <a:rPr lang="en-AU" altLang="en-US" sz="1400" dirty="0" smtClean="0"/>
              <a:t>for </a:t>
            </a:r>
            <a:r>
              <a:rPr lang="en-AU" altLang="en-US" sz="1400" dirty="0"/>
              <a:t>the complex sample design</a:t>
            </a:r>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Results</a:t>
            </a:r>
            <a:endParaRPr lang="en-AU" dirty="0"/>
          </a:p>
        </p:txBody>
      </p:sp>
      <p:sp>
        <p:nvSpPr>
          <p:cNvPr id="4" name="Content Placeholder 2"/>
          <p:cNvSpPr>
            <a:spLocks noGrp="1"/>
          </p:cNvSpPr>
          <p:nvPr>
            <p:ph idx="1"/>
          </p:nvPr>
        </p:nvSpPr>
        <p:spPr>
          <a:xfrm>
            <a:off x="457200" y="1268760"/>
            <a:ext cx="8229600" cy="604664"/>
          </a:xfrm>
        </p:spPr>
        <p:txBody>
          <a:bodyPr>
            <a:normAutofit/>
          </a:bodyPr>
          <a:lstStyle/>
          <a:p>
            <a:pPr marL="0" indent="0">
              <a:buNone/>
            </a:pPr>
            <a:r>
              <a:rPr lang="en-AU" sz="2000" i="1" dirty="0"/>
              <a:t>Odds of high risk CSEBD by occupation and family financial strain</a:t>
            </a:r>
          </a:p>
        </p:txBody>
      </p:sp>
      <p:sp>
        <p:nvSpPr>
          <p:cNvPr id="6" name="TextBox 4"/>
          <p:cNvSpPr txBox="1">
            <a:spLocks noChangeArrowheads="1"/>
          </p:cNvSpPr>
          <p:nvPr/>
        </p:nvSpPr>
        <p:spPr bwMode="auto">
          <a:xfrm>
            <a:off x="539750" y="5993408"/>
            <a:ext cx="806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AU" altLang="en-US" sz="1400" dirty="0"/>
              <a:t>*p &lt; 0.1; **p &lt; 0.05; ***p &lt; 0.01; p values are calculated using chi-square tests adjusted </a:t>
            </a:r>
            <a:endParaRPr lang="en-AU" altLang="en-US" sz="1400" dirty="0" smtClean="0"/>
          </a:p>
          <a:p>
            <a:pPr eaLnBrk="1" hangingPunct="1"/>
            <a:r>
              <a:rPr lang="en-AU" altLang="en-US" sz="1400" dirty="0" smtClean="0"/>
              <a:t>for </a:t>
            </a:r>
            <a:r>
              <a:rPr lang="en-AU" altLang="en-US" sz="1400" dirty="0"/>
              <a:t>the complex sample design</a:t>
            </a:r>
          </a:p>
        </p:txBody>
      </p:sp>
      <p:graphicFrame>
        <p:nvGraphicFramePr>
          <p:cNvPr id="7" name="Table 6"/>
          <p:cNvGraphicFramePr>
            <a:graphicFrameLocks noGrp="1"/>
          </p:cNvGraphicFramePr>
          <p:nvPr>
            <p:extLst>
              <p:ext uri="{D42A27DB-BD31-4B8C-83A1-F6EECF244321}">
                <p14:modId xmlns:p14="http://schemas.microsoft.com/office/powerpoint/2010/main" val="3003587878"/>
              </p:ext>
            </p:extLst>
          </p:nvPr>
        </p:nvGraphicFramePr>
        <p:xfrm>
          <a:off x="612081" y="1692000"/>
          <a:ext cx="8280399" cy="4298950"/>
        </p:xfrm>
        <a:graphic>
          <a:graphicData uri="http://schemas.openxmlformats.org/drawingml/2006/table">
            <a:tbl>
              <a:tblPr firstRow="1" bandRow="1">
                <a:tableStyleId>{5C22544A-7EE6-4342-B048-85BDC9FD1C3A}</a:tableStyleId>
              </a:tblPr>
              <a:tblGrid>
                <a:gridCol w="2952142"/>
                <a:gridCol w="1151956"/>
                <a:gridCol w="1445339"/>
                <a:gridCol w="1298647"/>
                <a:gridCol w="1432315"/>
              </a:tblGrid>
              <a:tr h="945007">
                <a:tc>
                  <a:txBody>
                    <a:bodyPr/>
                    <a:lstStyle/>
                    <a:p>
                      <a:r>
                        <a:rPr lang="en-AU" sz="1600" dirty="0" smtClean="0"/>
                        <a:t>Socioeconomic measure</a:t>
                      </a:r>
                      <a:endParaRPr lang="en-AU" sz="1600" dirty="0"/>
                    </a:p>
                  </a:txBody>
                  <a:tcPr marL="91434" marR="91434" marT="45735" marB="45735" anchor="b"/>
                </a:tc>
                <a:tc>
                  <a:txBody>
                    <a:bodyPr/>
                    <a:lstStyle/>
                    <a:p>
                      <a:pPr algn="r"/>
                      <a:r>
                        <a:rPr lang="en-AU" sz="1400" i="1" dirty="0" smtClean="0"/>
                        <a:t>Step 1. </a:t>
                      </a:r>
                      <a:br>
                        <a:rPr lang="en-AU" sz="1400" i="1" dirty="0" smtClean="0"/>
                      </a:br>
                      <a:r>
                        <a:rPr lang="en-AU" sz="1400" dirty="0" smtClean="0"/>
                        <a:t>Adjust for age, sex &amp; location</a:t>
                      </a:r>
                    </a:p>
                  </a:txBody>
                  <a:tcPr marL="91434" marR="91434" marT="45735" marB="45735" anchor="b"/>
                </a:tc>
                <a:tc>
                  <a:txBody>
                    <a:bodyPr/>
                    <a:lstStyle/>
                    <a:p>
                      <a:pPr algn="r"/>
                      <a:r>
                        <a:rPr lang="en-AU" sz="1400" i="1" dirty="0" smtClean="0"/>
                        <a:t>Step 2.</a:t>
                      </a:r>
                      <a:r>
                        <a:rPr lang="en-AU" sz="1400" dirty="0" smtClean="0"/>
                        <a:t> </a:t>
                      </a:r>
                      <a:br>
                        <a:rPr lang="en-AU" sz="1400" dirty="0" smtClean="0"/>
                      </a:br>
                      <a:r>
                        <a:rPr lang="en-AU" sz="1400" dirty="0" smtClean="0"/>
                        <a:t>Also adjust</a:t>
                      </a:r>
                      <a:br>
                        <a:rPr lang="en-AU" sz="1400" dirty="0" smtClean="0"/>
                      </a:br>
                      <a:r>
                        <a:rPr lang="en-AU" sz="1400" dirty="0" smtClean="0"/>
                        <a:t>for child’s health</a:t>
                      </a:r>
                      <a:endParaRPr lang="en-AU" sz="1400" dirty="0"/>
                    </a:p>
                  </a:txBody>
                  <a:tcPr marL="91434" marR="91434" marT="45735" marB="45735" anchor="b"/>
                </a:tc>
                <a:tc>
                  <a:txBody>
                    <a:bodyPr/>
                    <a:lstStyle/>
                    <a:p>
                      <a:pPr algn="r"/>
                      <a:r>
                        <a:rPr lang="en-AU" sz="1400" i="1" dirty="0" smtClean="0"/>
                        <a:t>Step 3.</a:t>
                      </a:r>
                      <a:r>
                        <a:rPr lang="en-AU" sz="1400" dirty="0" smtClean="0"/>
                        <a:t> </a:t>
                      </a:r>
                      <a:br>
                        <a:rPr lang="en-AU" sz="1400" dirty="0" smtClean="0"/>
                      </a:br>
                      <a:r>
                        <a:rPr lang="en-AU" sz="1400" dirty="0" smtClean="0"/>
                        <a:t>Also adjust for health of carer </a:t>
                      </a:r>
                      <a:endParaRPr lang="en-AU" sz="1400" dirty="0"/>
                    </a:p>
                  </a:txBody>
                  <a:tcPr marL="91434" marR="91434" marT="45735" marB="45735" anchor="b"/>
                </a:tc>
                <a:tc>
                  <a:txBody>
                    <a:bodyPr/>
                    <a:lstStyle/>
                    <a:p>
                      <a:pPr algn="r"/>
                      <a:r>
                        <a:rPr lang="en-AU" sz="1400" i="1" dirty="0" smtClean="0"/>
                        <a:t>Step 4.</a:t>
                      </a:r>
                      <a:br>
                        <a:rPr lang="en-AU" sz="1400" i="1" dirty="0" smtClean="0"/>
                      </a:br>
                      <a:r>
                        <a:rPr lang="en-AU" sz="1400" dirty="0" smtClean="0"/>
                        <a:t> Also adjust for family circumstances</a:t>
                      </a:r>
                      <a:endParaRPr lang="en-AU" sz="1400" dirty="0"/>
                    </a:p>
                  </a:txBody>
                  <a:tcPr marL="91434" marR="91434" marT="45735" marB="45735" anchor="b"/>
                </a:tc>
              </a:tr>
              <a:tr h="1555010">
                <a:tc>
                  <a:txBody>
                    <a:bodyPr/>
                    <a:lstStyle/>
                    <a:p>
                      <a:r>
                        <a:rPr lang="en-AU" sz="1600" b="0" dirty="0" smtClean="0">
                          <a:solidFill>
                            <a:srgbClr val="000000"/>
                          </a:solidFill>
                        </a:rPr>
                        <a:t>Occupation–</a:t>
                      </a:r>
                    </a:p>
                    <a:p>
                      <a:r>
                        <a:rPr lang="en-AU" sz="1600" b="0" dirty="0" smtClean="0">
                          <a:solidFill>
                            <a:srgbClr val="000000"/>
                          </a:solidFill>
                        </a:rPr>
                        <a:t>    Managers/professionals</a:t>
                      </a:r>
                    </a:p>
                    <a:p>
                      <a:r>
                        <a:rPr lang="en-AU" sz="1600" b="0" dirty="0" smtClean="0">
                          <a:solidFill>
                            <a:srgbClr val="000000"/>
                          </a:solidFill>
                        </a:rPr>
                        <a:t>    Tradespersons, clerical </a:t>
                      </a:r>
                    </a:p>
                    <a:p>
                      <a:r>
                        <a:rPr lang="en-AU" sz="1600" b="0" dirty="0" smtClean="0">
                          <a:solidFill>
                            <a:srgbClr val="000000"/>
                          </a:solidFill>
                        </a:rPr>
                        <a:t>      workers and labourers</a:t>
                      </a:r>
                    </a:p>
                    <a:p>
                      <a:r>
                        <a:rPr lang="en-AU" sz="1600" b="0" dirty="0" smtClean="0">
                          <a:solidFill>
                            <a:srgbClr val="000000"/>
                          </a:solidFill>
                        </a:rPr>
                        <a:t>    Not employed</a:t>
                      </a:r>
                    </a:p>
                    <a:p>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1.10</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***1.94</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1.08</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***1.91</a:t>
                      </a:r>
                    </a:p>
                  </a:txBody>
                  <a:tcPr marL="91434" marR="91434" marT="45735" marB="45735"/>
                </a:tc>
                <a:tc>
                  <a:txBody>
                    <a:bodyPr/>
                    <a:lstStyle/>
                    <a:p>
                      <a:pPr algn="r"/>
                      <a:endParaRPr lang="en-AU" sz="1600" b="0" dirty="0" smtClean="0"/>
                    </a:p>
                  </a:txBody>
                  <a:tcPr marL="91434" marR="91434" marT="45735" marB="45735"/>
                </a:tc>
                <a:tc>
                  <a:txBody>
                    <a:bodyPr/>
                    <a:lstStyle/>
                    <a:p>
                      <a:pPr algn="r"/>
                      <a:endParaRPr lang="en-AU" sz="1600" b="0" dirty="0" smtClean="0"/>
                    </a:p>
                  </a:txBody>
                  <a:tcPr marL="91434" marR="91434" marT="45735" marB="45735"/>
                </a:tc>
              </a:tr>
              <a:tr h="1798933">
                <a:tc>
                  <a:txBody>
                    <a:bodyPr/>
                    <a:lstStyle/>
                    <a:p>
                      <a:r>
                        <a:rPr lang="en-AU" sz="1600" b="0" dirty="0" smtClean="0">
                          <a:solidFill>
                            <a:srgbClr val="000000"/>
                          </a:solidFill>
                        </a:rPr>
                        <a:t>Family financial strain</a:t>
                      </a:r>
                    </a:p>
                    <a:p>
                      <a:r>
                        <a:rPr lang="en-AU" sz="1600" b="0" dirty="0" smtClean="0">
                          <a:solidFill>
                            <a:srgbClr val="000000"/>
                          </a:solidFill>
                        </a:rPr>
                        <a:t>    Can save a lot</a:t>
                      </a:r>
                    </a:p>
                    <a:p>
                      <a:r>
                        <a:rPr lang="en-AU" sz="1600" b="0" dirty="0" smtClean="0">
                          <a:solidFill>
                            <a:srgbClr val="000000"/>
                          </a:solidFill>
                        </a:rPr>
                        <a:t>    Can save a bit</a:t>
                      </a:r>
                    </a:p>
                    <a:p>
                      <a:r>
                        <a:rPr lang="en-AU" sz="1600" b="0" dirty="0" smtClean="0">
                          <a:solidFill>
                            <a:srgbClr val="000000"/>
                          </a:solidFill>
                        </a:rPr>
                        <a:t>    Some left over but spend it</a:t>
                      </a:r>
                    </a:p>
                    <a:p>
                      <a:r>
                        <a:rPr lang="en-AU" sz="1600" b="0" dirty="0" smtClean="0">
                          <a:solidFill>
                            <a:srgbClr val="000000"/>
                          </a:solidFill>
                        </a:rPr>
                        <a:t>    Just enough to get by</a:t>
                      </a:r>
                    </a:p>
                    <a:p>
                      <a:r>
                        <a:rPr lang="en-AU" sz="1600" b="0" dirty="0" smtClean="0">
                          <a:solidFill>
                            <a:srgbClr val="000000"/>
                          </a:solidFill>
                        </a:rPr>
                        <a:t>    Spending more than we get</a:t>
                      </a:r>
                    </a:p>
                    <a:p>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*1.75</a:t>
                      </a:r>
                    </a:p>
                    <a:p>
                      <a:pPr algn="r"/>
                      <a:r>
                        <a:rPr lang="en-AU" sz="1600" b="0" dirty="0" smtClean="0">
                          <a:solidFill>
                            <a:srgbClr val="000000"/>
                          </a:solidFill>
                        </a:rPr>
                        <a:t>1.61</a:t>
                      </a:r>
                    </a:p>
                    <a:p>
                      <a:pPr algn="r"/>
                      <a:r>
                        <a:rPr lang="en-AU" sz="1600" b="0" dirty="0" smtClean="0">
                          <a:solidFill>
                            <a:srgbClr val="000000"/>
                          </a:solidFill>
                        </a:rPr>
                        <a:t>**1.79</a:t>
                      </a:r>
                    </a:p>
                    <a:p>
                      <a:pPr algn="r"/>
                      <a:r>
                        <a:rPr lang="en-AU" sz="1600" b="0" dirty="0" smtClean="0">
                          <a:solidFill>
                            <a:srgbClr val="000000"/>
                          </a:solidFill>
                        </a:rPr>
                        <a:t>***2.70</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**1.86</a:t>
                      </a:r>
                    </a:p>
                    <a:p>
                      <a:pPr algn="r"/>
                      <a:r>
                        <a:rPr lang="en-AU" sz="1600" b="0" dirty="0" smtClean="0">
                          <a:solidFill>
                            <a:srgbClr val="000000"/>
                          </a:solidFill>
                        </a:rPr>
                        <a:t>*1.72</a:t>
                      </a:r>
                    </a:p>
                    <a:p>
                      <a:pPr algn="r"/>
                      <a:r>
                        <a:rPr lang="en-AU" sz="1600" b="0" dirty="0" smtClean="0">
                          <a:solidFill>
                            <a:srgbClr val="000000"/>
                          </a:solidFill>
                        </a:rPr>
                        <a:t>**1.89</a:t>
                      </a:r>
                    </a:p>
                    <a:p>
                      <a:pPr algn="r"/>
                      <a:r>
                        <a:rPr lang="en-AU" sz="1600" b="0" dirty="0" smtClean="0">
                          <a:solidFill>
                            <a:srgbClr val="000000"/>
                          </a:solidFill>
                        </a:rPr>
                        <a:t>***2.72</a:t>
                      </a:r>
                      <a:endParaRPr lang="en-AU" sz="1600" b="0" dirty="0">
                        <a:solidFill>
                          <a:srgbClr val="000000"/>
                        </a:solidFill>
                      </a:endParaRPr>
                    </a:p>
                  </a:txBody>
                  <a:tcPr marL="91434" marR="91434" marT="45735" marB="45735"/>
                </a:tc>
                <a:tc>
                  <a:txBody>
                    <a:bodyPr/>
                    <a:lstStyle/>
                    <a:p>
                      <a:pPr algn="r"/>
                      <a:endParaRPr lang="en-AU" sz="1600" b="0" dirty="0" smtClean="0"/>
                    </a:p>
                  </a:txBody>
                  <a:tcPr marL="91434" marR="91434" marT="45735" marB="45735"/>
                </a:tc>
                <a:tc>
                  <a:txBody>
                    <a:bodyPr/>
                    <a:lstStyle/>
                    <a:p>
                      <a:pPr algn="r"/>
                      <a:endParaRPr lang="en-AU" sz="1600" b="0" dirty="0" smtClean="0"/>
                    </a:p>
                  </a:txBody>
                  <a:tcPr marL="91434" marR="91434" marT="45735" marB="45735"/>
                </a:tc>
              </a:tr>
            </a:tbl>
          </a:graphicData>
        </a:graphic>
      </p:graphicFrame>
    </p:spTree>
    <p:extLst>
      <p:ext uri="{BB962C8B-B14F-4D97-AF65-F5344CB8AC3E}">
        <p14:creationId xmlns:p14="http://schemas.microsoft.com/office/powerpoint/2010/main" val="1549571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Results</a:t>
            </a:r>
            <a:endParaRPr lang="en-AU" dirty="0"/>
          </a:p>
        </p:txBody>
      </p:sp>
      <p:sp>
        <p:nvSpPr>
          <p:cNvPr id="4" name="Content Placeholder 2"/>
          <p:cNvSpPr>
            <a:spLocks noGrp="1"/>
          </p:cNvSpPr>
          <p:nvPr>
            <p:ph idx="1"/>
          </p:nvPr>
        </p:nvSpPr>
        <p:spPr>
          <a:xfrm>
            <a:off x="457200" y="1268760"/>
            <a:ext cx="8229600" cy="604664"/>
          </a:xfrm>
        </p:spPr>
        <p:txBody>
          <a:bodyPr>
            <a:normAutofit/>
          </a:bodyPr>
          <a:lstStyle/>
          <a:p>
            <a:pPr marL="0" indent="0">
              <a:buNone/>
            </a:pPr>
            <a:r>
              <a:rPr lang="en-AU" sz="2000" i="1" dirty="0"/>
              <a:t>Odds of high risk CSEBD by occupation and family financial strain</a:t>
            </a:r>
          </a:p>
        </p:txBody>
      </p:sp>
      <p:sp>
        <p:nvSpPr>
          <p:cNvPr id="6" name="TextBox 4"/>
          <p:cNvSpPr txBox="1">
            <a:spLocks noChangeArrowheads="1"/>
          </p:cNvSpPr>
          <p:nvPr/>
        </p:nvSpPr>
        <p:spPr bwMode="auto">
          <a:xfrm>
            <a:off x="539750" y="5993408"/>
            <a:ext cx="806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AU" altLang="en-US" sz="1400" dirty="0"/>
              <a:t>*p &lt; 0.1; **p &lt; 0.05; ***p &lt; 0.01; p values are calculated using chi-square tests adjusted </a:t>
            </a:r>
            <a:endParaRPr lang="en-AU" altLang="en-US" sz="1400" dirty="0" smtClean="0"/>
          </a:p>
          <a:p>
            <a:pPr eaLnBrk="1" hangingPunct="1"/>
            <a:r>
              <a:rPr lang="en-AU" altLang="en-US" sz="1400" dirty="0" smtClean="0"/>
              <a:t>for </a:t>
            </a:r>
            <a:r>
              <a:rPr lang="en-AU" altLang="en-US" sz="1400" dirty="0"/>
              <a:t>the complex sample design</a:t>
            </a:r>
          </a:p>
        </p:txBody>
      </p:sp>
      <p:graphicFrame>
        <p:nvGraphicFramePr>
          <p:cNvPr id="7" name="Table 6"/>
          <p:cNvGraphicFramePr>
            <a:graphicFrameLocks noGrp="1"/>
          </p:cNvGraphicFramePr>
          <p:nvPr>
            <p:extLst>
              <p:ext uri="{D42A27DB-BD31-4B8C-83A1-F6EECF244321}">
                <p14:modId xmlns:p14="http://schemas.microsoft.com/office/powerpoint/2010/main" val="1651840228"/>
              </p:ext>
            </p:extLst>
          </p:nvPr>
        </p:nvGraphicFramePr>
        <p:xfrm>
          <a:off x="612081" y="1692000"/>
          <a:ext cx="8280399" cy="4298950"/>
        </p:xfrm>
        <a:graphic>
          <a:graphicData uri="http://schemas.openxmlformats.org/drawingml/2006/table">
            <a:tbl>
              <a:tblPr firstRow="1" bandRow="1">
                <a:tableStyleId>{5C22544A-7EE6-4342-B048-85BDC9FD1C3A}</a:tableStyleId>
              </a:tblPr>
              <a:tblGrid>
                <a:gridCol w="2952142"/>
                <a:gridCol w="1151956"/>
                <a:gridCol w="1445339"/>
                <a:gridCol w="1298647"/>
                <a:gridCol w="1432315"/>
              </a:tblGrid>
              <a:tr h="945007">
                <a:tc>
                  <a:txBody>
                    <a:bodyPr/>
                    <a:lstStyle/>
                    <a:p>
                      <a:r>
                        <a:rPr lang="en-AU" sz="1600" dirty="0" smtClean="0"/>
                        <a:t>Socioeconomic measure</a:t>
                      </a:r>
                      <a:endParaRPr lang="en-AU" sz="1600" dirty="0"/>
                    </a:p>
                  </a:txBody>
                  <a:tcPr marL="91434" marR="91434" marT="45735" marB="45735" anchor="b"/>
                </a:tc>
                <a:tc>
                  <a:txBody>
                    <a:bodyPr/>
                    <a:lstStyle/>
                    <a:p>
                      <a:pPr algn="r"/>
                      <a:r>
                        <a:rPr lang="en-AU" sz="1400" i="1" dirty="0" smtClean="0"/>
                        <a:t>Step 1. </a:t>
                      </a:r>
                      <a:br>
                        <a:rPr lang="en-AU" sz="1400" i="1" dirty="0" smtClean="0"/>
                      </a:br>
                      <a:r>
                        <a:rPr lang="en-AU" sz="1400" dirty="0" smtClean="0"/>
                        <a:t>Adjust for age, sex &amp; location</a:t>
                      </a:r>
                    </a:p>
                  </a:txBody>
                  <a:tcPr marL="91434" marR="91434" marT="45735" marB="45735" anchor="b"/>
                </a:tc>
                <a:tc>
                  <a:txBody>
                    <a:bodyPr/>
                    <a:lstStyle/>
                    <a:p>
                      <a:pPr algn="r"/>
                      <a:r>
                        <a:rPr lang="en-AU" sz="1400" i="1" dirty="0" smtClean="0"/>
                        <a:t>Step 2.</a:t>
                      </a:r>
                      <a:r>
                        <a:rPr lang="en-AU" sz="1400" dirty="0" smtClean="0"/>
                        <a:t> </a:t>
                      </a:r>
                      <a:br>
                        <a:rPr lang="en-AU" sz="1400" dirty="0" smtClean="0"/>
                      </a:br>
                      <a:r>
                        <a:rPr lang="en-AU" sz="1400" dirty="0" smtClean="0"/>
                        <a:t>Also adjust</a:t>
                      </a:r>
                      <a:br>
                        <a:rPr lang="en-AU" sz="1400" dirty="0" smtClean="0"/>
                      </a:br>
                      <a:r>
                        <a:rPr lang="en-AU" sz="1400" dirty="0" smtClean="0"/>
                        <a:t>for child’s health</a:t>
                      </a:r>
                      <a:endParaRPr lang="en-AU" sz="1400" dirty="0"/>
                    </a:p>
                  </a:txBody>
                  <a:tcPr marL="91434" marR="91434" marT="45735" marB="45735" anchor="b"/>
                </a:tc>
                <a:tc>
                  <a:txBody>
                    <a:bodyPr/>
                    <a:lstStyle/>
                    <a:p>
                      <a:pPr algn="r"/>
                      <a:r>
                        <a:rPr lang="en-AU" sz="1400" i="1" dirty="0" smtClean="0"/>
                        <a:t>Step 3.</a:t>
                      </a:r>
                      <a:r>
                        <a:rPr lang="en-AU" sz="1400" dirty="0" smtClean="0"/>
                        <a:t> </a:t>
                      </a:r>
                      <a:br>
                        <a:rPr lang="en-AU" sz="1400" dirty="0" smtClean="0"/>
                      </a:br>
                      <a:r>
                        <a:rPr lang="en-AU" sz="1400" dirty="0" smtClean="0"/>
                        <a:t>Also adjust for health of carer </a:t>
                      </a:r>
                      <a:endParaRPr lang="en-AU" sz="1400" dirty="0"/>
                    </a:p>
                  </a:txBody>
                  <a:tcPr marL="91434" marR="91434" marT="45735" marB="45735" anchor="b"/>
                </a:tc>
                <a:tc>
                  <a:txBody>
                    <a:bodyPr/>
                    <a:lstStyle/>
                    <a:p>
                      <a:pPr algn="r"/>
                      <a:r>
                        <a:rPr lang="en-AU" sz="1400" i="1" dirty="0" smtClean="0"/>
                        <a:t>Step 4.</a:t>
                      </a:r>
                      <a:br>
                        <a:rPr lang="en-AU" sz="1400" i="1" dirty="0" smtClean="0"/>
                      </a:br>
                      <a:r>
                        <a:rPr lang="en-AU" sz="1400" dirty="0" smtClean="0"/>
                        <a:t> Also adjust for family circumstances</a:t>
                      </a:r>
                      <a:endParaRPr lang="en-AU" sz="1400" dirty="0"/>
                    </a:p>
                  </a:txBody>
                  <a:tcPr marL="91434" marR="91434" marT="45735" marB="45735" anchor="b"/>
                </a:tc>
              </a:tr>
              <a:tr h="1555010">
                <a:tc>
                  <a:txBody>
                    <a:bodyPr/>
                    <a:lstStyle/>
                    <a:p>
                      <a:r>
                        <a:rPr lang="en-AU" sz="1600" b="0" dirty="0" smtClean="0">
                          <a:solidFill>
                            <a:srgbClr val="000000"/>
                          </a:solidFill>
                        </a:rPr>
                        <a:t>Occupation–</a:t>
                      </a:r>
                    </a:p>
                    <a:p>
                      <a:r>
                        <a:rPr lang="en-AU" sz="1600" b="0" dirty="0" smtClean="0">
                          <a:solidFill>
                            <a:srgbClr val="000000"/>
                          </a:solidFill>
                        </a:rPr>
                        <a:t>    Managers/professionals</a:t>
                      </a:r>
                    </a:p>
                    <a:p>
                      <a:r>
                        <a:rPr lang="en-AU" sz="1600" b="0" dirty="0" smtClean="0">
                          <a:solidFill>
                            <a:srgbClr val="000000"/>
                          </a:solidFill>
                        </a:rPr>
                        <a:t>    Tradespersons, clerical </a:t>
                      </a:r>
                    </a:p>
                    <a:p>
                      <a:r>
                        <a:rPr lang="en-AU" sz="1600" b="0" dirty="0" smtClean="0">
                          <a:solidFill>
                            <a:srgbClr val="000000"/>
                          </a:solidFill>
                        </a:rPr>
                        <a:t>      workers and labourers</a:t>
                      </a:r>
                    </a:p>
                    <a:p>
                      <a:r>
                        <a:rPr lang="en-AU" sz="1600" b="0" dirty="0" smtClean="0">
                          <a:solidFill>
                            <a:srgbClr val="000000"/>
                          </a:solidFill>
                        </a:rPr>
                        <a:t>    Not employed</a:t>
                      </a:r>
                    </a:p>
                    <a:p>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1.10</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***1.94</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1.08</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***1.91</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1.07</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**1.64</a:t>
                      </a:r>
                    </a:p>
                  </a:txBody>
                  <a:tcPr marL="91434" marR="91434" marT="45735" marB="45735"/>
                </a:tc>
                <a:tc>
                  <a:txBody>
                    <a:bodyPr/>
                    <a:lstStyle/>
                    <a:p>
                      <a:pPr algn="r"/>
                      <a:endParaRPr lang="en-AU" sz="1600" b="0" dirty="0" smtClean="0"/>
                    </a:p>
                  </a:txBody>
                  <a:tcPr marL="91434" marR="91434" marT="45735" marB="45735"/>
                </a:tc>
              </a:tr>
              <a:tr h="1798933">
                <a:tc>
                  <a:txBody>
                    <a:bodyPr/>
                    <a:lstStyle/>
                    <a:p>
                      <a:r>
                        <a:rPr lang="en-AU" sz="1600" b="0" dirty="0" smtClean="0">
                          <a:solidFill>
                            <a:srgbClr val="000000"/>
                          </a:solidFill>
                        </a:rPr>
                        <a:t>Family financial strain</a:t>
                      </a:r>
                    </a:p>
                    <a:p>
                      <a:r>
                        <a:rPr lang="en-AU" sz="1600" b="0" dirty="0" smtClean="0">
                          <a:solidFill>
                            <a:srgbClr val="000000"/>
                          </a:solidFill>
                        </a:rPr>
                        <a:t>    Can save a lot</a:t>
                      </a:r>
                    </a:p>
                    <a:p>
                      <a:r>
                        <a:rPr lang="en-AU" sz="1600" b="0" dirty="0" smtClean="0">
                          <a:solidFill>
                            <a:srgbClr val="000000"/>
                          </a:solidFill>
                        </a:rPr>
                        <a:t>    Can save a bit</a:t>
                      </a:r>
                    </a:p>
                    <a:p>
                      <a:r>
                        <a:rPr lang="en-AU" sz="1600" b="0" dirty="0" smtClean="0">
                          <a:solidFill>
                            <a:srgbClr val="000000"/>
                          </a:solidFill>
                        </a:rPr>
                        <a:t>    Some left over but spend it</a:t>
                      </a:r>
                    </a:p>
                    <a:p>
                      <a:r>
                        <a:rPr lang="en-AU" sz="1600" b="0" dirty="0" smtClean="0">
                          <a:solidFill>
                            <a:srgbClr val="000000"/>
                          </a:solidFill>
                        </a:rPr>
                        <a:t>    Just enough to get by</a:t>
                      </a:r>
                    </a:p>
                    <a:p>
                      <a:r>
                        <a:rPr lang="en-AU" sz="1600" b="0" dirty="0" smtClean="0">
                          <a:solidFill>
                            <a:srgbClr val="000000"/>
                          </a:solidFill>
                        </a:rPr>
                        <a:t>    Spending more than we get</a:t>
                      </a:r>
                    </a:p>
                    <a:p>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*1.75</a:t>
                      </a:r>
                    </a:p>
                    <a:p>
                      <a:pPr algn="r"/>
                      <a:r>
                        <a:rPr lang="en-AU" sz="1600" b="0" dirty="0" smtClean="0">
                          <a:solidFill>
                            <a:srgbClr val="000000"/>
                          </a:solidFill>
                        </a:rPr>
                        <a:t>1.61</a:t>
                      </a:r>
                    </a:p>
                    <a:p>
                      <a:pPr algn="r"/>
                      <a:r>
                        <a:rPr lang="en-AU" sz="1600" b="0" dirty="0" smtClean="0">
                          <a:solidFill>
                            <a:srgbClr val="000000"/>
                          </a:solidFill>
                        </a:rPr>
                        <a:t>**1.79</a:t>
                      </a:r>
                    </a:p>
                    <a:p>
                      <a:pPr algn="r"/>
                      <a:r>
                        <a:rPr lang="en-AU" sz="1600" b="0" dirty="0" smtClean="0">
                          <a:solidFill>
                            <a:srgbClr val="000000"/>
                          </a:solidFill>
                        </a:rPr>
                        <a:t>***2.70</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**1.86</a:t>
                      </a:r>
                    </a:p>
                    <a:p>
                      <a:pPr algn="r"/>
                      <a:r>
                        <a:rPr lang="en-AU" sz="1600" b="0" dirty="0" smtClean="0">
                          <a:solidFill>
                            <a:srgbClr val="000000"/>
                          </a:solidFill>
                        </a:rPr>
                        <a:t>*1.72</a:t>
                      </a:r>
                    </a:p>
                    <a:p>
                      <a:pPr algn="r"/>
                      <a:r>
                        <a:rPr lang="en-AU" sz="1600" b="0" dirty="0" smtClean="0">
                          <a:solidFill>
                            <a:srgbClr val="000000"/>
                          </a:solidFill>
                        </a:rPr>
                        <a:t>**1.89</a:t>
                      </a:r>
                    </a:p>
                    <a:p>
                      <a:pPr algn="r"/>
                      <a:r>
                        <a:rPr lang="en-AU" sz="1600" b="0" dirty="0" smtClean="0">
                          <a:solidFill>
                            <a:srgbClr val="000000"/>
                          </a:solidFill>
                        </a:rPr>
                        <a:t>***2.72</a:t>
                      </a:r>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**1.95</a:t>
                      </a:r>
                    </a:p>
                    <a:p>
                      <a:pPr algn="r"/>
                      <a:r>
                        <a:rPr lang="en-AU" sz="1600" b="0" dirty="0" smtClean="0">
                          <a:solidFill>
                            <a:srgbClr val="000000"/>
                          </a:solidFill>
                        </a:rPr>
                        <a:t>*1.80</a:t>
                      </a:r>
                    </a:p>
                    <a:p>
                      <a:pPr algn="r"/>
                      <a:r>
                        <a:rPr lang="en-AU" sz="1600" b="0" dirty="0" smtClean="0">
                          <a:solidFill>
                            <a:srgbClr val="000000"/>
                          </a:solidFill>
                        </a:rPr>
                        <a:t>**1.90</a:t>
                      </a:r>
                    </a:p>
                    <a:p>
                      <a:pPr algn="r"/>
                      <a:r>
                        <a:rPr lang="en-AU" sz="1600" b="0" dirty="0" smtClean="0">
                          <a:solidFill>
                            <a:srgbClr val="000000"/>
                          </a:solidFill>
                        </a:rPr>
                        <a:t>***2.54</a:t>
                      </a:r>
                    </a:p>
                  </a:txBody>
                  <a:tcPr marL="91434" marR="91434" marT="45735" marB="45735"/>
                </a:tc>
                <a:tc>
                  <a:txBody>
                    <a:bodyPr/>
                    <a:lstStyle/>
                    <a:p>
                      <a:pPr algn="r"/>
                      <a:endParaRPr lang="en-AU" sz="1600" b="0" dirty="0" smtClean="0"/>
                    </a:p>
                  </a:txBody>
                  <a:tcPr marL="91434" marR="91434" marT="45735" marB="45735"/>
                </a:tc>
              </a:tr>
            </a:tbl>
          </a:graphicData>
        </a:graphic>
      </p:graphicFrame>
    </p:spTree>
    <p:extLst>
      <p:ext uri="{BB962C8B-B14F-4D97-AF65-F5344CB8AC3E}">
        <p14:creationId xmlns:p14="http://schemas.microsoft.com/office/powerpoint/2010/main" val="1549571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Results</a:t>
            </a:r>
            <a:endParaRPr lang="en-AU" dirty="0"/>
          </a:p>
        </p:txBody>
      </p:sp>
      <p:sp>
        <p:nvSpPr>
          <p:cNvPr id="4" name="Content Placeholder 2"/>
          <p:cNvSpPr>
            <a:spLocks noGrp="1"/>
          </p:cNvSpPr>
          <p:nvPr>
            <p:ph idx="1"/>
          </p:nvPr>
        </p:nvSpPr>
        <p:spPr>
          <a:xfrm>
            <a:off x="457200" y="1268760"/>
            <a:ext cx="8229600" cy="604664"/>
          </a:xfrm>
        </p:spPr>
        <p:txBody>
          <a:bodyPr>
            <a:normAutofit/>
          </a:bodyPr>
          <a:lstStyle/>
          <a:p>
            <a:pPr marL="0" indent="0">
              <a:buNone/>
            </a:pPr>
            <a:r>
              <a:rPr lang="en-AU" sz="2000" i="1" dirty="0"/>
              <a:t>Odds of high risk CSEBD by occupation and family financial strain</a:t>
            </a:r>
          </a:p>
        </p:txBody>
      </p:sp>
      <p:sp>
        <p:nvSpPr>
          <p:cNvPr id="6" name="TextBox 4"/>
          <p:cNvSpPr txBox="1">
            <a:spLocks noChangeArrowheads="1"/>
          </p:cNvSpPr>
          <p:nvPr/>
        </p:nvSpPr>
        <p:spPr bwMode="auto">
          <a:xfrm>
            <a:off x="539750" y="5993408"/>
            <a:ext cx="8064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AU" altLang="en-US" sz="1400" dirty="0"/>
              <a:t>*p &lt; 0.1; **p &lt; 0.05; ***p &lt; 0.01; p values are calculated using chi-square tests adjusted </a:t>
            </a:r>
            <a:endParaRPr lang="en-AU" altLang="en-US" sz="1400" dirty="0" smtClean="0"/>
          </a:p>
          <a:p>
            <a:pPr eaLnBrk="1" hangingPunct="1"/>
            <a:r>
              <a:rPr lang="en-AU" altLang="en-US" sz="1400" dirty="0" smtClean="0"/>
              <a:t>for </a:t>
            </a:r>
            <a:r>
              <a:rPr lang="en-AU" altLang="en-US" sz="1400" dirty="0"/>
              <a:t>the complex sample design</a:t>
            </a:r>
          </a:p>
        </p:txBody>
      </p:sp>
      <p:graphicFrame>
        <p:nvGraphicFramePr>
          <p:cNvPr id="7" name="Table 6"/>
          <p:cNvGraphicFramePr>
            <a:graphicFrameLocks noGrp="1"/>
          </p:cNvGraphicFramePr>
          <p:nvPr>
            <p:extLst>
              <p:ext uri="{D42A27DB-BD31-4B8C-83A1-F6EECF244321}">
                <p14:modId xmlns:p14="http://schemas.microsoft.com/office/powerpoint/2010/main" val="1041958026"/>
              </p:ext>
            </p:extLst>
          </p:nvPr>
        </p:nvGraphicFramePr>
        <p:xfrm>
          <a:off x="612081" y="1692000"/>
          <a:ext cx="8280399" cy="4298950"/>
        </p:xfrm>
        <a:graphic>
          <a:graphicData uri="http://schemas.openxmlformats.org/drawingml/2006/table">
            <a:tbl>
              <a:tblPr firstRow="1" bandRow="1">
                <a:tableStyleId>{5C22544A-7EE6-4342-B048-85BDC9FD1C3A}</a:tableStyleId>
              </a:tblPr>
              <a:tblGrid>
                <a:gridCol w="2952142"/>
                <a:gridCol w="1151956"/>
                <a:gridCol w="1445339"/>
                <a:gridCol w="1298647"/>
                <a:gridCol w="1432315"/>
              </a:tblGrid>
              <a:tr h="945007">
                <a:tc>
                  <a:txBody>
                    <a:bodyPr/>
                    <a:lstStyle/>
                    <a:p>
                      <a:r>
                        <a:rPr lang="en-AU" sz="1600" dirty="0" smtClean="0"/>
                        <a:t>Socioeconomic measure</a:t>
                      </a:r>
                      <a:endParaRPr lang="en-AU" sz="1600" dirty="0"/>
                    </a:p>
                  </a:txBody>
                  <a:tcPr marL="91434" marR="91434" marT="45735" marB="45735" anchor="b"/>
                </a:tc>
                <a:tc>
                  <a:txBody>
                    <a:bodyPr/>
                    <a:lstStyle/>
                    <a:p>
                      <a:pPr algn="r"/>
                      <a:r>
                        <a:rPr lang="en-AU" sz="1400" i="1" dirty="0" smtClean="0"/>
                        <a:t>Step 1. </a:t>
                      </a:r>
                      <a:br>
                        <a:rPr lang="en-AU" sz="1400" i="1" dirty="0" smtClean="0"/>
                      </a:br>
                      <a:r>
                        <a:rPr lang="en-AU" sz="1400" dirty="0" smtClean="0"/>
                        <a:t>Adjust for age, sex &amp; location</a:t>
                      </a:r>
                    </a:p>
                  </a:txBody>
                  <a:tcPr marL="91434" marR="91434" marT="45735" marB="45735" anchor="b"/>
                </a:tc>
                <a:tc>
                  <a:txBody>
                    <a:bodyPr/>
                    <a:lstStyle/>
                    <a:p>
                      <a:pPr algn="r"/>
                      <a:r>
                        <a:rPr lang="en-AU" sz="1400" i="1" dirty="0" smtClean="0"/>
                        <a:t>Step 2.</a:t>
                      </a:r>
                      <a:r>
                        <a:rPr lang="en-AU" sz="1400" dirty="0" smtClean="0"/>
                        <a:t> </a:t>
                      </a:r>
                      <a:br>
                        <a:rPr lang="en-AU" sz="1400" dirty="0" smtClean="0"/>
                      </a:br>
                      <a:r>
                        <a:rPr lang="en-AU" sz="1400" dirty="0" smtClean="0"/>
                        <a:t>Also adjust</a:t>
                      </a:r>
                      <a:br>
                        <a:rPr lang="en-AU" sz="1400" dirty="0" smtClean="0"/>
                      </a:br>
                      <a:r>
                        <a:rPr lang="en-AU" sz="1400" dirty="0" smtClean="0"/>
                        <a:t>for child’s health</a:t>
                      </a:r>
                      <a:endParaRPr lang="en-AU" sz="1400" dirty="0"/>
                    </a:p>
                  </a:txBody>
                  <a:tcPr marL="91434" marR="91434" marT="45735" marB="45735" anchor="b"/>
                </a:tc>
                <a:tc>
                  <a:txBody>
                    <a:bodyPr/>
                    <a:lstStyle/>
                    <a:p>
                      <a:pPr algn="r"/>
                      <a:r>
                        <a:rPr lang="en-AU" sz="1400" i="1" dirty="0" smtClean="0"/>
                        <a:t>Step 3.</a:t>
                      </a:r>
                      <a:r>
                        <a:rPr lang="en-AU" sz="1400" dirty="0" smtClean="0"/>
                        <a:t> </a:t>
                      </a:r>
                      <a:br>
                        <a:rPr lang="en-AU" sz="1400" dirty="0" smtClean="0"/>
                      </a:br>
                      <a:r>
                        <a:rPr lang="en-AU" sz="1400" dirty="0" smtClean="0"/>
                        <a:t>Also adjust for health of carer </a:t>
                      </a:r>
                      <a:endParaRPr lang="en-AU" sz="1400" dirty="0"/>
                    </a:p>
                  </a:txBody>
                  <a:tcPr marL="91434" marR="91434" marT="45735" marB="45735" anchor="b"/>
                </a:tc>
                <a:tc>
                  <a:txBody>
                    <a:bodyPr/>
                    <a:lstStyle/>
                    <a:p>
                      <a:pPr algn="r"/>
                      <a:r>
                        <a:rPr lang="en-AU" sz="1400" i="1" dirty="0" smtClean="0"/>
                        <a:t>Step 4.</a:t>
                      </a:r>
                      <a:br>
                        <a:rPr lang="en-AU" sz="1400" i="1" dirty="0" smtClean="0"/>
                      </a:br>
                      <a:r>
                        <a:rPr lang="en-AU" sz="1400" dirty="0" smtClean="0"/>
                        <a:t> Also adjust for family circumstances</a:t>
                      </a:r>
                      <a:endParaRPr lang="en-AU" sz="1400" dirty="0"/>
                    </a:p>
                  </a:txBody>
                  <a:tcPr marL="91434" marR="91434" marT="45735" marB="45735" anchor="b"/>
                </a:tc>
              </a:tr>
              <a:tr h="1555010">
                <a:tc>
                  <a:txBody>
                    <a:bodyPr/>
                    <a:lstStyle/>
                    <a:p>
                      <a:r>
                        <a:rPr lang="en-AU" sz="1600" b="0" dirty="0" smtClean="0">
                          <a:solidFill>
                            <a:srgbClr val="000000"/>
                          </a:solidFill>
                        </a:rPr>
                        <a:t>Occupation–</a:t>
                      </a:r>
                    </a:p>
                    <a:p>
                      <a:r>
                        <a:rPr lang="en-AU" sz="1600" b="0" dirty="0" smtClean="0">
                          <a:solidFill>
                            <a:srgbClr val="000000"/>
                          </a:solidFill>
                        </a:rPr>
                        <a:t>    Managers/professionals</a:t>
                      </a:r>
                    </a:p>
                    <a:p>
                      <a:r>
                        <a:rPr lang="en-AU" sz="1600" b="0" dirty="0" smtClean="0">
                          <a:solidFill>
                            <a:srgbClr val="000000"/>
                          </a:solidFill>
                        </a:rPr>
                        <a:t>    Tradespersons, clerical </a:t>
                      </a:r>
                    </a:p>
                    <a:p>
                      <a:r>
                        <a:rPr lang="en-AU" sz="1600" b="0" dirty="0" smtClean="0">
                          <a:solidFill>
                            <a:srgbClr val="000000"/>
                          </a:solidFill>
                        </a:rPr>
                        <a:t>      workers and labourers</a:t>
                      </a:r>
                    </a:p>
                    <a:p>
                      <a:r>
                        <a:rPr lang="en-AU" sz="1600" b="0" dirty="0" smtClean="0">
                          <a:solidFill>
                            <a:srgbClr val="000000"/>
                          </a:solidFill>
                        </a:rPr>
                        <a:t>    Not employed</a:t>
                      </a:r>
                    </a:p>
                    <a:p>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1.10</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***1.94</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1.08</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***1.91</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1.07</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**1.64</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0.96</a:t>
                      </a:r>
                    </a:p>
                    <a:p>
                      <a:pPr algn="r"/>
                      <a:r>
                        <a:rPr lang="en-AU" sz="1600" b="0" dirty="0" smtClean="0">
                          <a:solidFill>
                            <a:srgbClr val="000000"/>
                          </a:solidFill>
                        </a:rPr>
                        <a:t>1.00</a:t>
                      </a:r>
                    </a:p>
                    <a:p>
                      <a:pPr algn="r"/>
                      <a:endParaRPr lang="en-AU" sz="1600" b="0" dirty="0" smtClean="0">
                        <a:solidFill>
                          <a:srgbClr val="000000"/>
                        </a:solidFill>
                      </a:endParaRPr>
                    </a:p>
                    <a:p>
                      <a:pPr algn="r"/>
                      <a:r>
                        <a:rPr lang="en-AU" sz="1600" b="0" dirty="0" smtClean="0">
                          <a:solidFill>
                            <a:srgbClr val="000000"/>
                          </a:solidFill>
                        </a:rPr>
                        <a:t>1.17</a:t>
                      </a:r>
                    </a:p>
                  </a:txBody>
                  <a:tcPr marL="91434" marR="91434" marT="45735" marB="45735"/>
                </a:tc>
              </a:tr>
              <a:tr h="1798933">
                <a:tc>
                  <a:txBody>
                    <a:bodyPr/>
                    <a:lstStyle/>
                    <a:p>
                      <a:r>
                        <a:rPr lang="en-AU" sz="1600" b="0" dirty="0" smtClean="0">
                          <a:solidFill>
                            <a:srgbClr val="000000"/>
                          </a:solidFill>
                        </a:rPr>
                        <a:t>Family financial strain</a:t>
                      </a:r>
                    </a:p>
                    <a:p>
                      <a:r>
                        <a:rPr lang="en-AU" sz="1600" b="0" dirty="0" smtClean="0">
                          <a:solidFill>
                            <a:srgbClr val="000000"/>
                          </a:solidFill>
                        </a:rPr>
                        <a:t>    Can save a lot</a:t>
                      </a:r>
                    </a:p>
                    <a:p>
                      <a:r>
                        <a:rPr lang="en-AU" sz="1600" b="0" dirty="0" smtClean="0">
                          <a:solidFill>
                            <a:srgbClr val="000000"/>
                          </a:solidFill>
                        </a:rPr>
                        <a:t>    Can save a bit</a:t>
                      </a:r>
                    </a:p>
                    <a:p>
                      <a:r>
                        <a:rPr lang="en-AU" sz="1600" b="0" dirty="0" smtClean="0">
                          <a:solidFill>
                            <a:srgbClr val="000000"/>
                          </a:solidFill>
                        </a:rPr>
                        <a:t>    Some left over but spend it</a:t>
                      </a:r>
                    </a:p>
                    <a:p>
                      <a:r>
                        <a:rPr lang="en-AU" sz="1600" b="0" dirty="0" smtClean="0">
                          <a:solidFill>
                            <a:srgbClr val="000000"/>
                          </a:solidFill>
                        </a:rPr>
                        <a:t>    Just enough to get by</a:t>
                      </a:r>
                    </a:p>
                    <a:p>
                      <a:r>
                        <a:rPr lang="en-AU" sz="1600" b="0" dirty="0" smtClean="0">
                          <a:solidFill>
                            <a:srgbClr val="000000"/>
                          </a:solidFill>
                        </a:rPr>
                        <a:t>    Spending more than we get</a:t>
                      </a:r>
                    </a:p>
                    <a:p>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*1.75</a:t>
                      </a:r>
                    </a:p>
                    <a:p>
                      <a:pPr algn="r"/>
                      <a:r>
                        <a:rPr lang="en-AU" sz="1600" b="0" dirty="0" smtClean="0">
                          <a:solidFill>
                            <a:srgbClr val="000000"/>
                          </a:solidFill>
                        </a:rPr>
                        <a:t>1.61</a:t>
                      </a:r>
                    </a:p>
                    <a:p>
                      <a:pPr algn="r"/>
                      <a:r>
                        <a:rPr lang="en-AU" sz="1600" b="0" dirty="0" smtClean="0">
                          <a:solidFill>
                            <a:srgbClr val="000000"/>
                          </a:solidFill>
                        </a:rPr>
                        <a:t>**1.79</a:t>
                      </a:r>
                    </a:p>
                    <a:p>
                      <a:pPr algn="r"/>
                      <a:r>
                        <a:rPr lang="en-AU" sz="1600" b="0" dirty="0" smtClean="0">
                          <a:solidFill>
                            <a:srgbClr val="000000"/>
                          </a:solidFill>
                        </a:rPr>
                        <a:t>***2.70</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**1.86</a:t>
                      </a:r>
                    </a:p>
                    <a:p>
                      <a:pPr algn="r"/>
                      <a:r>
                        <a:rPr lang="en-AU" sz="1600" b="0" dirty="0" smtClean="0">
                          <a:solidFill>
                            <a:srgbClr val="000000"/>
                          </a:solidFill>
                        </a:rPr>
                        <a:t>*1.72</a:t>
                      </a:r>
                    </a:p>
                    <a:p>
                      <a:pPr algn="r"/>
                      <a:r>
                        <a:rPr lang="en-AU" sz="1600" b="0" dirty="0" smtClean="0">
                          <a:solidFill>
                            <a:srgbClr val="000000"/>
                          </a:solidFill>
                        </a:rPr>
                        <a:t>**1.89</a:t>
                      </a:r>
                    </a:p>
                    <a:p>
                      <a:pPr algn="r"/>
                      <a:r>
                        <a:rPr lang="en-AU" sz="1600" b="0" dirty="0" smtClean="0">
                          <a:solidFill>
                            <a:srgbClr val="000000"/>
                          </a:solidFill>
                        </a:rPr>
                        <a:t>***2.72</a:t>
                      </a:r>
                      <a:endParaRPr lang="en-AU" sz="1600" b="0" dirty="0">
                        <a:solidFill>
                          <a:srgbClr val="000000"/>
                        </a:solidFill>
                      </a:endParaRP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**1.95</a:t>
                      </a:r>
                    </a:p>
                    <a:p>
                      <a:pPr algn="r"/>
                      <a:r>
                        <a:rPr lang="en-AU" sz="1600" b="0" dirty="0" smtClean="0">
                          <a:solidFill>
                            <a:srgbClr val="000000"/>
                          </a:solidFill>
                        </a:rPr>
                        <a:t>*1.80</a:t>
                      </a:r>
                    </a:p>
                    <a:p>
                      <a:pPr algn="r"/>
                      <a:r>
                        <a:rPr lang="en-AU" sz="1600" b="0" dirty="0" smtClean="0">
                          <a:solidFill>
                            <a:srgbClr val="000000"/>
                          </a:solidFill>
                        </a:rPr>
                        <a:t>**1.90</a:t>
                      </a:r>
                    </a:p>
                    <a:p>
                      <a:pPr algn="r"/>
                      <a:r>
                        <a:rPr lang="en-AU" sz="1600" b="0" dirty="0" smtClean="0">
                          <a:solidFill>
                            <a:srgbClr val="000000"/>
                          </a:solidFill>
                        </a:rPr>
                        <a:t>***2.54</a:t>
                      </a:r>
                    </a:p>
                  </a:txBody>
                  <a:tcPr marL="91434" marR="91434" marT="45735" marB="45735"/>
                </a:tc>
                <a:tc>
                  <a:txBody>
                    <a:bodyPr/>
                    <a:lstStyle/>
                    <a:p>
                      <a:pPr algn="r"/>
                      <a:endParaRPr lang="en-AU" sz="1600" b="0" dirty="0" smtClean="0">
                        <a:solidFill>
                          <a:srgbClr val="000000"/>
                        </a:solidFill>
                      </a:endParaRPr>
                    </a:p>
                    <a:p>
                      <a:pPr algn="r"/>
                      <a:r>
                        <a:rPr lang="en-AU" sz="1600" b="0" dirty="0" smtClean="0">
                          <a:solidFill>
                            <a:srgbClr val="000000"/>
                          </a:solidFill>
                        </a:rPr>
                        <a:t>1.00</a:t>
                      </a:r>
                    </a:p>
                    <a:p>
                      <a:pPr algn="r"/>
                      <a:r>
                        <a:rPr lang="en-AU" sz="1600" b="0" dirty="0" smtClean="0">
                          <a:solidFill>
                            <a:srgbClr val="000000"/>
                          </a:solidFill>
                        </a:rPr>
                        <a:t>1.56</a:t>
                      </a:r>
                    </a:p>
                    <a:p>
                      <a:pPr algn="r"/>
                      <a:r>
                        <a:rPr lang="en-AU" sz="1600" b="0" dirty="0" smtClean="0">
                          <a:solidFill>
                            <a:srgbClr val="000000"/>
                          </a:solidFill>
                        </a:rPr>
                        <a:t>1.25</a:t>
                      </a:r>
                    </a:p>
                    <a:p>
                      <a:pPr algn="r"/>
                      <a:r>
                        <a:rPr lang="en-AU" sz="1600" b="0" dirty="0" smtClean="0">
                          <a:solidFill>
                            <a:srgbClr val="000000"/>
                          </a:solidFill>
                        </a:rPr>
                        <a:t>1.23</a:t>
                      </a:r>
                    </a:p>
                    <a:p>
                      <a:pPr algn="r"/>
                      <a:r>
                        <a:rPr lang="en-AU" sz="1600" b="0" dirty="0" smtClean="0">
                          <a:solidFill>
                            <a:srgbClr val="000000"/>
                          </a:solidFill>
                        </a:rPr>
                        <a:t>1.34</a:t>
                      </a:r>
                    </a:p>
                  </a:txBody>
                  <a:tcPr marL="91434" marR="91434" marT="45735" marB="45735"/>
                </a:tc>
              </a:tr>
            </a:tbl>
          </a:graphicData>
        </a:graphic>
      </p:graphicFrame>
    </p:spTree>
    <p:extLst>
      <p:ext uri="{BB962C8B-B14F-4D97-AF65-F5344CB8AC3E}">
        <p14:creationId xmlns:p14="http://schemas.microsoft.com/office/powerpoint/2010/main" val="154957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Results</a:t>
            </a:r>
            <a:endParaRPr lang="en-AU" dirty="0"/>
          </a:p>
        </p:txBody>
      </p:sp>
      <p:sp>
        <p:nvSpPr>
          <p:cNvPr id="3" name="Content Placeholder 2"/>
          <p:cNvSpPr>
            <a:spLocks noGrp="1"/>
          </p:cNvSpPr>
          <p:nvPr>
            <p:ph idx="1"/>
          </p:nvPr>
        </p:nvSpPr>
        <p:spPr>
          <a:xfrm>
            <a:off x="457200" y="1268761"/>
            <a:ext cx="8229600" cy="1440160"/>
          </a:xfrm>
        </p:spPr>
        <p:txBody>
          <a:bodyPr>
            <a:normAutofit/>
          </a:bodyPr>
          <a:lstStyle/>
          <a:p>
            <a:r>
              <a:rPr lang="en-AU" sz="2000" dirty="0"/>
              <a:t>Housing tenure, housing quality and SEIFA</a:t>
            </a:r>
          </a:p>
          <a:p>
            <a:pPr marL="622300" indent="-265113">
              <a:buNone/>
            </a:pPr>
            <a:r>
              <a:rPr lang="en-AU" sz="2000" i="1" dirty="0"/>
              <a:t>… continue to be strongly associated with Aboriginal child mental health after adjusting for the full range of relevant covariates available from the </a:t>
            </a:r>
            <a:r>
              <a:rPr lang="en-AU" sz="2000" i="1" dirty="0" smtClean="0"/>
              <a:t>dataset</a:t>
            </a:r>
            <a:endParaRPr lang="en-AU" sz="20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6006" y="2735352"/>
            <a:ext cx="4020050" cy="371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Discussion</a:t>
            </a:r>
          </a:p>
        </p:txBody>
      </p:sp>
      <p:sp>
        <p:nvSpPr>
          <p:cNvPr id="3" name="Content Placeholder 2"/>
          <p:cNvSpPr>
            <a:spLocks noGrp="1"/>
          </p:cNvSpPr>
          <p:nvPr>
            <p:ph idx="1"/>
          </p:nvPr>
        </p:nvSpPr>
        <p:spPr/>
        <p:txBody>
          <a:bodyPr>
            <a:normAutofit/>
          </a:bodyPr>
          <a:lstStyle/>
          <a:p>
            <a:r>
              <a:rPr lang="en-AU" sz="2000" dirty="0"/>
              <a:t>Incremental evidence of a social gradient in the mental health of Aboriginal children</a:t>
            </a:r>
          </a:p>
          <a:p>
            <a:r>
              <a:rPr lang="en-AU" sz="2000" dirty="0"/>
              <a:t>Improving the social, economic and psychological conditions of Aboriginal families has considerable potential to reduce the mental health inequalities within Aboriginal populations</a:t>
            </a:r>
            <a:br>
              <a:rPr lang="en-AU" sz="2000" dirty="0"/>
            </a:br>
            <a:r>
              <a:rPr lang="en-AU" sz="2000" dirty="0"/>
              <a:t>  – and, in turn, to close the substantial racial gap in mental health</a:t>
            </a:r>
          </a:p>
          <a:p>
            <a:r>
              <a:rPr lang="en-AU" sz="2000" dirty="0"/>
              <a:t>Interventions that target housing quality, home ownership and neighbourhood-level disadvantage are likely to be particularly beneficial</a:t>
            </a:r>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smtClean="0"/>
              <a:t>Do </a:t>
            </a:r>
            <a:r>
              <a:rPr lang="en-AU" b="1" dirty="0" smtClean="0"/>
              <a:t>socioeconomic conditions </a:t>
            </a:r>
            <a:r>
              <a:rPr lang="en-AU" b="1" dirty="0" smtClean="0"/>
              <a:t>matter to the mental health of Aboriginal children?</a:t>
            </a:r>
            <a:endParaRPr lang="en-AU" b="1" dirty="0"/>
          </a:p>
        </p:txBody>
      </p:sp>
    </p:spTree>
    <p:extLst>
      <p:ext uri="{BB962C8B-B14F-4D97-AF65-F5344CB8AC3E}">
        <p14:creationId xmlns:p14="http://schemas.microsoft.com/office/powerpoint/2010/main" val="1026789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p:cNvSpPr>
          <p:nvPr/>
        </p:nvSpPr>
        <p:spPr bwMode="auto">
          <a:xfrm>
            <a:off x="457200" y="6064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AU"/>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AU" sz="4400" dirty="0" smtClean="0">
                <a:solidFill>
                  <a:srgbClr val="426DA9"/>
                </a:solidFill>
                <a:latin typeface="Calibri"/>
              </a:rPr>
              <a:t>Acknowledgements</a:t>
            </a:r>
            <a:endParaRPr lang="en-US" altLang="en-US" sz="3600" dirty="0">
              <a:solidFill>
                <a:srgbClr val="009EE0"/>
              </a:solidFill>
              <a:latin typeface="Calibri" pitchFamily="34" charset="0"/>
            </a:endParaRPr>
          </a:p>
        </p:txBody>
      </p:sp>
      <p:pic>
        <p:nvPicPr>
          <p:cNvPr id="6" name="Picture 5" descr="Sidney Myer logo_clear background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25" y="3587750"/>
            <a:ext cx="266382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03463" y="1858963"/>
            <a:ext cx="4572000" cy="1200329"/>
          </a:xfrm>
          <a:prstGeom prst="rect">
            <a:avLst/>
          </a:prstGeom>
        </p:spPr>
        <p:txBody>
          <a:bodyPr>
            <a:spAutoFit/>
          </a:bodyPr>
          <a:lstStyle>
            <a:defPPr>
              <a:defRPr lang="en-AU"/>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defRPr/>
            </a:pPr>
            <a:r>
              <a:rPr lang="it-IT" dirty="0" smtClean="0">
                <a:latin typeface="+mj-lt"/>
              </a:rPr>
              <a:t>Jianghong </a:t>
            </a:r>
            <a:r>
              <a:rPr lang="it-IT" dirty="0">
                <a:latin typeface="+mj-lt"/>
              </a:rPr>
              <a:t>Li</a:t>
            </a:r>
          </a:p>
          <a:p>
            <a:pPr algn="ctr">
              <a:defRPr/>
            </a:pPr>
            <a:r>
              <a:rPr lang="it-IT" dirty="0">
                <a:latin typeface="+mj-lt"/>
              </a:rPr>
              <a:t>Stephen Zubrick</a:t>
            </a:r>
          </a:p>
          <a:p>
            <a:pPr algn="ctr">
              <a:defRPr/>
            </a:pPr>
            <a:r>
              <a:rPr lang="it-IT" dirty="0">
                <a:latin typeface="+mj-lt"/>
              </a:rPr>
              <a:t>Francis Mitrou</a:t>
            </a:r>
          </a:p>
          <a:p>
            <a:pPr algn="ctr">
              <a:defRPr/>
            </a:pPr>
            <a:r>
              <a:rPr lang="it-IT" dirty="0">
                <a:latin typeface="+mj-lt"/>
              </a:rPr>
              <a:t>David Lawrence</a:t>
            </a:r>
            <a:endParaRPr lang="en-AU" dirty="0">
              <a:latin typeface="+mj-lt"/>
            </a:endParaRPr>
          </a:p>
        </p:txBody>
      </p:sp>
      <p:pic>
        <p:nvPicPr>
          <p:cNvPr id="8" name="Picture 7" descr="Description: email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5746750"/>
            <a:ext cx="3063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p:nvPr/>
        </p:nvSpPr>
        <p:spPr>
          <a:xfrm>
            <a:off x="3059113" y="5243513"/>
            <a:ext cx="3063875" cy="522287"/>
          </a:xfrm>
          <a:prstGeom prst="rect">
            <a:avLst/>
          </a:prstGeom>
          <a:noFill/>
        </p:spPr>
        <p:txBody>
          <a:bodyPr>
            <a:spAutoFit/>
          </a:bodyPr>
          <a:lstStyle>
            <a:defPPr>
              <a:defRPr lang="en-AU"/>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defRPr/>
            </a:pPr>
            <a:r>
              <a:rPr lang="en-AU" sz="1400" dirty="0">
                <a:solidFill>
                  <a:srgbClr val="004C75"/>
                </a:solidFill>
                <a:latin typeface="+mj-lt"/>
              </a:rPr>
              <a:t>CHIRI - Centre for Population Health Research (CPHR)</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3429000"/>
            <a:ext cx="2160240" cy="1620180"/>
          </a:xfrm>
          <a:prstGeom prst="rect">
            <a:avLst/>
          </a:prstGeom>
        </p:spPr>
      </p:pic>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a:t>
            </a:r>
            <a:endParaRPr lang="en-AU" dirty="0"/>
          </a:p>
        </p:txBody>
      </p:sp>
      <p:sp>
        <p:nvSpPr>
          <p:cNvPr id="3" name="Content Placeholder 2"/>
          <p:cNvSpPr>
            <a:spLocks noGrp="1"/>
          </p:cNvSpPr>
          <p:nvPr>
            <p:ph idx="1"/>
          </p:nvPr>
        </p:nvSpPr>
        <p:spPr/>
        <p:txBody>
          <a:bodyPr>
            <a:normAutofit/>
          </a:bodyPr>
          <a:lstStyle/>
          <a:p>
            <a:pPr marL="357188" indent="-357188"/>
            <a:r>
              <a:rPr lang="en-AU" sz="2000" dirty="0" smtClean="0"/>
              <a:t>In </a:t>
            </a:r>
            <a:r>
              <a:rPr lang="en-AU" sz="2000" dirty="0"/>
              <a:t>this talk …</a:t>
            </a:r>
            <a:br>
              <a:rPr lang="en-AU" sz="2000" dirty="0"/>
            </a:br>
            <a:r>
              <a:rPr lang="en-AU" sz="2000" dirty="0"/>
              <a:t/>
            </a:r>
            <a:br>
              <a:rPr lang="en-AU" sz="2000" dirty="0"/>
            </a:br>
            <a:r>
              <a:rPr lang="en-AU" sz="2000" dirty="0"/>
              <a:t>     ‘Aboriginal’ </a:t>
            </a:r>
            <a:r>
              <a:rPr lang="en-AU" sz="2000" dirty="0" smtClean="0"/>
              <a:t>is used to refer to Aboriginal </a:t>
            </a:r>
            <a:r>
              <a:rPr lang="en-AU" sz="2000" dirty="0"/>
              <a:t>and Torres </a:t>
            </a:r>
            <a:r>
              <a:rPr lang="en-AU" sz="2000" dirty="0" smtClean="0"/>
              <a:t>Strait</a:t>
            </a:r>
            <a:br>
              <a:rPr lang="en-AU" sz="2000" dirty="0" smtClean="0"/>
            </a:br>
            <a:r>
              <a:rPr lang="en-AU" sz="2000" dirty="0" smtClean="0"/>
              <a:t>	Islander </a:t>
            </a:r>
            <a:r>
              <a:rPr lang="en-AU" sz="2000" dirty="0"/>
              <a:t>peoples</a:t>
            </a:r>
          </a:p>
          <a:p>
            <a:endParaRPr lang="en-AU" sz="2000" dirty="0"/>
          </a:p>
        </p:txBody>
      </p:sp>
    </p:spTree>
    <p:extLst>
      <p:ext uri="{BB962C8B-B14F-4D97-AF65-F5344CB8AC3E}">
        <p14:creationId xmlns:p14="http://schemas.microsoft.com/office/powerpoint/2010/main" val="12485777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3" name="Content Placeholder 2"/>
          <p:cNvSpPr>
            <a:spLocks noGrp="1"/>
          </p:cNvSpPr>
          <p:nvPr>
            <p:ph idx="1"/>
          </p:nvPr>
        </p:nvSpPr>
        <p:spPr/>
        <p:txBody>
          <a:bodyPr>
            <a:normAutofit/>
          </a:bodyPr>
          <a:lstStyle/>
          <a:p>
            <a:r>
              <a:rPr lang="en-AU" sz="2000" dirty="0"/>
              <a:t>Socioeconomic status (SES) a powerful predictor of health inequalities</a:t>
            </a:r>
          </a:p>
          <a:p>
            <a:r>
              <a:rPr lang="en-AU" sz="2000" dirty="0"/>
              <a:t>Population health follows a social gradient … almost always!</a:t>
            </a:r>
          </a:p>
          <a:p>
            <a:r>
              <a:rPr lang="en-AU" sz="2000" dirty="0"/>
              <a:t>Is this pattern found in Indigenous populations?</a:t>
            </a:r>
            <a:br>
              <a:rPr lang="en-AU" sz="2000" dirty="0"/>
            </a:br>
            <a:r>
              <a:rPr lang="en-AU" sz="1400" dirty="0"/>
              <a:t>[Anderson (2007); Morrissey (2003); Anderson, Baum &amp; Bentley (2007); Carson et al. (2007)]</a:t>
            </a:r>
          </a:p>
          <a:p>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104" y="1700808"/>
            <a:ext cx="6697240" cy="436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AU" sz="4900" dirty="0"/>
              <a:t>Background</a:t>
            </a:r>
            <a:r>
              <a:rPr lang="en-AU" dirty="0"/>
              <a:t/>
            </a:r>
            <a:br>
              <a:rPr lang="en-AU" dirty="0"/>
            </a:br>
            <a:r>
              <a:rPr lang="en-AU" sz="2400" dirty="0"/>
              <a:t>Why </a:t>
            </a:r>
            <a:r>
              <a:rPr lang="en-AU" sz="2400" dirty="0"/>
              <a:t>is this important?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60000" flipV="1">
            <a:off x="1838555" y="4432152"/>
            <a:ext cx="197167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5130" y="2851002"/>
            <a:ext cx="127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900" dirty="0"/>
              <a:t>Background</a:t>
            </a:r>
            <a:r>
              <a:rPr lang="en-AU" dirty="0"/>
              <a:t/>
            </a:r>
            <a:br>
              <a:rPr lang="en-AU" dirty="0"/>
            </a:br>
            <a:r>
              <a:rPr lang="en-AU" sz="2400" dirty="0"/>
              <a:t>Australian </a:t>
            </a:r>
            <a:r>
              <a:rPr lang="en-AU" sz="2400" dirty="0"/>
              <a:t>and international evidence</a:t>
            </a:r>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en-AU" sz="2900" dirty="0"/>
              <a:t>Dearth of research on this topic</a:t>
            </a:r>
          </a:p>
          <a:p>
            <a:endParaRPr lang="en-AU" sz="2900" dirty="0"/>
          </a:p>
          <a:p>
            <a:r>
              <a:rPr lang="en-AU" sz="2900" dirty="0"/>
              <a:t>A less universal and less consistent social patterning of health among Indigenous Australians</a:t>
            </a:r>
            <a:br>
              <a:rPr lang="en-AU" sz="2900" dirty="0"/>
            </a:br>
            <a:r>
              <a:rPr lang="en-AU" sz="2900" dirty="0"/>
              <a:t>- Why!?</a:t>
            </a:r>
          </a:p>
          <a:p>
            <a:endParaRPr lang="en-AU" dirty="0"/>
          </a:p>
          <a:p>
            <a:endParaRPr lang="en-AU" dirty="0" smtClean="0"/>
          </a:p>
          <a:p>
            <a:endParaRPr lang="en-AU" dirty="0"/>
          </a:p>
          <a:p>
            <a:endParaRPr lang="en-AU" dirty="0" smtClean="0"/>
          </a:p>
          <a:p>
            <a:endParaRPr lang="en-AU" dirty="0" smtClean="0"/>
          </a:p>
          <a:p>
            <a:endParaRPr lang="en-AU" dirty="0"/>
          </a:p>
          <a:p>
            <a:endParaRPr lang="en-AU" dirty="0" smtClean="0"/>
          </a:p>
          <a:p>
            <a:endParaRPr lang="en-AU" dirty="0"/>
          </a:p>
          <a:p>
            <a:pPr marL="0" indent="0">
              <a:buNone/>
            </a:pPr>
            <a:r>
              <a:rPr lang="en-AU" sz="2000" dirty="0" smtClean="0"/>
              <a:t>-----------</a:t>
            </a:r>
            <a:endParaRPr lang="en-AU" sz="2000" dirty="0"/>
          </a:p>
          <a:p>
            <a:pPr marL="0" indent="0">
              <a:buNone/>
            </a:pPr>
            <a:r>
              <a:rPr lang="en-AU" sz="2000" dirty="0"/>
              <a:t>Shepherd, C.C.J., J. Li, and S.R. </a:t>
            </a:r>
            <a:r>
              <a:rPr lang="en-AU" sz="2000" dirty="0" err="1"/>
              <a:t>Zubrick</a:t>
            </a:r>
            <a:r>
              <a:rPr lang="en-AU" sz="2000" dirty="0"/>
              <a:t>, Social gradients in the health of Indigenous Australians. </a:t>
            </a:r>
            <a:endParaRPr lang="en-AU" sz="2000" dirty="0" smtClean="0"/>
          </a:p>
          <a:p>
            <a:pPr marL="0" indent="0">
              <a:buNone/>
            </a:pPr>
            <a:r>
              <a:rPr lang="en-AU" sz="2000" dirty="0" smtClean="0"/>
              <a:t>American </a:t>
            </a:r>
            <a:r>
              <a:rPr lang="en-AU" sz="2000" dirty="0"/>
              <a:t>Journal of Public Health. 2012, 102(1):107-117</a:t>
            </a:r>
            <a:r>
              <a:rPr lang="en-AU" sz="2000" dirty="0" smtClean="0"/>
              <a:t>.</a:t>
            </a:r>
            <a:endParaRPr lang="en-AU" sz="20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Background</a:t>
            </a:r>
            <a:br>
              <a:rPr lang="en-AU" dirty="0"/>
            </a:br>
            <a:r>
              <a:rPr lang="en-AU" sz="2200" dirty="0"/>
              <a:t>My earlier empirical </a:t>
            </a:r>
            <a:r>
              <a:rPr lang="en-AU" sz="2200" dirty="0" smtClean="0"/>
              <a:t>work</a:t>
            </a:r>
            <a:endParaRPr lang="en-AU" sz="2200"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AU" sz="2400" dirty="0"/>
              <a:t>There are significant socioeconomic disparities in the physical health outcomes of Indigenous children in WA</a:t>
            </a:r>
          </a:p>
          <a:p>
            <a:endParaRPr lang="en-AU" sz="2400" dirty="0"/>
          </a:p>
          <a:p>
            <a:r>
              <a:rPr lang="en-AU" sz="2400" dirty="0"/>
              <a:t>The direction, shape and magnitude of these socioeconomic disparities varies considerably, by both socioeconomic measure and health outcome</a:t>
            </a:r>
          </a:p>
          <a:p>
            <a:endParaRPr lang="en-AU" sz="2400" dirty="0"/>
          </a:p>
          <a:p>
            <a:r>
              <a:rPr lang="en-AU" sz="2400" dirty="0"/>
              <a:t>Area-level (neighbourhood/community) SES indicators exhibit the strongest and most consistent gradients</a:t>
            </a:r>
          </a:p>
          <a:p>
            <a:endParaRPr lang="en-AU" dirty="0"/>
          </a:p>
          <a:p>
            <a:endParaRPr lang="en-AU" dirty="0"/>
          </a:p>
          <a:p>
            <a:pPr marL="0" indent="0">
              <a:buNone/>
            </a:pPr>
            <a:endParaRPr lang="en-AU" sz="1800" dirty="0" smtClean="0"/>
          </a:p>
          <a:p>
            <a:pPr marL="0" indent="0">
              <a:buNone/>
            </a:pPr>
            <a:endParaRPr lang="en-AU" sz="1800" dirty="0" smtClean="0"/>
          </a:p>
          <a:p>
            <a:pPr marL="0" indent="0">
              <a:buNone/>
            </a:pPr>
            <a:endParaRPr lang="en-AU" sz="1800" dirty="0" smtClean="0"/>
          </a:p>
          <a:p>
            <a:pPr marL="0" indent="0">
              <a:buNone/>
            </a:pPr>
            <a:r>
              <a:rPr lang="en-AU" sz="1800" dirty="0" smtClean="0"/>
              <a:t>-----------</a:t>
            </a:r>
            <a:endParaRPr lang="en-AU" sz="1800" dirty="0"/>
          </a:p>
          <a:p>
            <a:pPr marL="0" indent="0">
              <a:buNone/>
            </a:pPr>
            <a:r>
              <a:rPr lang="en-AU" sz="1800" dirty="0"/>
              <a:t>Shepherd, C.C.J., J. Li, and S.R. </a:t>
            </a:r>
            <a:r>
              <a:rPr lang="en-AU" sz="1800" dirty="0" err="1"/>
              <a:t>Zubrick</a:t>
            </a:r>
            <a:r>
              <a:rPr lang="en-AU" sz="1800" dirty="0"/>
              <a:t>, Socioeconomic disparities in physical health </a:t>
            </a:r>
            <a:endParaRPr lang="en-AU" sz="1800" dirty="0" smtClean="0"/>
          </a:p>
          <a:p>
            <a:pPr marL="0" indent="0">
              <a:buNone/>
            </a:pPr>
            <a:r>
              <a:rPr lang="en-AU" sz="1800" dirty="0" smtClean="0"/>
              <a:t>Among Aboriginal </a:t>
            </a:r>
            <a:r>
              <a:rPr lang="en-AU" sz="1800" dirty="0"/>
              <a:t>and Torres Strait Islander children in Western Australia. Ethnicity </a:t>
            </a:r>
            <a:r>
              <a:rPr lang="en-AU" sz="1800" dirty="0" smtClean="0"/>
              <a:t>&amp;</a:t>
            </a:r>
          </a:p>
          <a:p>
            <a:pPr marL="0" indent="0">
              <a:buNone/>
            </a:pPr>
            <a:r>
              <a:rPr lang="en-AU" sz="1800" dirty="0" smtClean="0"/>
              <a:t>Health</a:t>
            </a:r>
            <a:r>
              <a:rPr lang="en-AU" sz="1800" dirty="0"/>
              <a:t>. 2012:1-23.</a:t>
            </a:r>
          </a:p>
          <a:p>
            <a:endParaRPr lang="en-AU"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60647"/>
          </a:xfrm>
        </p:spPr>
        <p:txBody>
          <a:bodyPr/>
          <a:lstStyle/>
          <a:p>
            <a:pPr marL="0" indent="0">
              <a:buNone/>
            </a:pPr>
            <a:r>
              <a:rPr lang="en-AU" sz="2000" i="1" dirty="0"/>
              <a:t>Relative odds of recurring chest </a:t>
            </a:r>
            <a:r>
              <a:rPr lang="en-AU" sz="2000" i="1" dirty="0" smtClean="0"/>
              <a:t>infections</a:t>
            </a:r>
            <a:endParaRPr lang="en-AU" i="1"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153"/>
            <a:ext cx="7367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a:bodyPr>
          <a:lstStyle/>
          <a:p>
            <a:r>
              <a:rPr lang="en-AU" dirty="0"/>
              <a:t>Background</a:t>
            </a:r>
            <a:br>
              <a:rPr lang="en-AU" dirty="0"/>
            </a:br>
            <a:r>
              <a:rPr lang="en-AU" sz="2200" dirty="0"/>
              <a:t>My earlier empirical </a:t>
            </a:r>
            <a:r>
              <a:rPr lang="en-AU" sz="2200" dirty="0" smtClean="0"/>
              <a:t>work</a:t>
            </a:r>
            <a:endParaRPr lang="en-AU" sz="2200" dirty="0"/>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What are the patterns for mental health?</a:t>
            </a:r>
          </a:p>
        </p:txBody>
      </p:sp>
    </p:spTree>
    <p:extLst>
      <p:ext uri="{BB962C8B-B14F-4D97-AF65-F5344CB8AC3E}">
        <p14:creationId xmlns:p14="http://schemas.microsoft.com/office/powerpoint/2010/main" val="3733066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3565A"/>
      </a:dk1>
      <a:lt1>
        <a:srgbClr val="FFFFFF"/>
      </a:lt1>
      <a:dk2>
        <a:srgbClr val="CB6015"/>
      </a:dk2>
      <a:lt2>
        <a:srgbClr val="426DA9"/>
      </a:lt2>
      <a:accent1>
        <a:srgbClr val="93328E"/>
      </a:accent1>
      <a:accent2>
        <a:srgbClr val="4C4184"/>
      </a:accent2>
      <a:accent3>
        <a:srgbClr val="008578"/>
      </a:accent3>
      <a:accent4>
        <a:srgbClr val="658D1B"/>
      </a:accent4>
      <a:accent5>
        <a:srgbClr val="BFB800"/>
      </a:accent5>
      <a:accent6>
        <a:srgbClr val="B1B3B3"/>
      </a:accent6>
      <a:hlink>
        <a:srgbClr val="75787B"/>
      </a:hlink>
      <a:folHlink>
        <a:srgbClr val="6CA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1073</Words>
  <Application>Microsoft Office PowerPoint</Application>
  <PresentationFormat>On-screen Show (4:3)</PresentationFormat>
  <Paragraphs>297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Closing the Gap in mental health outcomes: Do socioeconomic conditions matter?</vt:lpstr>
      <vt:lpstr>Overview</vt:lpstr>
      <vt:lpstr>Note</vt:lpstr>
      <vt:lpstr>Background</vt:lpstr>
      <vt:lpstr>Background Why is this important?</vt:lpstr>
      <vt:lpstr>Background Australian and international evidence</vt:lpstr>
      <vt:lpstr>Background My earlier empirical work</vt:lpstr>
      <vt:lpstr>Background My earlier empirical work</vt:lpstr>
      <vt:lpstr>What are the patterns for mental health?</vt:lpstr>
      <vt:lpstr>Aims</vt:lpstr>
      <vt:lpstr>Methods</vt:lpstr>
      <vt:lpstr>Methods</vt:lpstr>
      <vt:lpstr>Ethics</vt:lpstr>
      <vt:lpstr>[Context of] Results Broadly speaking…</vt:lpstr>
      <vt:lpstr>Results Broadly speaking…</vt:lpstr>
      <vt:lpstr>Results Disparities &amp; patterns</vt:lpstr>
      <vt:lpstr>Results Disparities &amp; patterns</vt:lpstr>
      <vt:lpstr>Results Disparities &amp; patterns</vt:lpstr>
      <vt:lpstr>Results Disparities &amp; patterns</vt:lpstr>
      <vt:lpstr>The lifting power of education?</vt:lpstr>
      <vt:lpstr>Some explanatory mechanisms?</vt:lpstr>
      <vt:lpstr>Results</vt:lpstr>
      <vt:lpstr>Results</vt:lpstr>
      <vt:lpstr>Results</vt:lpstr>
      <vt:lpstr>Results</vt:lpstr>
      <vt:lpstr>Results</vt:lpstr>
      <vt:lpstr>Discussion</vt:lpstr>
      <vt:lpstr>Do socioeconomic conditions matter to the mental health of Aboriginal children?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Gibbs</dc:creator>
  <cp:lastModifiedBy>Carrington Shepherd</cp:lastModifiedBy>
  <cp:revision>27</cp:revision>
  <dcterms:created xsi:type="dcterms:W3CDTF">2014-02-20T09:08:25Z</dcterms:created>
  <dcterms:modified xsi:type="dcterms:W3CDTF">2014-03-25T03:59:35Z</dcterms:modified>
</cp:coreProperties>
</file>