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75" r:id="rId4"/>
    <p:sldId id="277" r:id="rId5"/>
    <p:sldId id="280" r:id="rId6"/>
    <p:sldId id="279" r:id="rId7"/>
    <p:sldId id="264" r:id="rId8"/>
    <p:sldId id="263" r:id="rId9"/>
    <p:sldId id="267" r:id="rId10"/>
    <p:sldId id="281" r:id="rId11"/>
    <p:sldId id="276" r:id="rId12"/>
    <p:sldId id="270" r:id="rId13"/>
    <p:sldId id="271" r:id="rId14"/>
    <p:sldId id="262" r:id="rId15"/>
  </p:sldIdLst>
  <p:sldSz cx="9144000" cy="6858000" type="screen4x3"/>
  <p:notesSz cx="6797675" cy="9872663"/>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A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55" autoAdjust="0"/>
    <p:restoredTop sz="94660"/>
  </p:normalViewPr>
  <p:slideViewPr>
    <p:cSldViewPr>
      <p:cViewPr>
        <p:scale>
          <a:sx n="75" d="100"/>
          <a:sy n="75" d="100"/>
        </p:scale>
        <p:origin x="-1445"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descr="ppt.mocku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143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E2768B-D7EE-4A53-A5FA-35905CC13408}" type="datetimeFigureOut">
              <a:rPr lang="en-AU"/>
              <a:pPr>
                <a:defRPr/>
              </a:pPr>
              <a:t>25/03/2014</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6393CB4D-1994-4A5A-8CEB-D968866350AE}" type="slidenum">
              <a:rPr lang="en-AU"/>
              <a:pPr>
                <a:defRPr/>
              </a:pPr>
              <a:t>‹#›</a:t>
            </a:fld>
            <a:endParaRPr lang="en-AU"/>
          </a:p>
        </p:txBody>
      </p:sp>
    </p:spTree>
    <p:extLst>
      <p:ext uri="{BB962C8B-B14F-4D97-AF65-F5344CB8AC3E}">
        <p14:creationId xmlns:p14="http://schemas.microsoft.com/office/powerpoint/2010/main" val="81612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2EA35BDC-F89C-42E2-8D57-C6F33FDC67E1}" type="datetimeFigureOut">
              <a:rPr lang="en-AU"/>
              <a:pPr>
                <a:defRPr/>
              </a:pPr>
              <a:t>25/03/2014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F74EC8E-218F-4E67-9CE5-F420F13D9E75}" type="slidenum">
              <a:rPr lang="en-AU"/>
              <a:pPr>
                <a:defRPr/>
              </a:pPr>
              <a:t>‹#›</a:t>
            </a:fld>
            <a:endParaRPr lang="en-AU"/>
          </a:p>
        </p:txBody>
      </p:sp>
    </p:spTree>
    <p:extLst>
      <p:ext uri="{BB962C8B-B14F-4D97-AF65-F5344CB8AC3E}">
        <p14:creationId xmlns:p14="http://schemas.microsoft.com/office/powerpoint/2010/main" val="755400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lvl1pPr>
              <a:defRPr/>
            </a:lvl1pPr>
          </a:lstStyle>
          <a:p>
            <a:pPr>
              <a:defRPr/>
            </a:pPr>
            <a:fld id="{6F1FA208-36AE-458C-A240-BADA3200551B}" type="datetimeFigureOut">
              <a:rPr lang="en-AU"/>
              <a:pPr>
                <a:defRPr/>
              </a:pPr>
              <a:t>25/03/2014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85C6B5AA-C8EF-4FFE-8000-D49149353617}" type="slidenum">
              <a:rPr lang="en-AU"/>
              <a:pPr>
                <a:defRPr/>
              </a:pPr>
              <a:t>‹#›</a:t>
            </a:fld>
            <a:endParaRPr lang="en-AU"/>
          </a:p>
        </p:txBody>
      </p:sp>
    </p:spTree>
    <p:extLst>
      <p:ext uri="{BB962C8B-B14F-4D97-AF65-F5344CB8AC3E}">
        <p14:creationId xmlns:p14="http://schemas.microsoft.com/office/powerpoint/2010/main" val="332278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ppt.mockup2.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1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6" descr="ppt.mockup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35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ext Placeholder 12"/>
          <p:cNvSpPr txBox="1">
            <a:spLocks/>
          </p:cNvSpPr>
          <p:nvPr/>
        </p:nvSpPr>
        <p:spPr bwMode="auto">
          <a:xfrm>
            <a:off x="954088" y="1922463"/>
            <a:ext cx="7772400"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charset="0"/>
                <a:ea typeface="ＭＳ Ｐゴシック" charset="0"/>
                <a:cs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defRPr/>
            </a:pPr>
            <a:endParaRPr lang="en-US" sz="2000" smtClean="0">
              <a:solidFill>
                <a:srgbClr val="595959"/>
              </a:solidFill>
            </a:endParaRPr>
          </a:p>
        </p:txBody>
      </p:sp>
    </p:spTree>
    <p:extLst>
      <p:ext uri="{BB962C8B-B14F-4D97-AF65-F5344CB8AC3E}">
        <p14:creationId xmlns:p14="http://schemas.microsoft.com/office/powerpoint/2010/main" val="38387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20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descr="ppt.mockup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3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ppt.mockup5.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6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0A194C-ACAD-4E29-84C6-88D1CC762468}" type="datetimeFigureOut">
              <a:rPr lang="en-AU"/>
              <a:pPr>
                <a:defRPr/>
              </a:pPr>
              <a:t>25/03/2014</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1EF4B1BA-4488-48B7-8EC8-AB96BBE139FC}" type="slidenum">
              <a:rPr lang="en-AU"/>
              <a:pPr>
                <a:defRPr/>
              </a:pPr>
              <a:t>‹#›</a:t>
            </a:fld>
            <a:endParaRPr lang="en-AU"/>
          </a:p>
        </p:txBody>
      </p:sp>
    </p:spTree>
    <p:extLst>
      <p:ext uri="{BB962C8B-B14F-4D97-AF65-F5344CB8AC3E}">
        <p14:creationId xmlns:p14="http://schemas.microsoft.com/office/powerpoint/2010/main" val="2070640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B782BA-2D82-4F83-BF69-AFB2094D6261}" type="datetimeFigureOut">
              <a:rPr lang="en-AU"/>
              <a:pPr>
                <a:defRPr/>
              </a:pPr>
              <a:t>25/03/2014</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1C629C6-9DA5-4F04-8A78-8726F0B0F978}" type="slidenum">
              <a:rPr lang="en-AU"/>
              <a:pPr>
                <a:defRPr/>
              </a:pPr>
              <a:t>‹#›</a:t>
            </a:fld>
            <a:endParaRPr lang="en-AU"/>
          </a:p>
        </p:txBody>
      </p:sp>
    </p:spTree>
    <p:extLst>
      <p:ext uri="{BB962C8B-B14F-4D97-AF65-F5344CB8AC3E}">
        <p14:creationId xmlns:p14="http://schemas.microsoft.com/office/powerpoint/2010/main" val="362858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4DABFDCB-579F-445A-BB9B-BC507501FCB2}" type="datetimeFigureOut">
              <a:rPr lang="en-AU"/>
              <a:pPr>
                <a:defRPr/>
              </a:pPr>
              <a:t>25/03/2014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39084742-F393-4A8C-B5E5-24E33B17E1F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06" r:id="rId8"/>
    <p:sldLayoutId id="2147483707" r:id="rId9"/>
    <p:sldLayoutId id="2147483708" r:id="rId10"/>
    <p:sldLayoutId id="2147483709" r:id="rId11"/>
    <p:sldLayoutId id="2147483710" r:id="rId12"/>
  </p:sldLayoutIdLst>
  <p:txStyles>
    <p:titleStyle>
      <a:lvl1pPr algn="ctr" rtl="0" eaLnBrk="1" fontAlgn="base" hangingPunct="1">
        <a:spcBef>
          <a:spcPct val="0"/>
        </a:spcBef>
        <a:spcAft>
          <a:spcPct val="0"/>
        </a:spcAft>
        <a:defRPr sz="4400" kern="1200">
          <a:solidFill>
            <a:schemeClr val="tx1"/>
          </a:solidFill>
          <a:latin typeface="DIN Alternate Bold"/>
          <a:ea typeface="MS PGothic" pitchFamily="34" charset="-128"/>
          <a:cs typeface="DIN Alternate Bold"/>
        </a:defRPr>
      </a:lvl1pPr>
      <a:lvl2pPr algn="ctr" rtl="0" eaLnBrk="1" fontAlgn="base" hangingPunct="1">
        <a:spcBef>
          <a:spcPct val="0"/>
        </a:spcBef>
        <a:spcAft>
          <a:spcPct val="0"/>
        </a:spcAft>
        <a:defRPr sz="4400">
          <a:solidFill>
            <a:schemeClr val="tx1"/>
          </a:solidFill>
          <a:latin typeface="DIN Alternate Bold" charset="0"/>
          <a:ea typeface="MS PGothic" pitchFamily="34" charset="-128"/>
          <a:cs typeface="DIN Alternate Bold" charset="0"/>
        </a:defRPr>
      </a:lvl2pPr>
      <a:lvl3pPr algn="ctr" rtl="0" eaLnBrk="1" fontAlgn="base" hangingPunct="1">
        <a:spcBef>
          <a:spcPct val="0"/>
        </a:spcBef>
        <a:spcAft>
          <a:spcPct val="0"/>
        </a:spcAft>
        <a:defRPr sz="4400">
          <a:solidFill>
            <a:schemeClr val="tx1"/>
          </a:solidFill>
          <a:latin typeface="DIN Alternate Bold" charset="0"/>
          <a:ea typeface="MS PGothic" pitchFamily="34" charset="-128"/>
          <a:cs typeface="DIN Alternate Bold" charset="0"/>
        </a:defRPr>
      </a:lvl3pPr>
      <a:lvl4pPr algn="ctr" rtl="0" eaLnBrk="1" fontAlgn="base" hangingPunct="1">
        <a:spcBef>
          <a:spcPct val="0"/>
        </a:spcBef>
        <a:spcAft>
          <a:spcPct val="0"/>
        </a:spcAft>
        <a:defRPr sz="4400">
          <a:solidFill>
            <a:schemeClr val="tx1"/>
          </a:solidFill>
          <a:latin typeface="DIN Alternate Bold" charset="0"/>
          <a:ea typeface="MS PGothic" pitchFamily="34" charset="-128"/>
          <a:cs typeface="DIN Alternate Bold" charset="0"/>
        </a:defRPr>
      </a:lvl4pPr>
      <a:lvl5pPr algn="ctr" rtl="0" eaLnBrk="1" fontAlgn="base" hangingPunct="1">
        <a:spcBef>
          <a:spcPct val="0"/>
        </a:spcBef>
        <a:spcAft>
          <a:spcPct val="0"/>
        </a:spcAft>
        <a:defRPr sz="4400">
          <a:solidFill>
            <a:schemeClr val="tx1"/>
          </a:solidFill>
          <a:latin typeface="DIN Alternate Bold" charset="0"/>
          <a:ea typeface="MS PGothic" pitchFamily="34" charset="-128"/>
          <a:cs typeface="DIN Alternate Bold" charset="0"/>
        </a:defRPr>
      </a:lvl5pPr>
      <a:lvl6pPr marL="457200" algn="ctr" rtl="0" eaLnBrk="1" fontAlgn="base" hangingPunct="1">
        <a:spcBef>
          <a:spcPct val="0"/>
        </a:spcBef>
        <a:spcAft>
          <a:spcPct val="0"/>
        </a:spcAft>
        <a:defRPr sz="4400">
          <a:solidFill>
            <a:schemeClr val="tx1"/>
          </a:solidFill>
          <a:latin typeface="DIN Alternate Bold" charset="0"/>
          <a:ea typeface="ＭＳ Ｐゴシック" charset="0"/>
        </a:defRPr>
      </a:lvl6pPr>
      <a:lvl7pPr marL="914400" algn="ctr" rtl="0" eaLnBrk="1" fontAlgn="base" hangingPunct="1">
        <a:spcBef>
          <a:spcPct val="0"/>
        </a:spcBef>
        <a:spcAft>
          <a:spcPct val="0"/>
        </a:spcAft>
        <a:defRPr sz="4400">
          <a:solidFill>
            <a:schemeClr val="tx1"/>
          </a:solidFill>
          <a:latin typeface="DIN Alternate Bold" charset="0"/>
          <a:ea typeface="ＭＳ Ｐゴシック" charset="0"/>
        </a:defRPr>
      </a:lvl7pPr>
      <a:lvl8pPr marL="1371600" algn="ctr" rtl="0" eaLnBrk="1" fontAlgn="base" hangingPunct="1">
        <a:spcBef>
          <a:spcPct val="0"/>
        </a:spcBef>
        <a:spcAft>
          <a:spcPct val="0"/>
        </a:spcAft>
        <a:defRPr sz="4400">
          <a:solidFill>
            <a:schemeClr val="tx1"/>
          </a:solidFill>
          <a:latin typeface="DIN Alternate Bold" charset="0"/>
          <a:ea typeface="ＭＳ Ｐゴシック" charset="0"/>
        </a:defRPr>
      </a:lvl8pPr>
      <a:lvl9pPr marL="1828800" algn="ctr" rtl="0" eaLnBrk="1" fontAlgn="base" hangingPunct="1">
        <a:spcBef>
          <a:spcPct val="0"/>
        </a:spcBef>
        <a:spcAft>
          <a:spcPct val="0"/>
        </a:spcAft>
        <a:defRPr sz="4400">
          <a:solidFill>
            <a:schemeClr val="tx1"/>
          </a:solidFill>
          <a:latin typeface="DIN Alternate Bold" charset="0"/>
          <a:ea typeface="ＭＳ Ｐゴシック"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DIN Alternate Bold"/>
          <a:ea typeface="MS PGothic" pitchFamily="34" charset="-128"/>
          <a:cs typeface="DIN Alternate Bold"/>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DIN Alternate Bold"/>
          <a:ea typeface="MS PGothic" pitchFamily="34" charset="-128"/>
          <a:cs typeface="DIN Alternate Bold"/>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DIN Alternate Bold"/>
          <a:ea typeface="MS PGothic" pitchFamily="34" charset="-128"/>
          <a:cs typeface="DIN Alternate Bold"/>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DIN Alternate Bold"/>
          <a:ea typeface="MS PGothic" pitchFamily="34" charset="-128"/>
          <a:cs typeface="DIN Alternate Bold"/>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DIN Alternate Bold"/>
          <a:ea typeface="MS PGothic" pitchFamily="34" charset="-128"/>
          <a:cs typeface="DIN Alternate Bol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735137" y="2819399"/>
            <a:ext cx="64944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n-US" sz="4000" b="1" dirty="0" smtClean="0"/>
              <a:t>Towards information equity for native title groups</a:t>
            </a:r>
            <a:endParaRPr lang="en-US" sz="4000" dirty="0" smtClean="0"/>
          </a:p>
          <a:p>
            <a:pPr eaLnBrk="1" hangingPunct="1"/>
            <a:endParaRPr lang="en-US" sz="3200" dirty="0" smtClean="0">
              <a:solidFill>
                <a:srgbClr val="254061"/>
              </a:solidFill>
              <a:latin typeface="Arial" pitchFamily="34" charset="0"/>
              <a:cs typeface="Arial" pitchFamily="34" charset="0"/>
            </a:endParaRPr>
          </a:p>
          <a:p>
            <a:pPr eaLnBrk="1" hangingPunct="1"/>
            <a:endParaRPr lang="en-US" sz="3200" dirty="0">
              <a:solidFill>
                <a:srgbClr val="254061"/>
              </a:solidFill>
              <a:latin typeface="Arial" pitchFamily="34" charset="0"/>
              <a:cs typeface="Arial" pitchFamily="34" charset="0"/>
            </a:endParaRPr>
          </a:p>
          <a:p>
            <a:pPr algn="r" eaLnBrk="1" hangingPunct="1"/>
            <a:r>
              <a:rPr lang="en-US" b="1" dirty="0" err="1" smtClean="0">
                <a:solidFill>
                  <a:srgbClr val="254061"/>
                </a:solidFill>
                <a:latin typeface="Arial" pitchFamily="34" charset="0"/>
                <a:cs typeface="Arial" pitchFamily="34" charset="0"/>
              </a:rPr>
              <a:t>Dr</a:t>
            </a:r>
            <a:r>
              <a:rPr lang="en-US" b="1" dirty="0" smtClean="0">
                <a:solidFill>
                  <a:srgbClr val="254061"/>
                </a:solidFill>
                <a:latin typeface="Arial" pitchFamily="34" charset="0"/>
                <a:cs typeface="Arial" pitchFamily="34" charset="0"/>
              </a:rPr>
              <a:t> Pamela McGrath</a:t>
            </a:r>
          </a:p>
          <a:p>
            <a:pPr algn="r" eaLnBrk="1" hangingPunct="1"/>
            <a:r>
              <a:rPr lang="en-US" b="1" dirty="0" smtClean="0">
                <a:solidFill>
                  <a:srgbClr val="254061"/>
                </a:solidFill>
                <a:latin typeface="Arial" pitchFamily="34" charset="0"/>
                <a:cs typeface="Arial" pitchFamily="34" charset="0"/>
              </a:rPr>
              <a:t>Native Title Research Unit</a:t>
            </a:r>
          </a:p>
          <a:p>
            <a:pPr algn="r" eaLnBrk="1" hangingPunct="1"/>
            <a:r>
              <a:rPr lang="en-US" dirty="0" smtClean="0">
                <a:solidFill>
                  <a:srgbClr val="254061"/>
                </a:solidFill>
                <a:latin typeface="Arial" pitchFamily="34" charset="0"/>
                <a:cs typeface="Arial" pitchFamily="34" charset="0"/>
              </a:rPr>
              <a:t>pamela.mcgrath@aiatsis.gov.au</a:t>
            </a:r>
          </a:p>
        </p:txBody>
      </p:sp>
      <p:sp>
        <p:nvSpPr>
          <p:cNvPr id="9219" name="TextBox 3"/>
          <p:cNvSpPr txBox="1">
            <a:spLocks noChangeArrowheads="1"/>
          </p:cNvSpPr>
          <p:nvPr/>
        </p:nvSpPr>
        <p:spPr bwMode="auto">
          <a:xfrm>
            <a:off x="4835525" y="3132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7467600" cy="3570208"/>
          </a:xfrm>
          <a:prstGeom prst="rect">
            <a:avLst/>
          </a:prstGeom>
        </p:spPr>
        <p:txBody>
          <a:bodyPr wrap="square">
            <a:spAutoFit/>
          </a:bodyPr>
          <a:lstStyle/>
          <a:p>
            <a:pPr lvl="0" defTabSz="457200" fontAlgn="auto">
              <a:spcBef>
                <a:spcPct val="20000"/>
              </a:spcBef>
              <a:spcAft>
                <a:spcPts val="1200"/>
              </a:spcAft>
              <a:defRPr/>
            </a:pPr>
            <a:r>
              <a:rPr lang="en-US" sz="3200" dirty="0" smtClean="0">
                <a:solidFill>
                  <a:srgbClr val="17375E"/>
                </a:solidFill>
                <a:latin typeface="Arial"/>
                <a:ea typeface="+mn-ea"/>
                <a:cs typeface="Arial"/>
              </a:rPr>
              <a:t>Where does this information end up?</a:t>
            </a:r>
            <a:endParaRPr lang="en-US" sz="3200" dirty="0">
              <a:solidFill>
                <a:srgbClr val="17375E"/>
              </a:solidFill>
              <a:latin typeface="Arial"/>
              <a:ea typeface="+mn-ea"/>
              <a:cs typeface="Arial"/>
            </a:endParaRPr>
          </a:p>
          <a:p>
            <a:pPr marL="457200" indent="-457200" defTabSz="457200" fontAlgn="auto">
              <a:spcBef>
                <a:spcPct val="20000"/>
              </a:spcBef>
              <a:spcAft>
                <a:spcPts val="1200"/>
              </a:spcAft>
              <a:buFont typeface="Arial"/>
              <a:buChar char="•"/>
              <a:defRPr/>
            </a:pPr>
            <a:r>
              <a:rPr lang="en-AU" sz="2400" dirty="0" smtClean="0">
                <a:solidFill>
                  <a:schemeClr val="tx1">
                    <a:lumMod val="75000"/>
                    <a:lumOff val="25000"/>
                  </a:schemeClr>
                </a:solidFill>
                <a:latin typeface="Arial"/>
                <a:ea typeface="+mn-ea"/>
                <a:cs typeface="Arial"/>
              </a:rPr>
              <a:t>State government</a:t>
            </a:r>
          </a:p>
          <a:p>
            <a:pPr marL="457200" indent="-457200" defTabSz="457200" fontAlgn="auto">
              <a:spcBef>
                <a:spcPct val="20000"/>
              </a:spcBef>
              <a:spcAft>
                <a:spcPts val="1200"/>
              </a:spcAft>
              <a:buFont typeface="Arial"/>
              <a:buChar char="•"/>
              <a:defRPr/>
            </a:pPr>
            <a:r>
              <a:rPr lang="en-AU" sz="2400" dirty="0" smtClean="0">
                <a:solidFill>
                  <a:schemeClr val="tx1">
                    <a:lumMod val="75000"/>
                    <a:lumOff val="25000"/>
                  </a:schemeClr>
                </a:solidFill>
                <a:latin typeface="Arial"/>
                <a:ea typeface="+mn-ea"/>
                <a:cs typeface="Arial"/>
              </a:rPr>
              <a:t>Mining companies</a:t>
            </a:r>
          </a:p>
          <a:p>
            <a:pPr marL="457200" indent="-457200" defTabSz="457200" fontAlgn="auto">
              <a:spcBef>
                <a:spcPct val="20000"/>
              </a:spcBef>
              <a:spcAft>
                <a:spcPts val="1200"/>
              </a:spcAft>
              <a:buFont typeface="Arial"/>
              <a:buChar char="•"/>
              <a:defRPr/>
            </a:pPr>
            <a:r>
              <a:rPr lang="en-AU" sz="2400" dirty="0" smtClean="0">
                <a:solidFill>
                  <a:schemeClr val="tx1">
                    <a:lumMod val="75000"/>
                    <a:lumOff val="25000"/>
                  </a:schemeClr>
                </a:solidFill>
                <a:latin typeface="Arial"/>
                <a:ea typeface="+mn-ea"/>
                <a:cs typeface="Arial"/>
              </a:rPr>
              <a:t>Federal Court and National Native Title Tribunal</a:t>
            </a:r>
          </a:p>
          <a:p>
            <a:pPr marL="457200" indent="-457200" defTabSz="457200" fontAlgn="auto">
              <a:spcBef>
                <a:spcPct val="20000"/>
              </a:spcBef>
              <a:spcAft>
                <a:spcPts val="1200"/>
              </a:spcAft>
              <a:buFont typeface="Arial"/>
              <a:buChar char="•"/>
              <a:defRPr/>
            </a:pPr>
            <a:r>
              <a:rPr lang="en-AU" sz="2400" dirty="0" smtClean="0">
                <a:solidFill>
                  <a:schemeClr val="tx1">
                    <a:lumMod val="75000"/>
                    <a:lumOff val="25000"/>
                  </a:schemeClr>
                </a:solidFill>
                <a:latin typeface="Arial"/>
                <a:ea typeface="+mn-ea"/>
                <a:cs typeface="Arial"/>
              </a:rPr>
              <a:t>Native Title Representative Bodies</a:t>
            </a:r>
          </a:p>
          <a:p>
            <a:pPr marL="457200" indent="-457200" defTabSz="457200" fontAlgn="auto">
              <a:spcBef>
                <a:spcPct val="20000"/>
              </a:spcBef>
              <a:spcAft>
                <a:spcPts val="1200"/>
              </a:spcAft>
              <a:buFont typeface="Arial"/>
              <a:buChar char="•"/>
              <a:defRPr/>
            </a:pPr>
            <a:r>
              <a:rPr lang="en-AU" sz="2400" dirty="0" smtClean="0">
                <a:solidFill>
                  <a:schemeClr val="tx1">
                    <a:lumMod val="75000"/>
                    <a:lumOff val="25000"/>
                  </a:schemeClr>
                </a:solidFill>
                <a:latin typeface="Arial"/>
                <a:ea typeface="+mn-ea"/>
                <a:cs typeface="Arial"/>
              </a:rPr>
              <a:t>Registered Native Title Bodies Corporate</a:t>
            </a:r>
            <a:endParaRPr lang="en-AU" sz="2400" dirty="0">
              <a:solidFill>
                <a:schemeClr val="tx1">
                  <a:lumMod val="75000"/>
                  <a:lumOff val="25000"/>
                </a:schemeClr>
              </a:solidFill>
              <a:latin typeface="Arial"/>
              <a:ea typeface="+mn-ea"/>
              <a:cs typeface="Arial"/>
            </a:endParaRPr>
          </a:p>
        </p:txBody>
      </p:sp>
    </p:spTree>
    <p:extLst>
      <p:ext uri="{BB962C8B-B14F-4D97-AF65-F5344CB8AC3E}">
        <p14:creationId xmlns:p14="http://schemas.microsoft.com/office/powerpoint/2010/main" val="3057514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p:cNvSpPr txBox="1">
            <a:spLocks/>
          </p:cNvSpPr>
          <p:nvPr/>
        </p:nvSpPr>
        <p:spPr>
          <a:xfrm>
            <a:off x="609600" y="685800"/>
            <a:ext cx="7543800" cy="5410200"/>
          </a:xfrm>
          <a:prstGeom prst="rect">
            <a:avLst/>
          </a:prstGeom>
        </p:spPr>
        <p:txBody>
          <a:bodyPr>
            <a:normAutofit/>
          </a:bodyPr>
          <a:lstStyle/>
          <a:p>
            <a:pPr defTabSz="457200" fontAlgn="auto">
              <a:spcBef>
                <a:spcPct val="20000"/>
              </a:spcBef>
              <a:spcAft>
                <a:spcPts val="1200"/>
              </a:spcAft>
              <a:defRPr/>
            </a:pPr>
            <a:r>
              <a:rPr lang="en-AU" sz="3200" dirty="0" smtClean="0">
                <a:solidFill>
                  <a:srgbClr val="17375E"/>
                </a:solidFill>
                <a:latin typeface="Arial"/>
                <a:ea typeface="+mn-ea"/>
                <a:cs typeface="Arial"/>
              </a:rPr>
              <a:t>Why has native title not delivered information equity?</a:t>
            </a:r>
          </a:p>
          <a:p>
            <a:pPr marL="457200" indent="-457200" defTabSz="457200" fontAlgn="auto">
              <a:spcBef>
                <a:spcPct val="20000"/>
              </a:spcBef>
              <a:spcAft>
                <a:spcPts val="1200"/>
              </a:spcAft>
              <a:buFont typeface="+mj-lt"/>
              <a:buAutoNum type="arabicPeriod"/>
              <a:defRPr/>
            </a:pPr>
            <a:r>
              <a:rPr lang="en-AU" sz="2400" dirty="0" smtClean="0">
                <a:solidFill>
                  <a:schemeClr val="tx1">
                    <a:lumMod val="75000"/>
                    <a:lumOff val="25000"/>
                  </a:schemeClr>
                </a:solidFill>
                <a:latin typeface="Arial"/>
                <a:ea typeface="+mn-ea"/>
                <a:cs typeface="Arial"/>
              </a:rPr>
              <a:t>The </a:t>
            </a:r>
            <a:r>
              <a:rPr lang="en-AU" sz="2400" b="1" dirty="0" smtClean="0">
                <a:solidFill>
                  <a:schemeClr val="tx1">
                    <a:lumMod val="75000"/>
                    <a:lumOff val="25000"/>
                  </a:schemeClr>
                </a:solidFill>
                <a:latin typeface="Arial"/>
                <a:ea typeface="+mn-ea"/>
                <a:cs typeface="Arial"/>
              </a:rPr>
              <a:t>size</a:t>
            </a:r>
            <a:r>
              <a:rPr lang="en-AU" sz="2400" dirty="0" smtClean="0">
                <a:solidFill>
                  <a:schemeClr val="tx1">
                    <a:lumMod val="75000"/>
                    <a:lumOff val="25000"/>
                  </a:schemeClr>
                </a:solidFill>
                <a:latin typeface="Arial"/>
                <a:ea typeface="+mn-ea"/>
                <a:cs typeface="Arial"/>
              </a:rPr>
              <a:t> of the information burden of managing native title</a:t>
            </a:r>
          </a:p>
          <a:p>
            <a:pPr marL="457200" indent="-457200" defTabSz="457200" fontAlgn="auto">
              <a:spcBef>
                <a:spcPct val="20000"/>
              </a:spcBef>
              <a:spcAft>
                <a:spcPts val="1200"/>
              </a:spcAft>
              <a:buFont typeface="+mj-lt"/>
              <a:buAutoNum type="arabicPeriod"/>
              <a:defRPr/>
            </a:pPr>
            <a:r>
              <a:rPr lang="en-AU" sz="2400" dirty="0" smtClean="0">
                <a:solidFill>
                  <a:schemeClr val="tx1">
                    <a:lumMod val="75000"/>
                    <a:lumOff val="25000"/>
                  </a:schemeClr>
                </a:solidFill>
                <a:latin typeface="Arial"/>
                <a:ea typeface="+mn-ea"/>
                <a:cs typeface="Arial"/>
              </a:rPr>
              <a:t>The </a:t>
            </a:r>
            <a:r>
              <a:rPr lang="en-AU" sz="2400" b="1" dirty="0" smtClean="0">
                <a:solidFill>
                  <a:schemeClr val="tx1">
                    <a:lumMod val="75000"/>
                    <a:lumOff val="25000"/>
                  </a:schemeClr>
                </a:solidFill>
                <a:latin typeface="Arial"/>
                <a:ea typeface="+mn-ea"/>
                <a:cs typeface="Arial"/>
              </a:rPr>
              <a:t>uneven distribution </a:t>
            </a:r>
            <a:r>
              <a:rPr lang="en-AU" sz="2400" dirty="0" smtClean="0">
                <a:solidFill>
                  <a:schemeClr val="tx1">
                    <a:lumMod val="75000"/>
                    <a:lumOff val="25000"/>
                  </a:schemeClr>
                </a:solidFill>
                <a:latin typeface="Arial"/>
                <a:ea typeface="+mn-ea"/>
                <a:cs typeface="Arial"/>
              </a:rPr>
              <a:t>of information assets among parties with competing interests</a:t>
            </a:r>
          </a:p>
          <a:p>
            <a:pPr marL="457200" indent="-457200" defTabSz="457200" fontAlgn="auto">
              <a:spcBef>
                <a:spcPct val="20000"/>
              </a:spcBef>
              <a:spcAft>
                <a:spcPts val="1200"/>
              </a:spcAft>
              <a:buFont typeface="+mj-lt"/>
              <a:buAutoNum type="arabicPeriod"/>
              <a:defRPr/>
            </a:pPr>
            <a:r>
              <a:rPr lang="en-AU" sz="2400" dirty="0" smtClean="0">
                <a:solidFill>
                  <a:schemeClr val="tx1">
                    <a:lumMod val="75000"/>
                    <a:lumOff val="25000"/>
                  </a:schemeClr>
                </a:solidFill>
                <a:latin typeface="Arial"/>
                <a:ea typeface="+mn-ea"/>
                <a:cs typeface="Arial"/>
              </a:rPr>
              <a:t>The ongoing </a:t>
            </a:r>
            <a:r>
              <a:rPr lang="en-AU" sz="2400" b="1" dirty="0" smtClean="0">
                <a:solidFill>
                  <a:schemeClr val="tx1">
                    <a:lumMod val="75000"/>
                    <a:lumOff val="25000"/>
                  </a:schemeClr>
                </a:solidFill>
                <a:latin typeface="Arial"/>
                <a:ea typeface="+mn-ea"/>
                <a:cs typeface="Arial"/>
              </a:rPr>
              <a:t>technological marginalisation </a:t>
            </a:r>
            <a:r>
              <a:rPr lang="en-AU" sz="2400" dirty="0" smtClean="0">
                <a:solidFill>
                  <a:schemeClr val="tx1">
                    <a:lumMod val="75000"/>
                    <a:lumOff val="25000"/>
                  </a:schemeClr>
                </a:solidFill>
                <a:latin typeface="Arial"/>
                <a:ea typeface="+mn-ea"/>
                <a:cs typeface="Arial"/>
              </a:rPr>
              <a:t>of many Aboriginal and Torres Strait Islander people.</a:t>
            </a:r>
          </a:p>
          <a:p>
            <a:pPr marL="457200" indent="-457200" defTabSz="457200" fontAlgn="auto">
              <a:spcBef>
                <a:spcPct val="20000"/>
              </a:spcBef>
              <a:spcAft>
                <a:spcPts val="1200"/>
              </a:spcAft>
              <a:buFont typeface="+mj-lt"/>
              <a:buAutoNum type="arabicPeriod"/>
              <a:defRPr/>
            </a:pPr>
            <a:endParaRPr lang="en-AU" sz="2400" dirty="0" smtClean="0">
              <a:solidFill>
                <a:schemeClr val="tx1">
                  <a:lumMod val="75000"/>
                  <a:lumOff val="25000"/>
                </a:schemeClr>
              </a:solidFill>
              <a:latin typeface="Arial"/>
              <a:ea typeface="+mn-ea"/>
              <a:cs typeface="Arial"/>
            </a:endParaRPr>
          </a:p>
          <a:p>
            <a:pPr marL="342900" indent="-342900" defTabSz="457200" fontAlgn="auto">
              <a:spcBef>
                <a:spcPct val="20000"/>
              </a:spcBef>
              <a:spcAft>
                <a:spcPts val="1200"/>
              </a:spcAft>
              <a:buFont typeface="Arial"/>
              <a:buChar char="•"/>
              <a:defRPr/>
            </a:pPr>
            <a:endParaRPr lang="en-AU" sz="2400" dirty="0" smtClean="0">
              <a:solidFill>
                <a:schemeClr val="tx1">
                  <a:lumMod val="75000"/>
                  <a:lumOff val="25000"/>
                </a:schemeClr>
              </a:solidFill>
              <a:latin typeface="Arial"/>
              <a:ea typeface="+mn-ea"/>
              <a:cs typeface="Arial"/>
            </a:endParaRPr>
          </a:p>
          <a:p>
            <a:pPr marL="342900" indent="-342900" defTabSz="457200" fontAlgn="auto">
              <a:spcBef>
                <a:spcPct val="20000"/>
              </a:spcBef>
              <a:spcAft>
                <a:spcPts val="1200"/>
              </a:spcAft>
              <a:buFont typeface="Arial"/>
              <a:buChar char="•"/>
              <a:defRPr/>
            </a:pPr>
            <a:endParaRPr lang="en-AU" sz="2400" dirty="0">
              <a:solidFill>
                <a:schemeClr val="tx1">
                  <a:lumMod val="75000"/>
                  <a:lumOff val="25000"/>
                </a:schemeClr>
              </a:solidFill>
              <a:latin typeface="Arial"/>
              <a:ea typeface="+mn-ea"/>
              <a:cs typeface="Arial"/>
            </a:endParaRPr>
          </a:p>
          <a:p>
            <a:pPr marL="1262063" lvl="2" indent="-360363" algn="r" defTabSz="457200" fontAlgn="auto">
              <a:spcBef>
                <a:spcPct val="20000"/>
              </a:spcBef>
              <a:spcAft>
                <a:spcPts val="0"/>
              </a:spcAft>
              <a:buFont typeface="Arial"/>
              <a:buChar char="–"/>
              <a:defRPr/>
            </a:pPr>
            <a:endParaRPr lang="en-AU" sz="2800" dirty="0">
              <a:solidFill>
                <a:schemeClr val="tx1">
                  <a:lumMod val="65000"/>
                  <a:lumOff val="35000"/>
                </a:schemeClr>
              </a:solidFill>
              <a:latin typeface="Arial"/>
              <a:ea typeface="+mn-ea"/>
              <a:cs typeface="Arial"/>
            </a:endParaRPr>
          </a:p>
        </p:txBody>
      </p:sp>
    </p:spTree>
    <p:extLst>
      <p:ext uri="{BB962C8B-B14F-4D97-AF65-F5344CB8AC3E}">
        <p14:creationId xmlns:p14="http://schemas.microsoft.com/office/powerpoint/2010/main" val="1238842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6858000" cy="3206006"/>
          </a:xfrm>
          <a:prstGeom prst="rect">
            <a:avLst/>
          </a:prstGeom>
        </p:spPr>
        <p:txBody>
          <a:bodyPr wrap="square">
            <a:spAutoFit/>
          </a:bodyPr>
          <a:lstStyle/>
          <a:p>
            <a:pPr defTabSz="457200" fontAlgn="auto">
              <a:lnSpc>
                <a:spcPct val="80000"/>
              </a:lnSpc>
              <a:spcBef>
                <a:spcPct val="20000"/>
              </a:spcBef>
              <a:spcAft>
                <a:spcPts val="1200"/>
              </a:spcAft>
              <a:defRPr/>
            </a:pPr>
            <a:r>
              <a:rPr lang="en-US" sz="3000" b="1" dirty="0">
                <a:solidFill>
                  <a:srgbClr val="17375E"/>
                </a:solidFill>
                <a:latin typeface="Arial"/>
                <a:ea typeface="+mn-ea"/>
                <a:cs typeface="Arial"/>
              </a:rPr>
              <a:t>I</a:t>
            </a:r>
            <a:r>
              <a:rPr lang="en-US" sz="3000" b="1" dirty="0" smtClean="0">
                <a:solidFill>
                  <a:srgbClr val="17375E"/>
                </a:solidFill>
                <a:latin typeface="Arial"/>
                <a:ea typeface="+mn-ea"/>
                <a:cs typeface="Arial"/>
              </a:rPr>
              <a:t>nformation inequity </a:t>
            </a:r>
            <a:r>
              <a:rPr lang="en-US" sz="3000" dirty="0">
                <a:solidFill>
                  <a:srgbClr val="17375E"/>
                </a:solidFill>
                <a:latin typeface="Arial"/>
                <a:ea typeface="+mn-ea"/>
                <a:cs typeface="Arial"/>
              </a:rPr>
              <a:t>impacts </a:t>
            </a:r>
            <a:r>
              <a:rPr lang="en-US" sz="3000" dirty="0" smtClean="0">
                <a:solidFill>
                  <a:srgbClr val="17375E"/>
                </a:solidFill>
                <a:latin typeface="Arial"/>
                <a:ea typeface="+mn-ea"/>
                <a:cs typeface="Arial"/>
              </a:rPr>
              <a:t>on:</a:t>
            </a:r>
            <a:endParaRPr lang="en-US" sz="3000" dirty="0">
              <a:solidFill>
                <a:srgbClr val="17375E"/>
              </a:solidFill>
              <a:latin typeface="Arial"/>
              <a:ea typeface="+mn-ea"/>
              <a:cs typeface="Arial"/>
            </a:endParaRPr>
          </a:p>
          <a:p>
            <a:pPr marL="342900" lvl="0" indent="-342900" defTabSz="457200" fontAlgn="auto">
              <a:lnSpc>
                <a:spcPct val="80000"/>
              </a:lnSpc>
              <a:spcBef>
                <a:spcPct val="20000"/>
              </a:spcBef>
              <a:spcAft>
                <a:spcPts val="1200"/>
              </a:spcAft>
              <a:buFont typeface="Arial" pitchFamily="34" charset="0"/>
              <a:buChar char="•"/>
              <a:defRPr/>
            </a:pPr>
            <a:r>
              <a:rPr lang="en-US" sz="2200" dirty="0" smtClean="0">
                <a:solidFill>
                  <a:schemeClr val="tx1">
                    <a:lumMod val="75000"/>
                    <a:lumOff val="25000"/>
                  </a:schemeClr>
                </a:solidFill>
                <a:latin typeface="Arial"/>
                <a:ea typeface="+mn-ea"/>
                <a:cs typeface="Arial"/>
              </a:rPr>
              <a:t>Free prior and informed consent</a:t>
            </a:r>
            <a:endParaRPr lang="en-US" sz="2200" dirty="0">
              <a:solidFill>
                <a:schemeClr val="tx1">
                  <a:lumMod val="75000"/>
                  <a:lumOff val="25000"/>
                </a:schemeClr>
              </a:solidFill>
              <a:latin typeface="Arial"/>
              <a:ea typeface="+mn-ea"/>
              <a:cs typeface="Arial"/>
            </a:endParaRPr>
          </a:p>
          <a:p>
            <a:pPr marL="342900" lvl="0" indent="-342900" defTabSz="457200" fontAlgn="auto">
              <a:lnSpc>
                <a:spcPct val="80000"/>
              </a:lnSpc>
              <a:spcBef>
                <a:spcPct val="20000"/>
              </a:spcBef>
              <a:spcAft>
                <a:spcPts val="1200"/>
              </a:spcAft>
              <a:buFont typeface="Arial" pitchFamily="34" charset="0"/>
              <a:buChar char="•"/>
              <a:defRPr/>
            </a:pPr>
            <a:r>
              <a:rPr lang="en-US" sz="2200" dirty="0" smtClean="0">
                <a:solidFill>
                  <a:schemeClr val="tx1">
                    <a:lumMod val="75000"/>
                    <a:lumOff val="25000"/>
                  </a:schemeClr>
                </a:solidFill>
                <a:latin typeface="Arial"/>
                <a:ea typeface="+mn-ea"/>
                <a:cs typeface="Arial"/>
              </a:rPr>
              <a:t>Bargaining power</a:t>
            </a:r>
          </a:p>
          <a:p>
            <a:pPr marL="342900" lvl="0" indent="-342900" defTabSz="457200" fontAlgn="auto">
              <a:lnSpc>
                <a:spcPct val="80000"/>
              </a:lnSpc>
              <a:spcBef>
                <a:spcPct val="20000"/>
              </a:spcBef>
              <a:spcAft>
                <a:spcPts val="1200"/>
              </a:spcAft>
              <a:buFont typeface="Arial" pitchFamily="34" charset="0"/>
              <a:buChar char="•"/>
              <a:defRPr/>
            </a:pPr>
            <a:r>
              <a:rPr lang="en-US" sz="2200" dirty="0" smtClean="0">
                <a:solidFill>
                  <a:schemeClr val="tx1">
                    <a:lumMod val="75000"/>
                    <a:lumOff val="25000"/>
                  </a:schemeClr>
                </a:solidFill>
                <a:latin typeface="Arial"/>
                <a:ea typeface="+mn-ea"/>
                <a:cs typeface="Arial"/>
              </a:rPr>
              <a:t>Monitoring of agreements</a:t>
            </a:r>
            <a:endParaRPr lang="en-US" sz="2200" dirty="0">
              <a:solidFill>
                <a:schemeClr val="tx1">
                  <a:lumMod val="75000"/>
                  <a:lumOff val="25000"/>
                </a:schemeClr>
              </a:solidFill>
              <a:latin typeface="Arial"/>
              <a:ea typeface="+mn-ea"/>
              <a:cs typeface="Arial"/>
            </a:endParaRPr>
          </a:p>
          <a:p>
            <a:pPr marL="342900" lvl="0" indent="-342900" defTabSz="457200" fontAlgn="auto">
              <a:lnSpc>
                <a:spcPct val="80000"/>
              </a:lnSpc>
              <a:spcBef>
                <a:spcPct val="20000"/>
              </a:spcBef>
              <a:spcAft>
                <a:spcPts val="1200"/>
              </a:spcAft>
              <a:buFont typeface="Arial" pitchFamily="34" charset="0"/>
              <a:buChar char="•"/>
              <a:defRPr/>
            </a:pPr>
            <a:r>
              <a:rPr lang="en-US" sz="2200" dirty="0" smtClean="0">
                <a:solidFill>
                  <a:schemeClr val="tx1">
                    <a:lumMod val="75000"/>
                    <a:lumOff val="25000"/>
                  </a:schemeClr>
                </a:solidFill>
                <a:latin typeface="Arial"/>
                <a:ea typeface="+mn-ea"/>
                <a:cs typeface="Arial"/>
              </a:rPr>
              <a:t>Assessment and management of cumulative impacts</a:t>
            </a:r>
          </a:p>
          <a:p>
            <a:pPr marL="342900" lvl="0" indent="-342900" defTabSz="457200" fontAlgn="auto">
              <a:lnSpc>
                <a:spcPct val="80000"/>
              </a:lnSpc>
              <a:spcBef>
                <a:spcPct val="20000"/>
              </a:spcBef>
              <a:spcAft>
                <a:spcPts val="1200"/>
              </a:spcAft>
              <a:buFont typeface="Arial" pitchFamily="34" charset="0"/>
              <a:buChar char="•"/>
              <a:defRPr/>
            </a:pPr>
            <a:r>
              <a:rPr lang="en-US" sz="2200" dirty="0" smtClean="0">
                <a:solidFill>
                  <a:schemeClr val="tx1">
                    <a:lumMod val="75000"/>
                    <a:lumOff val="25000"/>
                  </a:schemeClr>
                </a:solidFill>
                <a:latin typeface="Arial"/>
                <a:ea typeface="+mn-ea"/>
                <a:cs typeface="Arial"/>
              </a:rPr>
              <a:t>Intergenerational knowledge transfer</a:t>
            </a:r>
            <a:endParaRPr lang="en-US" sz="2200" dirty="0">
              <a:solidFill>
                <a:schemeClr val="tx1">
                  <a:lumMod val="75000"/>
                  <a:lumOff val="25000"/>
                </a:schemeClr>
              </a:solidFill>
              <a:latin typeface="Arial"/>
              <a:ea typeface="+mn-ea"/>
              <a:cs typeface="Arial"/>
            </a:endParaRPr>
          </a:p>
        </p:txBody>
      </p:sp>
      <p:sp>
        <p:nvSpPr>
          <p:cNvPr id="4" name="Rectangle 3"/>
          <p:cNvSpPr/>
          <p:nvPr/>
        </p:nvSpPr>
        <p:spPr>
          <a:xfrm>
            <a:off x="685800" y="4724400"/>
            <a:ext cx="7086600" cy="1200328"/>
          </a:xfrm>
          <a:prstGeom prst="rect">
            <a:avLst/>
          </a:prstGeom>
        </p:spPr>
        <p:txBody>
          <a:bodyPr wrap="square">
            <a:spAutoFit/>
          </a:bodyPr>
          <a:lstStyle/>
          <a:p>
            <a:pPr algn="ctr"/>
            <a:r>
              <a:rPr lang="en-US" sz="2400" i="1" dirty="0" smtClean="0">
                <a:solidFill>
                  <a:schemeClr val="accent2">
                    <a:lumMod val="75000"/>
                  </a:schemeClr>
                </a:solidFill>
              </a:rPr>
              <a:t>‘As </a:t>
            </a:r>
            <a:r>
              <a:rPr lang="en-US" sz="2400" i="1" dirty="0">
                <a:solidFill>
                  <a:schemeClr val="accent2">
                    <a:lumMod val="75000"/>
                  </a:schemeClr>
                </a:solidFill>
              </a:rPr>
              <a:t>along as information resources and technologies are distributed on an ability-to-pay market basis, </a:t>
            </a:r>
            <a:r>
              <a:rPr lang="en-US" sz="2400" i="1" dirty="0" smtClean="0">
                <a:solidFill>
                  <a:schemeClr val="accent2">
                    <a:lumMod val="75000"/>
                  </a:schemeClr>
                </a:solidFill>
              </a:rPr>
              <a:t>disparities </a:t>
            </a:r>
            <a:r>
              <a:rPr lang="en-US" sz="2400" i="1" dirty="0">
                <a:solidFill>
                  <a:schemeClr val="accent2">
                    <a:lumMod val="75000"/>
                  </a:schemeClr>
                </a:solidFill>
              </a:rPr>
              <a:t>will persist and grow.</a:t>
            </a:r>
            <a:r>
              <a:rPr lang="en-US" sz="2400" i="1" dirty="0" smtClean="0">
                <a:solidFill>
                  <a:schemeClr val="accent2">
                    <a:lumMod val="75000"/>
                  </a:schemeClr>
                </a:solidFill>
              </a:rPr>
              <a:t>’ </a:t>
            </a:r>
            <a:r>
              <a:rPr lang="en-US" sz="2000" dirty="0" err="1" smtClean="0">
                <a:solidFill>
                  <a:schemeClr val="accent2">
                    <a:lumMod val="75000"/>
                  </a:schemeClr>
                </a:solidFill>
              </a:rPr>
              <a:t>Liewvrow</a:t>
            </a:r>
            <a:r>
              <a:rPr lang="en-US" sz="2000" dirty="0">
                <a:solidFill>
                  <a:schemeClr val="accent2">
                    <a:lumMod val="75000"/>
                  </a:schemeClr>
                </a:solidFill>
              </a:rPr>
              <a:t> </a:t>
            </a:r>
            <a:r>
              <a:rPr lang="en-US" sz="2000" dirty="0" err="1" smtClean="0">
                <a:solidFill>
                  <a:schemeClr val="accent2">
                    <a:lumMod val="75000"/>
                  </a:schemeClr>
                </a:solidFill>
              </a:rPr>
              <a:t>et.al</a:t>
            </a:r>
            <a:r>
              <a:rPr lang="en-US" sz="2000" dirty="0" smtClean="0">
                <a:solidFill>
                  <a:schemeClr val="accent2">
                    <a:lumMod val="75000"/>
                  </a:schemeClr>
                </a:solidFill>
              </a:rPr>
              <a:t> (2003)	</a:t>
            </a:r>
            <a:endParaRPr lang="en-AU" sz="2000" i="1" dirty="0">
              <a:solidFill>
                <a:schemeClr val="accent2">
                  <a:lumMod val="75000"/>
                </a:schemeClr>
              </a:solidFill>
            </a:endParaRPr>
          </a:p>
        </p:txBody>
      </p:sp>
    </p:spTree>
    <p:extLst>
      <p:ext uri="{BB962C8B-B14F-4D97-AF65-F5344CB8AC3E}">
        <p14:creationId xmlns:p14="http://schemas.microsoft.com/office/powerpoint/2010/main" val="106983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066800"/>
            <a:ext cx="7162800" cy="4062651"/>
          </a:xfrm>
          <a:prstGeom prst="rect">
            <a:avLst/>
          </a:prstGeom>
        </p:spPr>
        <p:txBody>
          <a:bodyPr wrap="square">
            <a:spAutoFit/>
          </a:bodyPr>
          <a:lstStyle/>
          <a:p>
            <a:pPr defTabSz="457200" fontAlgn="auto">
              <a:lnSpc>
                <a:spcPct val="80000"/>
              </a:lnSpc>
              <a:spcBef>
                <a:spcPct val="20000"/>
              </a:spcBef>
              <a:spcAft>
                <a:spcPts val="1200"/>
              </a:spcAft>
              <a:defRPr/>
            </a:pPr>
            <a:r>
              <a:rPr lang="en-US" sz="3000" b="1" dirty="0" smtClean="0">
                <a:solidFill>
                  <a:srgbClr val="953735"/>
                </a:solidFill>
                <a:latin typeface="Arial"/>
                <a:ea typeface="+mn-ea"/>
                <a:cs typeface="Arial"/>
              </a:rPr>
              <a:t>The Mining Knowledge Project</a:t>
            </a:r>
          </a:p>
          <a:p>
            <a:pPr defTabSz="457200" fontAlgn="auto">
              <a:lnSpc>
                <a:spcPct val="80000"/>
              </a:lnSpc>
              <a:spcBef>
                <a:spcPct val="20000"/>
              </a:spcBef>
              <a:spcAft>
                <a:spcPts val="1200"/>
              </a:spcAft>
              <a:defRPr/>
            </a:pPr>
            <a:r>
              <a:rPr lang="en-US" sz="3000" dirty="0" smtClean="0">
                <a:solidFill>
                  <a:srgbClr val="17375E"/>
                </a:solidFill>
                <a:latin typeface="Arial"/>
                <a:ea typeface="+mn-ea"/>
                <a:cs typeface="Arial"/>
              </a:rPr>
              <a:t>Addressing inequity, building capacity, through:</a:t>
            </a:r>
            <a:endParaRPr lang="en-US" sz="3000" dirty="0">
              <a:solidFill>
                <a:srgbClr val="17375E"/>
              </a:solidFill>
              <a:latin typeface="Arial"/>
              <a:ea typeface="+mn-ea"/>
              <a:cs typeface="Arial"/>
            </a:endParaRPr>
          </a:p>
          <a:p>
            <a:pPr marL="342900" indent="-342900" defTabSz="457200" fontAlgn="auto">
              <a:lnSpc>
                <a:spcPct val="80000"/>
              </a:lnSpc>
              <a:spcBef>
                <a:spcPct val="20000"/>
              </a:spcBef>
              <a:spcAft>
                <a:spcPts val="1200"/>
              </a:spcAft>
              <a:buFont typeface="Arial" pitchFamily="34" charset="0"/>
              <a:buChar char="•"/>
              <a:defRPr/>
            </a:pPr>
            <a:r>
              <a:rPr lang="en-US" sz="2400" dirty="0">
                <a:solidFill>
                  <a:schemeClr val="tx1">
                    <a:lumMod val="75000"/>
                    <a:lumOff val="25000"/>
                  </a:schemeClr>
                </a:solidFill>
                <a:latin typeface="Arial"/>
                <a:ea typeface="+mn-ea"/>
                <a:cs typeface="Arial"/>
              </a:rPr>
              <a:t>Technology </a:t>
            </a:r>
            <a:endParaRPr lang="en-US" sz="2400" dirty="0" smtClean="0">
              <a:solidFill>
                <a:schemeClr val="tx1">
                  <a:lumMod val="75000"/>
                  <a:lumOff val="25000"/>
                </a:schemeClr>
              </a:solidFill>
              <a:latin typeface="Arial"/>
              <a:ea typeface="+mn-ea"/>
              <a:cs typeface="Arial"/>
            </a:endParaRPr>
          </a:p>
          <a:p>
            <a:pPr marL="342900" indent="-342900" defTabSz="457200" fontAlgn="auto">
              <a:lnSpc>
                <a:spcPct val="80000"/>
              </a:lnSpc>
              <a:spcBef>
                <a:spcPct val="20000"/>
              </a:spcBef>
              <a:spcAft>
                <a:spcPts val="1200"/>
              </a:spcAft>
              <a:buFont typeface="Arial" pitchFamily="34" charset="0"/>
              <a:buChar char="•"/>
              <a:defRPr/>
            </a:pPr>
            <a:r>
              <a:rPr lang="en-US" sz="2400" dirty="0" smtClean="0">
                <a:solidFill>
                  <a:schemeClr val="tx1">
                    <a:lumMod val="75000"/>
                    <a:lumOff val="25000"/>
                  </a:schemeClr>
                </a:solidFill>
                <a:latin typeface="Arial"/>
                <a:ea typeface="+mn-ea"/>
                <a:cs typeface="Arial"/>
              </a:rPr>
              <a:t>Protocols </a:t>
            </a:r>
            <a:r>
              <a:rPr lang="en-US" sz="2400" dirty="0">
                <a:solidFill>
                  <a:schemeClr val="tx1">
                    <a:lumMod val="75000"/>
                    <a:lumOff val="25000"/>
                  </a:schemeClr>
                </a:solidFill>
                <a:latin typeface="Arial"/>
                <a:ea typeface="+mn-ea"/>
                <a:cs typeface="Arial"/>
              </a:rPr>
              <a:t>and Agreements </a:t>
            </a:r>
            <a:endParaRPr lang="en-US" sz="2400" dirty="0" smtClean="0">
              <a:solidFill>
                <a:schemeClr val="tx1">
                  <a:lumMod val="75000"/>
                  <a:lumOff val="25000"/>
                </a:schemeClr>
              </a:solidFill>
              <a:latin typeface="Arial"/>
              <a:ea typeface="+mn-ea"/>
              <a:cs typeface="Arial"/>
            </a:endParaRPr>
          </a:p>
          <a:p>
            <a:pPr marL="342900" indent="-342900" defTabSz="457200" fontAlgn="auto">
              <a:lnSpc>
                <a:spcPct val="80000"/>
              </a:lnSpc>
              <a:spcBef>
                <a:spcPct val="20000"/>
              </a:spcBef>
              <a:spcAft>
                <a:spcPts val="1200"/>
              </a:spcAft>
              <a:buFont typeface="Arial" pitchFamily="34" charset="0"/>
              <a:buChar char="•"/>
              <a:defRPr/>
            </a:pPr>
            <a:r>
              <a:rPr lang="en-US" sz="2400" dirty="0" smtClean="0">
                <a:solidFill>
                  <a:schemeClr val="tx1">
                    <a:lumMod val="75000"/>
                    <a:lumOff val="25000"/>
                  </a:schemeClr>
                </a:solidFill>
                <a:latin typeface="Arial"/>
                <a:ea typeface="+mn-ea"/>
                <a:cs typeface="Arial"/>
              </a:rPr>
              <a:t>Language </a:t>
            </a:r>
            <a:r>
              <a:rPr lang="en-US" sz="2400" dirty="0">
                <a:solidFill>
                  <a:schemeClr val="tx1">
                    <a:lumMod val="75000"/>
                    <a:lumOff val="25000"/>
                  </a:schemeClr>
                </a:solidFill>
                <a:latin typeface="Arial"/>
                <a:ea typeface="+mn-ea"/>
                <a:cs typeface="Arial"/>
              </a:rPr>
              <a:t>Resources </a:t>
            </a:r>
            <a:endParaRPr lang="en-US" sz="2400" dirty="0" smtClean="0">
              <a:solidFill>
                <a:schemeClr val="tx1">
                  <a:lumMod val="75000"/>
                  <a:lumOff val="25000"/>
                </a:schemeClr>
              </a:solidFill>
              <a:latin typeface="Arial"/>
              <a:ea typeface="+mn-ea"/>
              <a:cs typeface="Arial"/>
            </a:endParaRPr>
          </a:p>
          <a:p>
            <a:pPr marL="342900" indent="-342900" defTabSz="457200" fontAlgn="auto">
              <a:lnSpc>
                <a:spcPct val="80000"/>
              </a:lnSpc>
              <a:spcBef>
                <a:spcPct val="20000"/>
              </a:spcBef>
              <a:spcAft>
                <a:spcPts val="1200"/>
              </a:spcAft>
              <a:buFont typeface="Arial" pitchFamily="34" charset="0"/>
              <a:buChar char="•"/>
              <a:defRPr/>
            </a:pPr>
            <a:r>
              <a:rPr lang="en-US" sz="2400" dirty="0" smtClean="0">
                <a:solidFill>
                  <a:schemeClr val="tx1">
                    <a:lumMod val="75000"/>
                    <a:lumOff val="25000"/>
                  </a:schemeClr>
                </a:solidFill>
                <a:latin typeface="Arial"/>
                <a:ea typeface="+mn-ea"/>
                <a:cs typeface="Arial"/>
              </a:rPr>
              <a:t>Training </a:t>
            </a:r>
            <a:r>
              <a:rPr lang="en-US" sz="2400" dirty="0">
                <a:solidFill>
                  <a:schemeClr val="tx1">
                    <a:lumMod val="75000"/>
                    <a:lumOff val="25000"/>
                  </a:schemeClr>
                </a:solidFill>
                <a:latin typeface="Arial"/>
                <a:ea typeface="+mn-ea"/>
                <a:cs typeface="Arial"/>
              </a:rPr>
              <a:t>and employment </a:t>
            </a:r>
            <a:endParaRPr lang="en-US" sz="2400" dirty="0" smtClean="0">
              <a:solidFill>
                <a:schemeClr val="tx1">
                  <a:lumMod val="75000"/>
                  <a:lumOff val="25000"/>
                </a:schemeClr>
              </a:solidFill>
              <a:latin typeface="Arial"/>
              <a:ea typeface="+mn-ea"/>
              <a:cs typeface="Arial"/>
            </a:endParaRPr>
          </a:p>
          <a:p>
            <a:pPr marL="342900" indent="-342900" defTabSz="457200" fontAlgn="auto">
              <a:lnSpc>
                <a:spcPct val="80000"/>
              </a:lnSpc>
              <a:spcBef>
                <a:spcPct val="20000"/>
              </a:spcBef>
              <a:spcAft>
                <a:spcPts val="1200"/>
              </a:spcAft>
              <a:buFont typeface="Arial" pitchFamily="34" charset="0"/>
              <a:buChar char="•"/>
              <a:defRPr/>
            </a:pPr>
            <a:r>
              <a:rPr lang="en-US" sz="2400" dirty="0" smtClean="0">
                <a:solidFill>
                  <a:schemeClr val="tx1">
                    <a:lumMod val="75000"/>
                    <a:lumOff val="25000"/>
                  </a:schemeClr>
                </a:solidFill>
                <a:latin typeface="Arial"/>
                <a:ea typeface="+mn-ea"/>
                <a:cs typeface="Arial"/>
              </a:rPr>
              <a:t>Open </a:t>
            </a:r>
            <a:r>
              <a:rPr lang="en-US" sz="2400" dirty="0">
                <a:solidFill>
                  <a:schemeClr val="tx1">
                    <a:lumMod val="75000"/>
                    <a:lumOff val="25000"/>
                  </a:schemeClr>
                </a:solidFill>
                <a:latin typeface="Arial"/>
                <a:ea typeface="+mn-ea"/>
                <a:cs typeface="Arial"/>
              </a:rPr>
              <a:t>Access Research </a:t>
            </a:r>
          </a:p>
        </p:txBody>
      </p:sp>
    </p:spTree>
    <p:extLst>
      <p:ext uri="{BB962C8B-B14F-4D97-AF65-F5344CB8AC3E}">
        <p14:creationId xmlns:p14="http://schemas.microsoft.com/office/powerpoint/2010/main" val="34466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txBox="1">
            <a:spLocks/>
          </p:cNvSpPr>
          <p:nvPr/>
        </p:nvSpPr>
        <p:spPr>
          <a:xfrm>
            <a:off x="609600" y="685800"/>
            <a:ext cx="7543800" cy="5410200"/>
          </a:xfrm>
          <a:prstGeom prst="rect">
            <a:avLst/>
          </a:prstGeom>
        </p:spPr>
        <p:txBody>
          <a:bodyPr>
            <a:normAutofit lnSpcReduction="10000"/>
          </a:bodyPr>
          <a:lstStyle/>
          <a:p>
            <a:pPr defTabSz="457200" fontAlgn="auto">
              <a:spcBef>
                <a:spcPct val="20000"/>
              </a:spcBef>
              <a:spcAft>
                <a:spcPts val="1200"/>
              </a:spcAft>
              <a:defRPr/>
            </a:pPr>
            <a:r>
              <a:rPr lang="en-AU" sz="3200" dirty="0" smtClean="0">
                <a:solidFill>
                  <a:srgbClr val="17375E"/>
                </a:solidFill>
                <a:latin typeface="Arial"/>
                <a:ea typeface="+mn-ea"/>
                <a:cs typeface="Arial"/>
              </a:rPr>
              <a:t>What is information </a:t>
            </a:r>
            <a:r>
              <a:rPr lang="en-AU" sz="3200" b="1" dirty="0" smtClean="0">
                <a:solidFill>
                  <a:srgbClr val="17375E"/>
                </a:solidFill>
                <a:latin typeface="Arial"/>
                <a:ea typeface="+mn-ea"/>
                <a:cs typeface="Arial"/>
              </a:rPr>
              <a:t>equity</a:t>
            </a:r>
            <a:r>
              <a:rPr lang="en-AU" sz="3200" dirty="0" smtClean="0">
                <a:solidFill>
                  <a:srgbClr val="17375E"/>
                </a:solidFill>
                <a:latin typeface="Arial"/>
                <a:ea typeface="+mn-ea"/>
                <a:cs typeface="Arial"/>
              </a:rPr>
              <a:t>? </a:t>
            </a:r>
          </a:p>
          <a:p>
            <a:pPr marL="914400" lvl="1" indent="-457200" defTabSz="457200" fontAlgn="auto">
              <a:spcBef>
                <a:spcPct val="20000"/>
              </a:spcBef>
              <a:spcAft>
                <a:spcPts val="1200"/>
              </a:spcAft>
              <a:buFont typeface="Arial" pitchFamily="34" charset="0"/>
              <a:buChar char="•"/>
              <a:defRPr/>
            </a:pPr>
            <a:r>
              <a:rPr lang="en-AU" sz="2400" dirty="0" smtClean="0">
                <a:solidFill>
                  <a:srgbClr val="953735"/>
                </a:solidFill>
                <a:latin typeface="Arial"/>
                <a:ea typeface="+mn-ea"/>
                <a:cs typeface="Arial"/>
              </a:rPr>
              <a:t>The fair or reasonable distribution of information among individuals, groups, regions, categories or other social units, such that those people have opportunity to achieve whatever is important or meaningful to them in their lives.</a:t>
            </a:r>
          </a:p>
          <a:p>
            <a:pPr marL="60325" lvl="1" defTabSz="457200" fontAlgn="auto">
              <a:spcBef>
                <a:spcPct val="20000"/>
              </a:spcBef>
              <a:spcAft>
                <a:spcPts val="1200"/>
              </a:spcAft>
              <a:defRPr/>
            </a:pPr>
            <a:r>
              <a:rPr lang="en-AU" sz="3200" dirty="0" smtClean="0">
                <a:solidFill>
                  <a:srgbClr val="17375E"/>
                </a:solidFill>
                <a:latin typeface="Arial"/>
                <a:ea typeface="+mn-ea"/>
                <a:cs typeface="Arial"/>
              </a:rPr>
              <a:t>What is information </a:t>
            </a:r>
            <a:r>
              <a:rPr lang="en-AU" sz="3200" b="1" dirty="0" smtClean="0">
                <a:solidFill>
                  <a:srgbClr val="17375E"/>
                </a:solidFill>
                <a:latin typeface="Arial"/>
                <a:ea typeface="+mn-ea"/>
                <a:cs typeface="Arial"/>
              </a:rPr>
              <a:t>inequity</a:t>
            </a:r>
            <a:r>
              <a:rPr lang="en-AU" sz="3200" dirty="0" smtClean="0">
                <a:solidFill>
                  <a:srgbClr val="17375E"/>
                </a:solidFill>
                <a:latin typeface="Arial"/>
                <a:ea typeface="+mn-ea"/>
                <a:cs typeface="Arial"/>
              </a:rPr>
              <a:t>? </a:t>
            </a:r>
          </a:p>
          <a:p>
            <a:pPr marL="914400" lvl="1" indent="-457200" defTabSz="457200" fontAlgn="auto">
              <a:spcBef>
                <a:spcPct val="20000"/>
              </a:spcBef>
              <a:spcAft>
                <a:spcPts val="0"/>
              </a:spcAft>
              <a:buFont typeface="Arial" pitchFamily="34" charset="0"/>
              <a:buChar char="•"/>
              <a:defRPr/>
            </a:pPr>
            <a:r>
              <a:rPr lang="en-AU" sz="2400" dirty="0" smtClean="0">
                <a:solidFill>
                  <a:srgbClr val="953735"/>
                </a:solidFill>
                <a:latin typeface="Arial"/>
                <a:ea typeface="+mn-ea"/>
                <a:cs typeface="Arial"/>
              </a:rPr>
              <a:t>To the extent that information is unfairly distributed, people are denied such opportunity and information inequity exists.</a:t>
            </a:r>
          </a:p>
          <a:p>
            <a:pPr lvl="1" defTabSz="457200" fontAlgn="auto">
              <a:spcBef>
                <a:spcPct val="20000"/>
              </a:spcBef>
              <a:spcAft>
                <a:spcPts val="0"/>
              </a:spcAft>
              <a:defRPr/>
            </a:pPr>
            <a:endParaRPr lang="en-AU" sz="2800" dirty="0" smtClean="0">
              <a:solidFill>
                <a:schemeClr val="tx1">
                  <a:lumMod val="65000"/>
                  <a:lumOff val="35000"/>
                </a:schemeClr>
              </a:solidFill>
              <a:latin typeface="Arial"/>
              <a:ea typeface="+mn-ea"/>
              <a:cs typeface="Arial"/>
            </a:endParaRPr>
          </a:p>
          <a:p>
            <a:pPr lvl="1" defTabSz="457200" fontAlgn="auto">
              <a:spcBef>
                <a:spcPct val="20000"/>
              </a:spcBef>
              <a:spcAft>
                <a:spcPts val="0"/>
              </a:spcAft>
              <a:defRPr/>
            </a:pPr>
            <a:r>
              <a:rPr lang="en-AU" sz="2200" dirty="0" err="1" smtClean="0">
                <a:solidFill>
                  <a:schemeClr val="tx1">
                    <a:lumMod val="65000"/>
                    <a:lumOff val="35000"/>
                  </a:schemeClr>
                </a:solidFill>
                <a:latin typeface="Arial"/>
                <a:ea typeface="+mn-ea"/>
                <a:cs typeface="Arial"/>
              </a:rPr>
              <a:t>Lievrouw</a:t>
            </a:r>
            <a:r>
              <a:rPr lang="en-AU" sz="2200" dirty="0" smtClean="0">
                <a:solidFill>
                  <a:schemeClr val="tx1">
                    <a:lumMod val="65000"/>
                    <a:lumOff val="35000"/>
                  </a:schemeClr>
                </a:solidFill>
                <a:latin typeface="Arial"/>
                <a:ea typeface="+mn-ea"/>
                <a:cs typeface="Arial"/>
              </a:rPr>
              <a:t> et.al (2003), ‘Information and equity’.</a:t>
            </a:r>
          </a:p>
          <a:p>
            <a:pPr marL="1262063" lvl="2" indent="-360363" algn="r" defTabSz="457200" fontAlgn="auto">
              <a:spcBef>
                <a:spcPct val="20000"/>
              </a:spcBef>
              <a:spcAft>
                <a:spcPts val="0"/>
              </a:spcAft>
              <a:buFont typeface="Arial"/>
              <a:buChar char="–"/>
              <a:defRPr/>
            </a:pPr>
            <a:endParaRPr lang="en-AU" sz="2800" dirty="0">
              <a:solidFill>
                <a:schemeClr val="tx1">
                  <a:lumMod val="65000"/>
                  <a:lumOff val="35000"/>
                </a:schemeClr>
              </a:solidFill>
              <a:latin typeface="Arial"/>
              <a:ea typeface="+mn-ea"/>
              <a:cs typeface="Arial"/>
            </a:endParaRPr>
          </a:p>
        </p:txBody>
      </p:sp>
    </p:spTree>
    <p:extLst>
      <p:ext uri="{BB962C8B-B14F-4D97-AF65-F5344CB8AC3E}">
        <p14:creationId xmlns:p14="http://schemas.microsoft.com/office/powerpoint/2010/main" val="249234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p:cNvSpPr txBox="1">
            <a:spLocks/>
          </p:cNvSpPr>
          <p:nvPr/>
        </p:nvSpPr>
        <p:spPr>
          <a:xfrm>
            <a:off x="609600" y="685800"/>
            <a:ext cx="7543800" cy="5410200"/>
          </a:xfrm>
          <a:prstGeom prst="rect">
            <a:avLst/>
          </a:prstGeom>
        </p:spPr>
        <p:txBody>
          <a:bodyPr>
            <a:normAutofit/>
          </a:bodyPr>
          <a:lstStyle/>
          <a:p>
            <a:pPr defTabSz="457200" fontAlgn="auto">
              <a:spcBef>
                <a:spcPct val="20000"/>
              </a:spcBef>
              <a:spcAft>
                <a:spcPts val="1200"/>
              </a:spcAft>
              <a:defRPr/>
            </a:pPr>
            <a:r>
              <a:rPr lang="en-AU" sz="3200" dirty="0" smtClean="0">
                <a:solidFill>
                  <a:srgbClr val="17375E"/>
                </a:solidFill>
                <a:latin typeface="Arial"/>
                <a:ea typeface="+mn-ea"/>
                <a:cs typeface="Arial"/>
              </a:rPr>
              <a:t>Why has native title not delivered information equity?</a:t>
            </a:r>
          </a:p>
          <a:p>
            <a:pPr marL="457200" indent="-457200" defTabSz="457200" fontAlgn="auto">
              <a:spcBef>
                <a:spcPct val="20000"/>
              </a:spcBef>
              <a:spcAft>
                <a:spcPts val="1200"/>
              </a:spcAft>
              <a:buFont typeface="+mj-lt"/>
              <a:buAutoNum type="arabicPeriod"/>
              <a:defRPr/>
            </a:pPr>
            <a:r>
              <a:rPr lang="en-AU" sz="2400" dirty="0" smtClean="0">
                <a:solidFill>
                  <a:schemeClr val="tx1">
                    <a:lumMod val="75000"/>
                    <a:lumOff val="25000"/>
                  </a:schemeClr>
                </a:solidFill>
                <a:latin typeface="Arial"/>
                <a:ea typeface="+mn-ea"/>
                <a:cs typeface="Arial"/>
              </a:rPr>
              <a:t>The </a:t>
            </a:r>
            <a:r>
              <a:rPr lang="en-AU" sz="2400" b="1" dirty="0" smtClean="0">
                <a:solidFill>
                  <a:schemeClr val="tx1">
                    <a:lumMod val="75000"/>
                    <a:lumOff val="25000"/>
                  </a:schemeClr>
                </a:solidFill>
                <a:latin typeface="Arial"/>
                <a:ea typeface="+mn-ea"/>
                <a:cs typeface="Arial"/>
              </a:rPr>
              <a:t>size</a:t>
            </a:r>
            <a:r>
              <a:rPr lang="en-AU" sz="2400" dirty="0" smtClean="0">
                <a:solidFill>
                  <a:schemeClr val="tx1">
                    <a:lumMod val="75000"/>
                    <a:lumOff val="25000"/>
                  </a:schemeClr>
                </a:solidFill>
                <a:latin typeface="Arial"/>
                <a:ea typeface="+mn-ea"/>
                <a:cs typeface="Arial"/>
              </a:rPr>
              <a:t> of the information burden of managing native title</a:t>
            </a:r>
          </a:p>
          <a:p>
            <a:pPr marL="457200" indent="-457200" defTabSz="457200" fontAlgn="auto">
              <a:spcBef>
                <a:spcPct val="20000"/>
              </a:spcBef>
              <a:spcAft>
                <a:spcPts val="1200"/>
              </a:spcAft>
              <a:buFont typeface="+mj-lt"/>
              <a:buAutoNum type="arabicPeriod"/>
              <a:defRPr/>
            </a:pPr>
            <a:r>
              <a:rPr lang="en-AU" sz="2400" dirty="0" smtClean="0">
                <a:solidFill>
                  <a:schemeClr val="tx1">
                    <a:lumMod val="75000"/>
                    <a:lumOff val="25000"/>
                  </a:schemeClr>
                </a:solidFill>
                <a:latin typeface="Arial"/>
                <a:ea typeface="+mn-ea"/>
                <a:cs typeface="Arial"/>
              </a:rPr>
              <a:t>The </a:t>
            </a:r>
            <a:r>
              <a:rPr lang="en-AU" sz="2400" b="1" dirty="0" smtClean="0">
                <a:solidFill>
                  <a:schemeClr val="tx1">
                    <a:lumMod val="75000"/>
                    <a:lumOff val="25000"/>
                  </a:schemeClr>
                </a:solidFill>
                <a:latin typeface="Arial"/>
                <a:ea typeface="+mn-ea"/>
                <a:cs typeface="Arial"/>
              </a:rPr>
              <a:t>uneven distribution </a:t>
            </a:r>
            <a:r>
              <a:rPr lang="en-AU" sz="2400" dirty="0" smtClean="0">
                <a:solidFill>
                  <a:schemeClr val="tx1">
                    <a:lumMod val="75000"/>
                    <a:lumOff val="25000"/>
                  </a:schemeClr>
                </a:solidFill>
                <a:latin typeface="Arial"/>
                <a:ea typeface="+mn-ea"/>
                <a:cs typeface="Arial"/>
              </a:rPr>
              <a:t>of information assets among interest groups</a:t>
            </a:r>
          </a:p>
          <a:p>
            <a:pPr marL="457200" indent="-457200" defTabSz="457200" fontAlgn="auto">
              <a:spcBef>
                <a:spcPct val="20000"/>
              </a:spcBef>
              <a:spcAft>
                <a:spcPts val="1200"/>
              </a:spcAft>
              <a:buFont typeface="+mj-lt"/>
              <a:buAutoNum type="arabicPeriod"/>
              <a:defRPr/>
            </a:pPr>
            <a:r>
              <a:rPr lang="en-AU" sz="2400" dirty="0" smtClean="0">
                <a:solidFill>
                  <a:schemeClr val="tx1">
                    <a:lumMod val="75000"/>
                    <a:lumOff val="25000"/>
                  </a:schemeClr>
                </a:solidFill>
                <a:latin typeface="Arial"/>
                <a:ea typeface="+mn-ea"/>
                <a:cs typeface="Arial"/>
              </a:rPr>
              <a:t>The </a:t>
            </a:r>
            <a:r>
              <a:rPr lang="en-AU" sz="2400" b="1" dirty="0" smtClean="0">
                <a:solidFill>
                  <a:schemeClr val="tx1">
                    <a:lumMod val="75000"/>
                    <a:lumOff val="25000"/>
                  </a:schemeClr>
                </a:solidFill>
                <a:latin typeface="Arial"/>
                <a:ea typeface="+mn-ea"/>
                <a:cs typeface="Arial"/>
              </a:rPr>
              <a:t>digital divide </a:t>
            </a:r>
            <a:r>
              <a:rPr lang="en-AU" sz="2400" dirty="0" smtClean="0">
                <a:solidFill>
                  <a:schemeClr val="tx1">
                    <a:lumMod val="75000"/>
                    <a:lumOff val="25000"/>
                  </a:schemeClr>
                </a:solidFill>
                <a:latin typeface="Arial"/>
                <a:ea typeface="+mn-ea"/>
                <a:cs typeface="Arial"/>
              </a:rPr>
              <a:t>between Indigenous and non-Indigenous Australians.</a:t>
            </a:r>
          </a:p>
          <a:p>
            <a:pPr marL="457200" indent="-457200" defTabSz="457200" fontAlgn="auto">
              <a:spcBef>
                <a:spcPct val="20000"/>
              </a:spcBef>
              <a:spcAft>
                <a:spcPts val="1200"/>
              </a:spcAft>
              <a:buFont typeface="+mj-lt"/>
              <a:buAutoNum type="arabicPeriod"/>
              <a:defRPr/>
            </a:pPr>
            <a:endParaRPr lang="en-AU" sz="2400" dirty="0" smtClean="0">
              <a:solidFill>
                <a:schemeClr val="tx1">
                  <a:lumMod val="75000"/>
                  <a:lumOff val="25000"/>
                </a:schemeClr>
              </a:solidFill>
              <a:latin typeface="Arial"/>
              <a:ea typeface="+mn-ea"/>
              <a:cs typeface="Arial"/>
            </a:endParaRPr>
          </a:p>
          <a:p>
            <a:pPr marL="342900" indent="-342900" defTabSz="457200" fontAlgn="auto">
              <a:spcBef>
                <a:spcPct val="20000"/>
              </a:spcBef>
              <a:spcAft>
                <a:spcPts val="1200"/>
              </a:spcAft>
              <a:buFont typeface="Arial"/>
              <a:buChar char="•"/>
              <a:defRPr/>
            </a:pPr>
            <a:endParaRPr lang="en-AU" sz="2400" dirty="0" smtClean="0">
              <a:solidFill>
                <a:schemeClr val="tx1">
                  <a:lumMod val="75000"/>
                  <a:lumOff val="25000"/>
                </a:schemeClr>
              </a:solidFill>
              <a:latin typeface="Arial"/>
              <a:ea typeface="+mn-ea"/>
              <a:cs typeface="Arial"/>
            </a:endParaRPr>
          </a:p>
          <a:p>
            <a:pPr marL="342900" indent="-342900" defTabSz="457200" fontAlgn="auto">
              <a:spcBef>
                <a:spcPct val="20000"/>
              </a:spcBef>
              <a:spcAft>
                <a:spcPts val="1200"/>
              </a:spcAft>
              <a:buFont typeface="Arial"/>
              <a:buChar char="•"/>
              <a:defRPr/>
            </a:pPr>
            <a:endParaRPr lang="en-AU" sz="2400" dirty="0">
              <a:solidFill>
                <a:schemeClr val="tx1">
                  <a:lumMod val="75000"/>
                  <a:lumOff val="25000"/>
                </a:schemeClr>
              </a:solidFill>
              <a:latin typeface="Arial"/>
              <a:ea typeface="+mn-ea"/>
              <a:cs typeface="Arial"/>
            </a:endParaRPr>
          </a:p>
          <a:p>
            <a:pPr marL="1262063" lvl="2" indent="-360363" algn="r" defTabSz="457200" fontAlgn="auto">
              <a:spcBef>
                <a:spcPct val="20000"/>
              </a:spcBef>
              <a:spcAft>
                <a:spcPts val="0"/>
              </a:spcAft>
              <a:buFont typeface="Arial"/>
              <a:buChar char="–"/>
              <a:defRPr/>
            </a:pPr>
            <a:endParaRPr lang="en-AU" sz="2800" dirty="0">
              <a:solidFill>
                <a:schemeClr val="tx1">
                  <a:lumMod val="65000"/>
                  <a:lumOff val="35000"/>
                </a:schemeClr>
              </a:solidFill>
              <a:latin typeface="Arial"/>
              <a:ea typeface="+mn-ea"/>
              <a:cs typeface="Arial"/>
            </a:endParaRPr>
          </a:p>
        </p:txBody>
      </p:sp>
    </p:spTree>
    <p:extLst>
      <p:ext uri="{BB962C8B-B14F-4D97-AF65-F5344CB8AC3E}">
        <p14:creationId xmlns:p14="http://schemas.microsoft.com/office/powerpoint/2010/main" val="1718968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153400" cy="5361468"/>
          </a:xfrm>
          <a:prstGeom prst="rect">
            <a:avLst/>
          </a:prstGeom>
        </p:spPr>
        <p:txBody>
          <a:bodyPr wrap="square">
            <a:spAutoFit/>
          </a:bodyPr>
          <a:lstStyle/>
          <a:p>
            <a:pPr lvl="0" defTabSz="457200" fontAlgn="auto">
              <a:spcBef>
                <a:spcPct val="20000"/>
              </a:spcBef>
              <a:spcAft>
                <a:spcPts val="1200"/>
              </a:spcAft>
              <a:defRPr/>
            </a:pPr>
            <a:r>
              <a:rPr lang="en-US" sz="3200" dirty="0" smtClean="0">
                <a:solidFill>
                  <a:srgbClr val="17375E"/>
                </a:solidFill>
                <a:latin typeface="Arial"/>
                <a:ea typeface="+mn-ea"/>
                <a:cs typeface="Arial"/>
              </a:rPr>
              <a:t>What is the work of native title corporations?</a:t>
            </a:r>
            <a:endParaRPr lang="en-US" sz="3200" dirty="0">
              <a:solidFill>
                <a:srgbClr val="17375E"/>
              </a:solidFill>
              <a:latin typeface="Arial"/>
              <a:ea typeface="+mn-ea"/>
              <a:cs typeface="Arial"/>
            </a:endParaRPr>
          </a:p>
          <a:p>
            <a:pPr marL="457200" lvl="0" indent="-457200" defTabSz="457200" fontAlgn="auto">
              <a:spcBef>
                <a:spcPct val="20000"/>
              </a:spcBef>
              <a:spcAft>
                <a:spcPts val="1200"/>
              </a:spcAft>
              <a:buFont typeface="Arial"/>
              <a:buChar char="•"/>
              <a:defRPr/>
            </a:pPr>
            <a:r>
              <a:rPr lang="en-US" sz="2400" dirty="0" smtClean="0">
                <a:solidFill>
                  <a:schemeClr val="tx1">
                    <a:lumMod val="75000"/>
                    <a:lumOff val="25000"/>
                  </a:schemeClr>
                </a:solidFill>
                <a:latin typeface="Arial"/>
                <a:ea typeface="+mn-ea"/>
                <a:cs typeface="Arial"/>
              </a:rPr>
              <a:t>Distribution of information and benefits </a:t>
            </a:r>
          </a:p>
          <a:p>
            <a:pPr marL="457200" lvl="0" indent="-457200" defTabSz="457200" fontAlgn="auto">
              <a:spcBef>
                <a:spcPct val="20000"/>
              </a:spcBef>
              <a:spcAft>
                <a:spcPts val="1200"/>
              </a:spcAft>
              <a:buFont typeface="Arial"/>
              <a:buChar char="•"/>
              <a:defRPr/>
            </a:pPr>
            <a:r>
              <a:rPr lang="en-US" sz="2400" dirty="0" smtClean="0">
                <a:solidFill>
                  <a:schemeClr val="tx1">
                    <a:lumMod val="75000"/>
                    <a:lumOff val="25000"/>
                  </a:schemeClr>
                </a:solidFill>
                <a:latin typeface="Arial"/>
                <a:ea typeface="+mn-ea"/>
                <a:cs typeface="Arial"/>
              </a:rPr>
              <a:t>Consultation with members</a:t>
            </a:r>
            <a:endParaRPr lang="en-AU" sz="2400" dirty="0" smtClean="0">
              <a:solidFill>
                <a:schemeClr val="tx1">
                  <a:lumMod val="75000"/>
                  <a:lumOff val="25000"/>
                </a:schemeClr>
              </a:solidFill>
              <a:latin typeface="Arial"/>
              <a:ea typeface="+mn-ea"/>
              <a:cs typeface="Arial"/>
            </a:endParaRPr>
          </a:p>
          <a:p>
            <a:pPr marL="457200" lvl="0" indent="-457200" defTabSz="457200" fontAlgn="auto">
              <a:spcBef>
                <a:spcPct val="20000"/>
              </a:spcBef>
              <a:spcAft>
                <a:spcPts val="1200"/>
              </a:spcAft>
              <a:buFont typeface="Arial"/>
              <a:buChar char="•"/>
              <a:defRPr/>
            </a:pPr>
            <a:r>
              <a:rPr lang="en-US" sz="2400" dirty="0">
                <a:solidFill>
                  <a:schemeClr val="tx1">
                    <a:lumMod val="75000"/>
                    <a:lumOff val="25000"/>
                  </a:schemeClr>
                </a:solidFill>
                <a:latin typeface="Arial"/>
                <a:ea typeface="+mn-ea"/>
                <a:cs typeface="Arial"/>
              </a:rPr>
              <a:t>C</a:t>
            </a:r>
            <a:r>
              <a:rPr lang="en-US" sz="2400" dirty="0" smtClean="0">
                <a:solidFill>
                  <a:schemeClr val="tx1">
                    <a:lumMod val="75000"/>
                    <a:lumOff val="25000"/>
                  </a:schemeClr>
                </a:solidFill>
                <a:latin typeface="Arial"/>
                <a:ea typeface="+mn-ea"/>
                <a:cs typeface="Arial"/>
              </a:rPr>
              <a:t>ultural </a:t>
            </a:r>
            <a:r>
              <a:rPr lang="en-US" sz="2400" dirty="0">
                <a:solidFill>
                  <a:schemeClr val="tx1">
                    <a:lumMod val="75000"/>
                    <a:lumOff val="25000"/>
                  </a:schemeClr>
                </a:solidFill>
                <a:latin typeface="Arial"/>
                <a:ea typeface="+mn-ea"/>
                <a:cs typeface="Arial"/>
              </a:rPr>
              <a:t>heritage surveys for future </a:t>
            </a:r>
            <a:r>
              <a:rPr lang="en-US" sz="2400" dirty="0" smtClean="0">
                <a:solidFill>
                  <a:schemeClr val="tx1">
                    <a:lumMod val="75000"/>
                    <a:lumOff val="25000"/>
                  </a:schemeClr>
                </a:solidFill>
                <a:latin typeface="Arial"/>
                <a:ea typeface="+mn-ea"/>
                <a:cs typeface="Arial"/>
              </a:rPr>
              <a:t>acts</a:t>
            </a:r>
            <a:endParaRPr lang="en-AU" sz="2400" dirty="0">
              <a:solidFill>
                <a:schemeClr val="tx1">
                  <a:lumMod val="75000"/>
                  <a:lumOff val="25000"/>
                </a:schemeClr>
              </a:solidFill>
              <a:latin typeface="Arial"/>
              <a:ea typeface="+mn-ea"/>
              <a:cs typeface="Arial"/>
            </a:endParaRPr>
          </a:p>
          <a:p>
            <a:pPr marL="457200" lvl="0" indent="-457200" defTabSz="457200" fontAlgn="auto">
              <a:spcBef>
                <a:spcPct val="20000"/>
              </a:spcBef>
              <a:spcAft>
                <a:spcPts val="1200"/>
              </a:spcAft>
              <a:buFont typeface="Arial"/>
              <a:buChar char="•"/>
              <a:defRPr/>
            </a:pPr>
            <a:r>
              <a:rPr lang="en-US" sz="2400" dirty="0">
                <a:solidFill>
                  <a:schemeClr val="tx1">
                    <a:lumMod val="75000"/>
                    <a:lumOff val="25000"/>
                  </a:schemeClr>
                </a:solidFill>
                <a:latin typeface="Arial"/>
                <a:ea typeface="+mn-ea"/>
                <a:cs typeface="Arial"/>
              </a:rPr>
              <a:t>M</a:t>
            </a:r>
            <a:r>
              <a:rPr lang="en-US" sz="2400" dirty="0" smtClean="0">
                <a:solidFill>
                  <a:schemeClr val="tx1">
                    <a:lumMod val="75000"/>
                    <a:lumOff val="25000"/>
                  </a:schemeClr>
                </a:solidFill>
                <a:latin typeface="Arial"/>
                <a:ea typeface="+mn-ea"/>
                <a:cs typeface="Arial"/>
              </a:rPr>
              <a:t>eetings </a:t>
            </a:r>
            <a:r>
              <a:rPr lang="en-US" sz="2400" dirty="0">
                <a:solidFill>
                  <a:schemeClr val="tx1">
                    <a:lumMod val="75000"/>
                    <a:lumOff val="25000"/>
                  </a:schemeClr>
                </a:solidFill>
                <a:latin typeface="Arial"/>
                <a:ea typeface="+mn-ea"/>
                <a:cs typeface="Arial"/>
              </a:rPr>
              <a:t>(both internal and external)</a:t>
            </a:r>
            <a:endParaRPr lang="en-AU" sz="2400" dirty="0">
              <a:solidFill>
                <a:schemeClr val="tx1">
                  <a:lumMod val="75000"/>
                  <a:lumOff val="25000"/>
                </a:schemeClr>
              </a:solidFill>
              <a:latin typeface="Arial"/>
              <a:ea typeface="+mn-ea"/>
              <a:cs typeface="Arial"/>
            </a:endParaRPr>
          </a:p>
          <a:p>
            <a:pPr marL="457200" lvl="0" indent="-457200" defTabSz="457200" fontAlgn="auto">
              <a:spcBef>
                <a:spcPct val="20000"/>
              </a:spcBef>
              <a:spcAft>
                <a:spcPts val="1200"/>
              </a:spcAft>
              <a:buFont typeface="Arial"/>
              <a:buChar char="•"/>
              <a:defRPr/>
            </a:pPr>
            <a:r>
              <a:rPr lang="en-US" sz="2400" dirty="0">
                <a:solidFill>
                  <a:schemeClr val="tx1">
                    <a:lumMod val="75000"/>
                    <a:lumOff val="25000"/>
                  </a:schemeClr>
                </a:solidFill>
                <a:latin typeface="Arial"/>
                <a:ea typeface="+mn-ea"/>
                <a:cs typeface="Arial"/>
              </a:rPr>
              <a:t>E</a:t>
            </a:r>
            <a:r>
              <a:rPr lang="en-US" sz="2400" dirty="0" smtClean="0">
                <a:solidFill>
                  <a:schemeClr val="tx1">
                    <a:lumMod val="75000"/>
                    <a:lumOff val="25000"/>
                  </a:schemeClr>
                </a:solidFill>
                <a:latin typeface="Arial"/>
                <a:ea typeface="+mn-ea"/>
                <a:cs typeface="Arial"/>
              </a:rPr>
              <a:t>nvironmental management </a:t>
            </a:r>
          </a:p>
          <a:p>
            <a:pPr marL="457200" lvl="0" indent="-457200" defTabSz="457200" fontAlgn="auto">
              <a:spcBef>
                <a:spcPct val="20000"/>
              </a:spcBef>
              <a:spcAft>
                <a:spcPts val="1200"/>
              </a:spcAft>
              <a:buFont typeface="Arial"/>
              <a:buChar char="•"/>
              <a:defRPr/>
            </a:pPr>
            <a:r>
              <a:rPr lang="en-US" sz="2400" dirty="0" smtClean="0">
                <a:solidFill>
                  <a:schemeClr val="tx1">
                    <a:lumMod val="75000"/>
                    <a:lumOff val="25000"/>
                  </a:schemeClr>
                </a:solidFill>
                <a:latin typeface="Arial"/>
                <a:ea typeface="+mn-ea"/>
                <a:cs typeface="Arial"/>
              </a:rPr>
              <a:t>Agreement </a:t>
            </a:r>
            <a:r>
              <a:rPr lang="en-US" sz="2400" dirty="0">
                <a:solidFill>
                  <a:schemeClr val="tx1">
                    <a:lumMod val="75000"/>
                    <a:lumOff val="25000"/>
                  </a:schemeClr>
                </a:solidFill>
                <a:latin typeface="Arial"/>
                <a:ea typeface="+mn-ea"/>
                <a:cs typeface="Arial"/>
              </a:rPr>
              <a:t>making</a:t>
            </a:r>
            <a:endParaRPr lang="en-AU" sz="2400" dirty="0">
              <a:solidFill>
                <a:schemeClr val="tx1">
                  <a:lumMod val="75000"/>
                  <a:lumOff val="25000"/>
                </a:schemeClr>
              </a:solidFill>
              <a:latin typeface="Arial"/>
              <a:ea typeface="+mn-ea"/>
              <a:cs typeface="Arial"/>
            </a:endParaRPr>
          </a:p>
          <a:p>
            <a:pPr marL="457200" lvl="0" indent="-457200" defTabSz="457200" fontAlgn="auto">
              <a:spcBef>
                <a:spcPct val="20000"/>
              </a:spcBef>
              <a:spcAft>
                <a:spcPts val="1200"/>
              </a:spcAft>
              <a:buFont typeface="Arial"/>
              <a:buChar char="•"/>
              <a:defRPr/>
            </a:pPr>
            <a:r>
              <a:rPr lang="en-US" sz="2400" dirty="0">
                <a:solidFill>
                  <a:schemeClr val="tx1">
                    <a:lumMod val="75000"/>
                    <a:lumOff val="25000"/>
                  </a:schemeClr>
                </a:solidFill>
                <a:latin typeface="Arial"/>
                <a:ea typeface="+mn-ea"/>
                <a:cs typeface="Arial"/>
              </a:rPr>
              <a:t>M</a:t>
            </a:r>
            <a:r>
              <a:rPr lang="en-US" sz="2400" dirty="0" smtClean="0">
                <a:solidFill>
                  <a:schemeClr val="tx1">
                    <a:lumMod val="75000"/>
                    <a:lumOff val="25000"/>
                  </a:schemeClr>
                </a:solidFill>
                <a:latin typeface="Arial"/>
                <a:ea typeface="+mn-ea"/>
                <a:cs typeface="Arial"/>
              </a:rPr>
              <a:t>onitoring </a:t>
            </a:r>
            <a:r>
              <a:rPr lang="en-US" sz="2400" dirty="0">
                <a:solidFill>
                  <a:schemeClr val="tx1">
                    <a:lumMod val="75000"/>
                    <a:lumOff val="25000"/>
                  </a:schemeClr>
                </a:solidFill>
                <a:latin typeface="Arial"/>
                <a:ea typeface="+mn-ea"/>
                <a:cs typeface="Arial"/>
              </a:rPr>
              <a:t>of agreements</a:t>
            </a:r>
            <a:endParaRPr lang="en-AU" sz="2400" dirty="0">
              <a:solidFill>
                <a:schemeClr val="tx1">
                  <a:lumMod val="75000"/>
                  <a:lumOff val="25000"/>
                </a:schemeClr>
              </a:solidFill>
              <a:latin typeface="Arial"/>
              <a:ea typeface="+mn-ea"/>
              <a:cs typeface="Arial"/>
            </a:endParaRPr>
          </a:p>
          <a:p>
            <a:pPr marL="457200" lvl="0" indent="-457200" defTabSz="457200" fontAlgn="auto">
              <a:spcBef>
                <a:spcPct val="20000"/>
              </a:spcBef>
              <a:spcAft>
                <a:spcPts val="1200"/>
              </a:spcAft>
              <a:buFont typeface="Arial"/>
              <a:buChar char="•"/>
              <a:defRPr/>
            </a:pPr>
            <a:r>
              <a:rPr lang="en-US" sz="2400" dirty="0" smtClean="0">
                <a:solidFill>
                  <a:schemeClr val="tx1">
                    <a:lumMod val="75000"/>
                    <a:lumOff val="25000"/>
                  </a:schemeClr>
                </a:solidFill>
                <a:latin typeface="Arial"/>
                <a:ea typeface="+mn-ea"/>
                <a:cs typeface="Arial"/>
              </a:rPr>
              <a:t>Corporate </a:t>
            </a:r>
            <a:r>
              <a:rPr lang="en-US" sz="2400" dirty="0">
                <a:solidFill>
                  <a:schemeClr val="tx1">
                    <a:lumMod val="75000"/>
                    <a:lumOff val="25000"/>
                  </a:schemeClr>
                </a:solidFill>
                <a:latin typeface="Arial"/>
                <a:ea typeface="+mn-ea"/>
                <a:cs typeface="Arial"/>
              </a:rPr>
              <a:t>compliance</a:t>
            </a:r>
            <a:endParaRPr lang="en-AU" sz="2400" dirty="0">
              <a:solidFill>
                <a:schemeClr val="tx1">
                  <a:lumMod val="75000"/>
                  <a:lumOff val="25000"/>
                </a:schemeClr>
              </a:solidFill>
              <a:latin typeface="Arial"/>
              <a:ea typeface="+mn-ea"/>
              <a:cs typeface="Arial"/>
            </a:endParaRPr>
          </a:p>
        </p:txBody>
      </p:sp>
    </p:spTree>
    <p:extLst>
      <p:ext uri="{BB962C8B-B14F-4D97-AF65-F5344CB8AC3E}">
        <p14:creationId xmlns:p14="http://schemas.microsoft.com/office/powerpoint/2010/main" val="4086904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7848600" cy="5730800"/>
          </a:xfrm>
          <a:prstGeom prst="rect">
            <a:avLst/>
          </a:prstGeom>
        </p:spPr>
        <p:txBody>
          <a:bodyPr wrap="square">
            <a:spAutoFit/>
          </a:bodyPr>
          <a:lstStyle/>
          <a:p>
            <a:pPr lvl="0" defTabSz="457200" fontAlgn="auto">
              <a:spcBef>
                <a:spcPct val="20000"/>
              </a:spcBef>
              <a:spcAft>
                <a:spcPts val="1200"/>
              </a:spcAft>
              <a:defRPr/>
            </a:pPr>
            <a:r>
              <a:rPr lang="en-US" sz="3200" dirty="0" smtClean="0">
                <a:solidFill>
                  <a:srgbClr val="17375E"/>
                </a:solidFill>
                <a:latin typeface="Arial"/>
                <a:ea typeface="+mn-ea"/>
                <a:cs typeface="Arial"/>
              </a:rPr>
              <a:t>What documents does this work produce?</a:t>
            </a:r>
            <a:endParaRPr lang="en-US" sz="3200" dirty="0">
              <a:solidFill>
                <a:srgbClr val="17375E"/>
              </a:solidFill>
              <a:latin typeface="Arial"/>
              <a:ea typeface="+mn-ea"/>
              <a:cs typeface="Arial"/>
            </a:endParaRPr>
          </a:p>
          <a:p>
            <a:pPr marL="457200" indent="-457200" defTabSz="457200" fontAlgn="auto">
              <a:spcBef>
                <a:spcPct val="20000"/>
              </a:spcBef>
              <a:spcAft>
                <a:spcPts val="1200"/>
              </a:spcAft>
              <a:buFont typeface="Arial"/>
              <a:buChar char="•"/>
              <a:defRPr/>
            </a:pPr>
            <a:r>
              <a:rPr lang="en-US" sz="2400" dirty="0" smtClean="0">
                <a:solidFill>
                  <a:schemeClr val="tx1">
                    <a:lumMod val="75000"/>
                    <a:lumOff val="25000"/>
                  </a:schemeClr>
                </a:solidFill>
                <a:latin typeface="Arial"/>
                <a:ea typeface="+mn-ea"/>
                <a:cs typeface="Arial"/>
              </a:rPr>
              <a:t>M</a:t>
            </a:r>
            <a:r>
              <a:rPr lang="en-AU" sz="2400" dirty="0" err="1" smtClean="0">
                <a:solidFill>
                  <a:schemeClr val="tx1">
                    <a:lumMod val="75000"/>
                    <a:lumOff val="25000"/>
                  </a:schemeClr>
                </a:solidFill>
                <a:latin typeface="Arial"/>
                <a:ea typeface="+mn-ea"/>
                <a:cs typeface="Arial"/>
              </a:rPr>
              <a:t>inutes</a:t>
            </a:r>
            <a:r>
              <a:rPr lang="en-AU" sz="2400" dirty="0" smtClean="0">
                <a:solidFill>
                  <a:schemeClr val="tx1">
                    <a:lumMod val="75000"/>
                    <a:lumOff val="25000"/>
                  </a:schemeClr>
                </a:solidFill>
                <a:latin typeface="Arial"/>
                <a:ea typeface="+mn-ea"/>
                <a:cs typeface="Arial"/>
              </a:rPr>
              <a:t> of meetings</a:t>
            </a:r>
          </a:p>
          <a:p>
            <a:pPr marL="457200" indent="-457200" defTabSz="457200" fontAlgn="auto">
              <a:spcBef>
                <a:spcPct val="20000"/>
              </a:spcBef>
              <a:spcAft>
                <a:spcPts val="1200"/>
              </a:spcAft>
              <a:buFont typeface="Arial"/>
              <a:buChar char="•"/>
              <a:defRPr/>
            </a:pPr>
            <a:r>
              <a:rPr lang="en-AU" sz="2400" dirty="0" smtClean="0">
                <a:solidFill>
                  <a:schemeClr val="tx1">
                    <a:lumMod val="75000"/>
                    <a:lumOff val="25000"/>
                  </a:schemeClr>
                </a:solidFill>
                <a:latin typeface="Arial"/>
                <a:ea typeface="+mn-ea"/>
                <a:cs typeface="Arial"/>
              </a:rPr>
              <a:t>Cultural heritage and environmental survey reports</a:t>
            </a:r>
          </a:p>
          <a:p>
            <a:pPr marL="457200" indent="-457200" defTabSz="457200" fontAlgn="auto">
              <a:spcBef>
                <a:spcPct val="20000"/>
              </a:spcBef>
              <a:spcAft>
                <a:spcPts val="1200"/>
              </a:spcAft>
              <a:buFont typeface="Arial"/>
              <a:buChar char="•"/>
              <a:defRPr/>
            </a:pPr>
            <a:r>
              <a:rPr lang="en-AU" sz="2400" dirty="0" smtClean="0">
                <a:solidFill>
                  <a:schemeClr val="tx1">
                    <a:lumMod val="75000"/>
                    <a:lumOff val="25000"/>
                  </a:schemeClr>
                </a:solidFill>
                <a:latin typeface="Arial"/>
                <a:ea typeface="+mn-ea"/>
                <a:cs typeface="Arial"/>
              </a:rPr>
              <a:t>Contracts and agreements</a:t>
            </a:r>
          </a:p>
          <a:p>
            <a:pPr marL="457200" indent="-457200" defTabSz="457200" fontAlgn="auto">
              <a:spcBef>
                <a:spcPct val="20000"/>
              </a:spcBef>
              <a:spcAft>
                <a:spcPts val="1200"/>
              </a:spcAft>
              <a:buFont typeface="Arial"/>
              <a:buChar char="•"/>
              <a:defRPr/>
            </a:pPr>
            <a:r>
              <a:rPr lang="en-AU" sz="2400" dirty="0">
                <a:solidFill>
                  <a:schemeClr val="tx1">
                    <a:lumMod val="75000"/>
                    <a:lumOff val="25000"/>
                  </a:schemeClr>
                </a:solidFill>
                <a:latin typeface="Arial"/>
                <a:ea typeface="+mn-ea"/>
                <a:cs typeface="Arial"/>
              </a:rPr>
              <a:t>Compliance documents (</a:t>
            </a:r>
            <a:r>
              <a:rPr lang="en-AU" sz="2400" dirty="0" err="1">
                <a:solidFill>
                  <a:schemeClr val="tx1">
                    <a:lumMod val="75000"/>
                    <a:lumOff val="25000"/>
                  </a:schemeClr>
                </a:solidFill>
                <a:latin typeface="Arial"/>
                <a:ea typeface="+mn-ea"/>
                <a:cs typeface="Arial"/>
              </a:rPr>
              <a:t>eg</a:t>
            </a:r>
            <a:r>
              <a:rPr lang="en-AU" sz="2400" dirty="0">
                <a:solidFill>
                  <a:schemeClr val="tx1">
                    <a:lumMod val="75000"/>
                    <a:lumOff val="25000"/>
                  </a:schemeClr>
                </a:solidFill>
                <a:latin typeface="Arial"/>
                <a:ea typeface="+mn-ea"/>
                <a:cs typeface="Arial"/>
              </a:rPr>
              <a:t>. annual and auditor reports)</a:t>
            </a:r>
          </a:p>
          <a:p>
            <a:pPr marL="457200" indent="-457200" defTabSz="457200" fontAlgn="auto">
              <a:spcBef>
                <a:spcPct val="20000"/>
              </a:spcBef>
              <a:spcAft>
                <a:spcPts val="1200"/>
              </a:spcAft>
              <a:buFont typeface="Arial"/>
              <a:buChar char="•"/>
              <a:defRPr/>
            </a:pPr>
            <a:r>
              <a:rPr lang="en-AU" sz="2400" dirty="0" smtClean="0">
                <a:solidFill>
                  <a:schemeClr val="tx1">
                    <a:lumMod val="75000"/>
                    <a:lumOff val="25000"/>
                  </a:schemeClr>
                </a:solidFill>
                <a:latin typeface="Arial"/>
                <a:ea typeface="+mn-ea"/>
                <a:cs typeface="Arial"/>
              </a:rPr>
              <a:t>Maps and GIS databases</a:t>
            </a:r>
          </a:p>
          <a:p>
            <a:pPr marL="457200" indent="-457200" defTabSz="457200" fontAlgn="auto">
              <a:spcBef>
                <a:spcPct val="20000"/>
              </a:spcBef>
              <a:spcAft>
                <a:spcPts val="1200"/>
              </a:spcAft>
              <a:buFont typeface="Arial"/>
              <a:buChar char="•"/>
              <a:defRPr/>
            </a:pPr>
            <a:r>
              <a:rPr lang="en-AU" sz="2400" dirty="0" smtClean="0">
                <a:solidFill>
                  <a:schemeClr val="tx1">
                    <a:lumMod val="75000"/>
                    <a:lumOff val="25000"/>
                  </a:schemeClr>
                </a:solidFill>
                <a:latin typeface="Arial"/>
                <a:ea typeface="+mn-ea"/>
                <a:cs typeface="Arial"/>
              </a:rPr>
              <a:t>Photographs</a:t>
            </a:r>
          </a:p>
          <a:p>
            <a:pPr marL="457200" indent="-457200" defTabSz="457200" fontAlgn="auto">
              <a:spcBef>
                <a:spcPct val="20000"/>
              </a:spcBef>
              <a:spcAft>
                <a:spcPts val="1200"/>
              </a:spcAft>
              <a:buFont typeface="Arial"/>
              <a:buChar char="•"/>
              <a:defRPr/>
            </a:pPr>
            <a:r>
              <a:rPr lang="en-AU" sz="2400" dirty="0" smtClean="0">
                <a:solidFill>
                  <a:schemeClr val="tx1">
                    <a:lumMod val="75000"/>
                    <a:lumOff val="25000"/>
                  </a:schemeClr>
                </a:solidFill>
                <a:latin typeface="Arial"/>
                <a:ea typeface="+mn-ea"/>
                <a:cs typeface="Arial"/>
              </a:rPr>
              <a:t>Genealogies</a:t>
            </a:r>
          </a:p>
          <a:p>
            <a:pPr marL="457200" indent="-457200" defTabSz="457200" fontAlgn="auto">
              <a:spcBef>
                <a:spcPct val="20000"/>
              </a:spcBef>
              <a:spcAft>
                <a:spcPts val="1200"/>
              </a:spcAft>
              <a:buFont typeface="Arial"/>
              <a:buChar char="•"/>
              <a:defRPr/>
            </a:pPr>
            <a:endParaRPr lang="en-AU" sz="2400" dirty="0">
              <a:solidFill>
                <a:schemeClr val="tx1">
                  <a:lumMod val="75000"/>
                  <a:lumOff val="25000"/>
                </a:schemeClr>
              </a:solidFill>
              <a:latin typeface="Arial"/>
              <a:ea typeface="+mn-ea"/>
              <a:cs typeface="Arial"/>
            </a:endParaRPr>
          </a:p>
        </p:txBody>
      </p:sp>
    </p:spTree>
    <p:extLst>
      <p:ext uri="{BB962C8B-B14F-4D97-AF65-F5344CB8AC3E}">
        <p14:creationId xmlns:p14="http://schemas.microsoft.com/office/powerpoint/2010/main" val="4282509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7467600" cy="5626156"/>
          </a:xfrm>
          <a:prstGeom prst="rect">
            <a:avLst/>
          </a:prstGeom>
        </p:spPr>
        <p:txBody>
          <a:bodyPr wrap="square">
            <a:spAutoFit/>
          </a:bodyPr>
          <a:lstStyle/>
          <a:p>
            <a:pPr lvl="0" defTabSz="457200" fontAlgn="auto">
              <a:spcBef>
                <a:spcPct val="20000"/>
              </a:spcBef>
              <a:spcAft>
                <a:spcPts val="1200"/>
              </a:spcAft>
              <a:defRPr/>
            </a:pPr>
            <a:r>
              <a:rPr lang="en-US" sz="3200" dirty="0" smtClean="0">
                <a:solidFill>
                  <a:srgbClr val="17375E"/>
                </a:solidFill>
                <a:latin typeface="Arial"/>
                <a:ea typeface="+mn-ea"/>
                <a:cs typeface="Arial"/>
              </a:rPr>
              <a:t>What kind of data do these documents contain?</a:t>
            </a:r>
            <a:endParaRPr lang="en-US" sz="3200" dirty="0">
              <a:solidFill>
                <a:srgbClr val="17375E"/>
              </a:solidFill>
              <a:latin typeface="Arial"/>
              <a:ea typeface="+mn-ea"/>
              <a:cs typeface="Arial"/>
            </a:endParaRPr>
          </a:p>
          <a:p>
            <a:pPr marL="342900" indent="-342900" defTabSz="457200" fontAlgn="auto">
              <a:spcBef>
                <a:spcPct val="20000"/>
              </a:spcBef>
              <a:spcAft>
                <a:spcPts val="1200"/>
              </a:spcAft>
              <a:buFont typeface="Arial" pitchFamily="34" charset="0"/>
              <a:buChar char="•"/>
              <a:defRPr/>
            </a:pPr>
            <a:r>
              <a:rPr lang="en-US" sz="2400" dirty="0">
                <a:solidFill>
                  <a:schemeClr val="tx1">
                    <a:lumMod val="75000"/>
                    <a:lumOff val="25000"/>
                  </a:schemeClr>
                </a:solidFill>
                <a:latin typeface="Arial"/>
                <a:ea typeface="+mn-ea"/>
                <a:cs typeface="Arial"/>
              </a:rPr>
              <a:t>T</a:t>
            </a:r>
            <a:r>
              <a:rPr lang="en-US" sz="2400" dirty="0" smtClean="0">
                <a:solidFill>
                  <a:schemeClr val="tx1">
                    <a:lumMod val="75000"/>
                    <a:lumOff val="25000"/>
                  </a:schemeClr>
                </a:solidFill>
                <a:latin typeface="Arial"/>
                <a:ea typeface="+mn-ea"/>
                <a:cs typeface="Arial"/>
              </a:rPr>
              <a:t>he </a:t>
            </a:r>
            <a:r>
              <a:rPr lang="en-US" sz="2400" dirty="0">
                <a:solidFill>
                  <a:schemeClr val="tx1">
                    <a:lumMod val="75000"/>
                    <a:lumOff val="25000"/>
                  </a:schemeClr>
                </a:solidFill>
                <a:latin typeface="Arial"/>
                <a:ea typeface="+mn-ea"/>
                <a:cs typeface="Arial"/>
              </a:rPr>
              <a:t>significance and location of Aboriginal sites </a:t>
            </a:r>
          </a:p>
          <a:p>
            <a:pPr marL="342900" indent="-342900" defTabSz="457200" fontAlgn="auto">
              <a:spcBef>
                <a:spcPct val="20000"/>
              </a:spcBef>
              <a:spcAft>
                <a:spcPts val="1200"/>
              </a:spcAft>
              <a:buFont typeface="Arial" pitchFamily="34" charset="0"/>
              <a:buChar char="•"/>
              <a:defRPr/>
            </a:pPr>
            <a:r>
              <a:rPr lang="en-US" sz="2400" dirty="0">
                <a:solidFill>
                  <a:schemeClr val="tx1">
                    <a:lumMod val="75000"/>
                    <a:lumOff val="25000"/>
                  </a:schemeClr>
                </a:solidFill>
                <a:latin typeface="Arial"/>
                <a:ea typeface="+mn-ea"/>
                <a:cs typeface="Arial"/>
              </a:rPr>
              <a:t>Where sites are not located</a:t>
            </a:r>
          </a:p>
          <a:p>
            <a:pPr marL="342900" indent="-342900" defTabSz="457200" fontAlgn="auto">
              <a:spcBef>
                <a:spcPct val="20000"/>
              </a:spcBef>
              <a:spcAft>
                <a:spcPts val="1200"/>
              </a:spcAft>
              <a:buFont typeface="Arial" pitchFamily="34" charset="0"/>
              <a:buChar char="•"/>
              <a:defRPr/>
            </a:pPr>
            <a:r>
              <a:rPr lang="en-US" sz="2400" dirty="0">
                <a:solidFill>
                  <a:schemeClr val="tx1">
                    <a:lumMod val="75000"/>
                    <a:lumOff val="25000"/>
                  </a:schemeClr>
                </a:solidFill>
                <a:latin typeface="Arial"/>
                <a:ea typeface="+mn-ea"/>
                <a:cs typeface="Arial"/>
              </a:rPr>
              <a:t>Who </a:t>
            </a:r>
            <a:r>
              <a:rPr lang="en-US" sz="2400" dirty="0" smtClean="0">
                <a:solidFill>
                  <a:schemeClr val="tx1">
                    <a:lumMod val="75000"/>
                    <a:lumOff val="25000"/>
                  </a:schemeClr>
                </a:solidFill>
                <a:latin typeface="Arial"/>
                <a:ea typeface="+mn-ea"/>
                <a:cs typeface="Arial"/>
              </a:rPr>
              <a:t>has made decisions </a:t>
            </a:r>
            <a:r>
              <a:rPr lang="en-US" sz="2400" dirty="0">
                <a:solidFill>
                  <a:schemeClr val="tx1">
                    <a:lumMod val="75000"/>
                    <a:lumOff val="25000"/>
                  </a:schemeClr>
                </a:solidFill>
                <a:latin typeface="Arial"/>
                <a:ea typeface="+mn-ea"/>
                <a:cs typeface="Arial"/>
              </a:rPr>
              <a:t>about sites</a:t>
            </a:r>
          </a:p>
          <a:p>
            <a:pPr marL="342900" indent="-342900" defTabSz="457200" fontAlgn="auto">
              <a:spcBef>
                <a:spcPct val="20000"/>
              </a:spcBef>
              <a:spcAft>
                <a:spcPts val="1200"/>
              </a:spcAft>
              <a:buFont typeface="Arial" pitchFamily="34" charset="0"/>
              <a:buChar char="•"/>
              <a:defRPr/>
            </a:pPr>
            <a:r>
              <a:rPr lang="en-US" sz="2400" dirty="0">
                <a:solidFill>
                  <a:schemeClr val="tx1">
                    <a:lumMod val="75000"/>
                    <a:lumOff val="25000"/>
                  </a:schemeClr>
                </a:solidFill>
                <a:latin typeface="Arial"/>
                <a:ea typeface="+mn-ea"/>
                <a:cs typeface="Arial"/>
              </a:rPr>
              <a:t>The location of </a:t>
            </a:r>
            <a:r>
              <a:rPr lang="en-US" sz="2400" dirty="0" smtClean="0">
                <a:solidFill>
                  <a:schemeClr val="tx1">
                    <a:lumMod val="75000"/>
                    <a:lumOff val="25000"/>
                  </a:schemeClr>
                </a:solidFill>
                <a:latin typeface="Arial"/>
                <a:ea typeface="+mn-ea"/>
                <a:cs typeface="Arial"/>
              </a:rPr>
              <a:t>sites </a:t>
            </a:r>
            <a:r>
              <a:rPr lang="en-US" sz="2400" dirty="0">
                <a:solidFill>
                  <a:schemeClr val="tx1">
                    <a:lumMod val="75000"/>
                    <a:lumOff val="25000"/>
                  </a:schemeClr>
                </a:solidFill>
                <a:latin typeface="Arial"/>
                <a:ea typeface="+mn-ea"/>
                <a:cs typeface="Arial"/>
              </a:rPr>
              <a:t>in relation to ore bodies and tenements</a:t>
            </a:r>
          </a:p>
          <a:p>
            <a:pPr marL="342900" indent="-342900" defTabSz="457200" fontAlgn="auto">
              <a:spcBef>
                <a:spcPct val="20000"/>
              </a:spcBef>
              <a:spcAft>
                <a:spcPts val="1200"/>
              </a:spcAft>
              <a:buFont typeface="Arial" pitchFamily="34" charset="0"/>
              <a:buChar char="•"/>
              <a:defRPr/>
            </a:pPr>
            <a:r>
              <a:rPr lang="en-AU" sz="2400" dirty="0">
                <a:solidFill>
                  <a:schemeClr val="tx1">
                    <a:lumMod val="75000"/>
                    <a:lumOff val="25000"/>
                  </a:schemeClr>
                </a:solidFill>
                <a:latin typeface="Arial"/>
                <a:ea typeface="+mn-ea"/>
                <a:cs typeface="Arial"/>
              </a:rPr>
              <a:t>T</a:t>
            </a:r>
            <a:r>
              <a:rPr lang="en-US" sz="2400" dirty="0">
                <a:solidFill>
                  <a:schemeClr val="tx1">
                    <a:lumMod val="75000"/>
                    <a:lumOff val="25000"/>
                  </a:schemeClr>
                </a:solidFill>
                <a:latin typeface="Arial"/>
                <a:ea typeface="+mn-ea"/>
                <a:cs typeface="Arial"/>
              </a:rPr>
              <a:t>he location of sensitive environmental features</a:t>
            </a:r>
          </a:p>
          <a:p>
            <a:pPr marL="342900" indent="-342900" defTabSz="457200" fontAlgn="auto">
              <a:spcBef>
                <a:spcPct val="20000"/>
              </a:spcBef>
              <a:spcAft>
                <a:spcPts val="1200"/>
              </a:spcAft>
              <a:buFont typeface="Arial" pitchFamily="34" charset="0"/>
              <a:buChar char="•"/>
              <a:defRPr/>
            </a:pPr>
            <a:r>
              <a:rPr lang="en-US" sz="2400" dirty="0">
                <a:solidFill>
                  <a:schemeClr val="tx1">
                    <a:lumMod val="75000"/>
                    <a:lumOff val="25000"/>
                  </a:schemeClr>
                </a:solidFill>
                <a:latin typeface="Arial"/>
                <a:ea typeface="+mn-ea"/>
                <a:cs typeface="Arial"/>
              </a:rPr>
              <a:t>The location of exploration and mining tenements </a:t>
            </a:r>
          </a:p>
          <a:p>
            <a:pPr marL="342900" indent="-342900" defTabSz="457200" fontAlgn="auto">
              <a:spcBef>
                <a:spcPct val="20000"/>
              </a:spcBef>
              <a:spcAft>
                <a:spcPts val="1200"/>
              </a:spcAft>
              <a:buFont typeface="Arial" pitchFamily="34" charset="0"/>
              <a:buChar char="•"/>
              <a:defRPr/>
            </a:pPr>
            <a:r>
              <a:rPr lang="en-US" sz="2400" dirty="0">
                <a:solidFill>
                  <a:schemeClr val="tx1">
                    <a:lumMod val="75000"/>
                    <a:lumOff val="25000"/>
                  </a:schemeClr>
                </a:solidFill>
                <a:latin typeface="Arial"/>
                <a:ea typeface="+mn-ea"/>
                <a:cs typeface="Arial"/>
              </a:rPr>
              <a:t>The history of non-Indigenous land tenure</a:t>
            </a:r>
            <a:endParaRPr lang="en-AU" sz="2400" dirty="0">
              <a:solidFill>
                <a:schemeClr val="tx1">
                  <a:lumMod val="75000"/>
                  <a:lumOff val="25000"/>
                </a:schemeClr>
              </a:solidFill>
              <a:latin typeface="Arial"/>
              <a:ea typeface="+mn-ea"/>
              <a:cs typeface="Arial"/>
            </a:endParaRPr>
          </a:p>
        </p:txBody>
      </p:sp>
    </p:spTree>
    <p:extLst>
      <p:ext uri="{BB962C8B-B14F-4D97-AF65-F5344CB8AC3E}">
        <p14:creationId xmlns:p14="http://schemas.microsoft.com/office/powerpoint/2010/main" val="1858698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0214612" cy="688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985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watoday.com.au/2013/02/26/4063833/map.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672324" cy="689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897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6553200" cy="3631763"/>
          </a:xfrm>
          <a:prstGeom prst="rect">
            <a:avLst/>
          </a:prstGeom>
        </p:spPr>
        <p:txBody>
          <a:bodyPr wrap="square">
            <a:spAutoFit/>
          </a:bodyPr>
          <a:lstStyle/>
          <a:p>
            <a:pPr defTabSz="457200" fontAlgn="auto">
              <a:spcBef>
                <a:spcPct val="20000"/>
              </a:spcBef>
              <a:spcAft>
                <a:spcPts val="1200"/>
              </a:spcAft>
              <a:defRPr/>
            </a:pPr>
            <a:r>
              <a:rPr lang="en-AU" sz="3600" dirty="0" err="1">
                <a:solidFill>
                  <a:srgbClr val="17375E"/>
                </a:solidFill>
                <a:latin typeface="Arial"/>
                <a:cs typeface="Arial"/>
              </a:rPr>
              <a:t>Yamatji</a:t>
            </a:r>
            <a:r>
              <a:rPr lang="en-AU" sz="3600" dirty="0">
                <a:solidFill>
                  <a:srgbClr val="17375E"/>
                </a:solidFill>
                <a:latin typeface="Arial"/>
                <a:cs typeface="Arial"/>
              </a:rPr>
              <a:t> Land and Sea Council</a:t>
            </a:r>
          </a:p>
          <a:p>
            <a:pPr defTabSz="457200" fontAlgn="auto">
              <a:spcBef>
                <a:spcPct val="20000"/>
              </a:spcBef>
              <a:spcAft>
                <a:spcPts val="1200"/>
              </a:spcAft>
              <a:defRPr/>
            </a:pPr>
            <a:r>
              <a:rPr lang="en-AU" sz="2400" b="1" dirty="0" smtClean="0">
                <a:solidFill>
                  <a:schemeClr val="tx1">
                    <a:lumMod val="75000"/>
                    <a:lumOff val="25000"/>
                  </a:schemeClr>
                </a:solidFill>
                <a:latin typeface="Arial"/>
                <a:cs typeface="Arial"/>
              </a:rPr>
              <a:t>2012</a:t>
            </a:r>
            <a:r>
              <a:rPr lang="en-AU" sz="2400" b="1" dirty="0">
                <a:solidFill>
                  <a:schemeClr val="tx1">
                    <a:lumMod val="75000"/>
                    <a:lumOff val="25000"/>
                  </a:schemeClr>
                </a:solidFill>
                <a:latin typeface="Arial"/>
                <a:cs typeface="Arial"/>
              </a:rPr>
              <a:t>-13:</a:t>
            </a:r>
          </a:p>
          <a:p>
            <a:pPr marL="342900" indent="-342900" defTabSz="457200" fontAlgn="auto">
              <a:spcBef>
                <a:spcPct val="20000"/>
              </a:spcBef>
              <a:spcAft>
                <a:spcPts val="1200"/>
              </a:spcAft>
              <a:buFont typeface="Arial" pitchFamily="34" charset="0"/>
              <a:buChar char="•"/>
              <a:defRPr/>
            </a:pPr>
            <a:r>
              <a:rPr lang="en-AU" sz="2400" dirty="0">
                <a:solidFill>
                  <a:schemeClr val="tx1">
                    <a:lumMod val="75000"/>
                    <a:lumOff val="25000"/>
                  </a:schemeClr>
                </a:solidFill>
                <a:latin typeface="Arial"/>
                <a:cs typeface="Arial"/>
              </a:rPr>
              <a:t>443 agreements and 9 ILUAs </a:t>
            </a:r>
          </a:p>
          <a:p>
            <a:pPr marL="342900" indent="-342900" defTabSz="457200" fontAlgn="auto">
              <a:spcBef>
                <a:spcPct val="20000"/>
              </a:spcBef>
              <a:spcAft>
                <a:spcPts val="1200"/>
              </a:spcAft>
              <a:buFont typeface="Arial" pitchFamily="34" charset="0"/>
              <a:buChar char="•"/>
              <a:defRPr/>
            </a:pPr>
            <a:r>
              <a:rPr lang="en-AU" sz="2400" dirty="0">
                <a:solidFill>
                  <a:schemeClr val="tx1">
                    <a:lumMod val="75000"/>
                    <a:lumOff val="25000"/>
                  </a:schemeClr>
                </a:solidFill>
                <a:latin typeface="Arial"/>
                <a:cs typeface="Arial"/>
              </a:rPr>
              <a:t>247 heritage </a:t>
            </a:r>
            <a:r>
              <a:rPr lang="en-AU" sz="2400" dirty="0" smtClean="0">
                <a:solidFill>
                  <a:schemeClr val="tx1">
                    <a:lumMod val="75000"/>
                    <a:lumOff val="25000"/>
                  </a:schemeClr>
                </a:solidFill>
                <a:latin typeface="Arial"/>
                <a:cs typeface="Arial"/>
              </a:rPr>
              <a:t>surveys</a:t>
            </a:r>
            <a:endParaRPr lang="en-AU" sz="2400" dirty="0">
              <a:solidFill>
                <a:schemeClr val="tx1">
                  <a:lumMod val="75000"/>
                  <a:lumOff val="25000"/>
                </a:schemeClr>
              </a:solidFill>
              <a:latin typeface="Arial"/>
              <a:cs typeface="Arial"/>
            </a:endParaRPr>
          </a:p>
          <a:p>
            <a:pPr marL="342900" indent="-342900" defTabSz="457200" fontAlgn="auto">
              <a:spcBef>
                <a:spcPct val="20000"/>
              </a:spcBef>
              <a:spcAft>
                <a:spcPts val="1200"/>
              </a:spcAft>
              <a:buFont typeface="Arial" pitchFamily="34" charset="0"/>
              <a:buChar char="•"/>
              <a:defRPr/>
            </a:pPr>
            <a:r>
              <a:rPr lang="en-AU" sz="2400" dirty="0">
                <a:solidFill>
                  <a:schemeClr val="tx1">
                    <a:lumMod val="75000"/>
                    <a:lumOff val="25000"/>
                  </a:schemeClr>
                </a:solidFill>
                <a:latin typeface="Arial"/>
                <a:cs typeface="Arial"/>
              </a:rPr>
              <a:t>191 days of </a:t>
            </a:r>
            <a:r>
              <a:rPr lang="en-AU" sz="2400" dirty="0" smtClean="0">
                <a:solidFill>
                  <a:schemeClr val="tx1">
                    <a:lumMod val="75000"/>
                    <a:lumOff val="25000"/>
                  </a:schemeClr>
                </a:solidFill>
                <a:latin typeface="Arial"/>
                <a:cs typeface="Arial"/>
              </a:rPr>
              <a:t>meetings</a:t>
            </a:r>
          </a:p>
          <a:p>
            <a:pPr marL="342900" indent="-342900" defTabSz="457200" fontAlgn="auto">
              <a:spcBef>
                <a:spcPct val="20000"/>
              </a:spcBef>
              <a:spcAft>
                <a:spcPts val="1200"/>
              </a:spcAft>
              <a:buFont typeface="Arial" pitchFamily="34" charset="0"/>
              <a:buChar char="•"/>
              <a:defRPr/>
            </a:pPr>
            <a:r>
              <a:rPr lang="en-AU" sz="2400" dirty="0" smtClean="0">
                <a:solidFill>
                  <a:schemeClr val="tx1">
                    <a:lumMod val="75000"/>
                    <a:lumOff val="25000"/>
                  </a:schemeClr>
                </a:solidFill>
                <a:latin typeface="Arial"/>
                <a:cs typeface="Arial"/>
              </a:rPr>
              <a:t>787 future act notices</a:t>
            </a:r>
            <a:endParaRPr lang="en-AU" sz="24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3622850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3_001 Powerpoi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13_001 Powerpoint Master</Template>
  <TotalTime>1607</TotalTime>
  <Words>431</Words>
  <Application>Microsoft Office PowerPoint</Application>
  <PresentationFormat>On-screen Show (4:3)</PresentationFormat>
  <Paragraphs>75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13_001 Powerpoint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McGrath</dc:creator>
  <cp:lastModifiedBy>Pamela McGrath</cp:lastModifiedBy>
  <cp:revision>61</cp:revision>
  <cp:lastPrinted>2013-11-19T00:14:17Z</cp:lastPrinted>
  <dcterms:created xsi:type="dcterms:W3CDTF">2014-03-17T03:49:43Z</dcterms:created>
  <dcterms:modified xsi:type="dcterms:W3CDTF">2014-03-25T00:35:07Z</dcterms:modified>
</cp:coreProperties>
</file>