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308" r:id="rId12"/>
    <p:sldId id="269" r:id="rId13"/>
    <p:sldId id="270" r:id="rId14"/>
    <p:sldId id="272" r:id="rId15"/>
    <p:sldId id="273" r:id="rId16"/>
    <p:sldId id="300" r:id="rId17"/>
    <p:sldId id="275" r:id="rId18"/>
    <p:sldId id="278" r:id="rId19"/>
    <p:sldId id="298" r:id="rId20"/>
    <p:sldId id="276" r:id="rId21"/>
    <p:sldId id="301" r:id="rId22"/>
    <p:sldId id="342" r:id="rId23"/>
    <p:sldId id="302" r:id="rId24"/>
    <p:sldId id="303" r:id="rId25"/>
    <p:sldId id="304" r:id="rId26"/>
    <p:sldId id="305" r:id="rId27"/>
    <p:sldId id="343" r:id="rId28"/>
    <p:sldId id="279" r:id="rId29"/>
    <p:sldId id="281" r:id="rId30"/>
    <p:sldId id="282" r:id="rId31"/>
    <p:sldId id="283" r:id="rId32"/>
    <p:sldId id="284" r:id="rId33"/>
    <p:sldId id="309" r:id="rId34"/>
    <p:sldId id="310" r:id="rId35"/>
    <p:sldId id="311" r:id="rId36"/>
    <p:sldId id="330" r:id="rId37"/>
    <p:sldId id="312" r:id="rId38"/>
    <p:sldId id="314" r:id="rId39"/>
    <p:sldId id="315" r:id="rId40"/>
    <p:sldId id="318" r:id="rId41"/>
    <p:sldId id="287" r:id="rId42"/>
    <p:sldId id="289" r:id="rId43"/>
    <p:sldId id="292" r:id="rId44"/>
    <p:sldId id="291" r:id="rId45"/>
    <p:sldId id="288" r:id="rId46"/>
    <p:sldId id="316" r:id="rId47"/>
    <p:sldId id="271" r:id="rId48"/>
    <p:sldId id="317" r:id="rId49"/>
    <p:sldId id="324" r:id="rId5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2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10E519-038F-4036-9843-4136861C8283}" type="datetimeFigureOut">
              <a:rPr lang="en-AU" smtClean="0"/>
              <a:t>26/03/2014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FEC271-6A88-4307-863D-832C1EF2DB8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74418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C271-6A88-4307-863D-832C1EF2DB8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0532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95E104-F950-427D-9797-4CF27207042B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1266" tIns="45633" rIns="91266" bIns="45633">
            <a:normAutofit/>
          </a:bodyPr>
          <a:lstStyle/>
          <a:p>
            <a:pPr defTabSz="457200"/>
            <a:r>
              <a:rPr lang="en-AU" altLang="en-US" b="1" dirty="0"/>
              <a:t>Present Wellbeing diagram and talk through 5 factors/circles</a:t>
            </a:r>
          </a:p>
          <a:p>
            <a:pPr defTabSz="457200"/>
            <a:endParaRPr lang="en-AU" altLang="en-US" dirty="0"/>
          </a:p>
          <a:p>
            <a:pPr defTabSz="457200"/>
            <a:r>
              <a:rPr lang="en-AU" altLang="en-US" dirty="0"/>
              <a:t>The Wellbeing of ourselves is central to who we are as individuals and how we develop, support and love our families.</a:t>
            </a:r>
          </a:p>
          <a:p>
            <a:pPr defTabSz="457200"/>
            <a:endParaRPr lang="en-AU" altLang="en-US" dirty="0"/>
          </a:p>
          <a:p>
            <a:pPr defTabSz="457200"/>
            <a:r>
              <a:rPr lang="en-AU" altLang="en-US" dirty="0"/>
              <a:t>The Wellbeing of ourselves and where we live in our communities – Beagle Bay) is central to present day existence</a:t>
            </a:r>
          </a:p>
          <a:p>
            <a:pPr defTabSz="457200"/>
            <a:endParaRPr lang="en-AU" altLang="en-US" dirty="0"/>
          </a:p>
          <a:p>
            <a:pPr defTabSz="457200"/>
            <a:r>
              <a:rPr lang="en-AU" altLang="en-US" dirty="0"/>
              <a:t>So how do we define Empowerment, Leadership and Healing?</a:t>
            </a:r>
          </a:p>
          <a:p>
            <a:pPr defTabSz="457200"/>
            <a:endParaRPr lang="en-AU" altLang="en-US" dirty="0"/>
          </a:p>
          <a:p>
            <a:pPr defTabSz="457200"/>
            <a:r>
              <a:rPr lang="en-AU" altLang="en-US" dirty="0"/>
              <a:t>You’ve just seen the ? Definitions and this diagram?</a:t>
            </a:r>
          </a:p>
          <a:p>
            <a:pPr defTabSz="457200"/>
            <a:r>
              <a:rPr lang="en-AU" altLang="en-US" dirty="0"/>
              <a:t>Is it relevant to you and your family structure?  Can you see the similarities?</a:t>
            </a:r>
          </a:p>
          <a:p>
            <a:pPr defTabSz="457200"/>
            <a:r>
              <a:rPr lang="en-AU" altLang="en-US" dirty="0"/>
              <a:t>Is it relevant to your community in which you live in?</a:t>
            </a:r>
          </a:p>
          <a:p>
            <a:pPr defTabSz="457200"/>
            <a:endParaRPr lang="en-AU" altLang="en-US" dirty="0"/>
          </a:p>
          <a:p>
            <a:pPr defTabSz="457200"/>
            <a:endParaRPr lang="en-AU" altLang="en-US" dirty="0"/>
          </a:p>
          <a:p>
            <a:pPr defTabSz="457200">
              <a:buFontTx/>
              <a:buAutoNum type="arabicPeriod"/>
            </a:pPr>
            <a:endParaRPr lang="en-AU" alt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2"/>
                </a:solidFill>
              </a:rPr>
              <a:t>Rather we work from the basis that our role is to </a:t>
            </a:r>
            <a:r>
              <a:rPr lang="en-AU" dirty="0" smtClean="0">
                <a:solidFill>
                  <a:schemeClr val="bg2"/>
                </a:solidFill>
              </a:rPr>
              <a:t>build the evidence base on the cultural determinants of health and wellbeing - on the ways that strong connectedness to culture and country can strengthen individual and collective identities, self-esteem and resilience, which in turn leads to improved outcomes across the social determinants of health including family functioning, community capacity and children’s capacity to thrive. </a:t>
            </a:r>
          </a:p>
          <a:p>
            <a:pPr defTabSz="457200"/>
            <a:endParaRPr lang="en-AU" altLang="en-US" dirty="0"/>
          </a:p>
        </p:txBody>
      </p:sp>
      <p:sp>
        <p:nvSpPr>
          <p:cNvPr id="2765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6" tIns="45633" rIns="91266" bIns="45633" anchor="b"/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9pPr>
          </a:lstStyle>
          <a:p>
            <a:pPr algn="r" eaLnBrk="1" hangingPunct="1"/>
            <a:fld id="{F63FEAD2-5436-4C43-9A73-92FB268B3D77}" type="slidenum">
              <a:rPr lang="en-US" altLang="en-US" sz="1200">
                <a:latin typeface="Calibri" pitchFamily="34" charset="0"/>
                <a:ea typeface="MS PGothic" pitchFamily="34" charset="-128"/>
              </a:rPr>
              <a:pPr algn="r" eaLnBrk="1" hangingPunct="1"/>
              <a:t>11</a:t>
            </a:fld>
            <a:endParaRPr lang="en-US" altLang="en-US" sz="1200">
              <a:latin typeface="Calibri" pitchFamily="34" charset="0"/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 like to hand over to Roz whose going to provide some case studies to outline some of what I have been describing as our approach in and with communities……. Roz </a:t>
            </a:r>
            <a:endParaRPr lang="en-A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C271-6A88-4307-863D-832C1EF2DB84}" type="slidenum">
              <a:rPr lang="en-AU" smtClean="0"/>
              <a:t>15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541172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318170-1616-4705-9C23-5651613CD9D4}" type="slidenum">
              <a:rPr lang="en-AU" altLang="en-US"/>
              <a:pPr/>
              <a:t>16</a:t>
            </a:fld>
            <a:endParaRPr lang="en-AU" altLang="en-US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altLang="en-US"/>
              <a:t>Risk factors such as financial strain, carer education and employment, lack of access to services) which can impact negatively on family functioning.</a:t>
            </a:r>
          </a:p>
          <a:p>
            <a:endParaRPr lang="en-AU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FEC271-6A88-4307-863D-832C1EF2DB84}" type="slidenum">
              <a:rPr lang="en-AU" smtClean="0"/>
              <a:t>32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8757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qua wa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2" y="0"/>
            <a:ext cx="9144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4615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pink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1190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lime sta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168551"/>
            <a:ext cx="708883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956506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blue 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12776"/>
            <a:ext cx="7772400" cy="14700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7088832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49109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720"/>
            <a:ext cx="9144000" cy="65012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A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8583-F6A7-4EBB-A92E-A4D8C7C02A92}" type="datetimeFigureOut">
              <a:rPr lang="en-AU" smtClean="0"/>
              <a:t>26/03/2014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F7F2-17A5-4864-80A7-96B38DB4F9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681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co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74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18583-F6A7-4EBB-A92E-A4D8C7C02A92}" type="datetimeFigureOut">
              <a:rPr lang="en-AU" smtClean="0"/>
              <a:t>26/03/2014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D1F7F2-17A5-4864-80A7-96B38DB4F9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4933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9095E7-6F22-49A0-B4A3-58FDD5141A49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2689677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AU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2A8F84-60E8-404C-A35A-86123F0F7A7C}" type="slidenum">
              <a:rPr lang="en-AU" altLang="en-US"/>
              <a:pPr/>
              <a:t>‹#›</a:t>
            </a:fld>
            <a:endParaRPr lang="en-AU" altLang="en-US"/>
          </a:p>
        </p:txBody>
      </p:sp>
    </p:spTree>
    <p:extLst>
      <p:ext uri="{BB962C8B-B14F-4D97-AF65-F5344CB8AC3E}">
        <p14:creationId xmlns:p14="http://schemas.microsoft.com/office/powerpoint/2010/main" val="425903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18583-F6A7-4EBB-A92E-A4D8C7C02A92}" type="datetimeFigureOut">
              <a:rPr lang="en-AU" smtClean="0"/>
              <a:t>26/03/2014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D1F7F2-17A5-4864-80A7-96B38DB4F95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0055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0" r:id="rId5"/>
    <p:sldLayoutId id="2147483654" r:id="rId6"/>
    <p:sldLayoutId id="2147483655" r:id="rId7"/>
    <p:sldLayoutId id="2147483656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3212976"/>
            <a:ext cx="7704856" cy="1752600"/>
          </a:xfrm>
        </p:spPr>
        <p:txBody>
          <a:bodyPr>
            <a:normAutofit fontScale="92500" lnSpcReduction="10000"/>
          </a:bodyPr>
          <a:lstStyle/>
          <a:p>
            <a:pPr algn="ctr"/>
            <a:endParaRPr lang="en-US" sz="2400" b="1" dirty="0" smtClean="0">
              <a:solidFill>
                <a:schemeClr val="accent3"/>
              </a:solidFill>
            </a:endParaRPr>
          </a:p>
          <a:p>
            <a:pPr algn="ctr"/>
            <a:r>
              <a:rPr lang="en-US" sz="2400" b="1" dirty="0" smtClean="0">
                <a:solidFill>
                  <a:schemeClr val="accent3"/>
                </a:solidFill>
              </a:rPr>
              <a:t>Roz </a:t>
            </a:r>
            <a:r>
              <a:rPr lang="en-US" sz="2400" b="1" dirty="0">
                <a:solidFill>
                  <a:schemeClr val="accent3"/>
                </a:solidFill>
              </a:rPr>
              <a:t>Walker and Clair </a:t>
            </a:r>
            <a:r>
              <a:rPr lang="en-US" sz="2400" b="1" dirty="0" smtClean="0">
                <a:solidFill>
                  <a:schemeClr val="accent3"/>
                </a:solidFill>
              </a:rPr>
              <a:t>Scrine</a:t>
            </a:r>
            <a:endParaRPr lang="en-AU" sz="2000" dirty="0" smtClean="0">
              <a:solidFill>
                <a:schemeClr val="accent3"/>
              </a:solidFill>
            </a:endParaRPr>
          </a:p>
          <a:p>
            <a:pPr algn="ctr"/>
            <a:r>
              <a:rPr lang="en-AU" sz="2000" dirty="0" smtClean="0">
                <a:solidFill>
                  <a:schemeClr val="accent3"/>
                </a:solidFill>
              </a:rPr>
              <a:t>Centre for Research Excellence in Aboriginal Health and Wellbeing</a:t>
            </a:r>
          </a:p>
          <a:p>
            <a:pPr algn="ctr"/>
            <a:r>
              <a:rPr lang="en-AU" sz="2000" dirty="0" smtClean="0">
                <a:solidFill>
                  <a:schemeClr val="accent3"/>
                </a:solidFill>
              </a:rPr>
              <a:t>Breaking </a:t>
            </a:r>
            <a:r>
              <a:rPr lang="en-AU" sz="2000" dirty="0" smtClean="0">
                <a:solidFill>
                  <a:schemeClr val="accent3"/>
                </a:solidFill>
              </a:rPr>
              <a:t>the </a:t>
            </a:r>
            <a:r>
              <a:rPr lang="en-AU" sz="2000" dirty="0" smtClean="0">
                <a:solidFill>
                  <a:schemeClr val="accent3"/>
                </a:solidFill>
              </a:rPr>
              <a:t>Barriers in </a:t>
            </a:r>
            <a:r>
              <a:rPr lang="en-AU" sz="2000" smtClean="0">
                <a:solidFill>
                  <a:schemeClr val="accent3"/>
                </a:solidFill>
              </a:rPr>
              <a:t>Indigenous research and thinking 50 years on </a:t>
            </a:r>
            <a:endParaRPr lang="en-AU" sz="2000" dirty="0" smtClean="0">
              <a:solidFill>
                <a:schemeClr val="accent3"/>
              </a:solidFill>
            </a:endParaRPr>
          </a:p>
          <a:p>
            <a:pPr algn="ctr"/>
            <a:r>
              <a:rPr lang="en-AU" sz="2000" dirty="0" smtClean="0">
                <a:solidFill>
                  <a:schemeClr val="accent3"/>
                </a:solidFill>
              </a:rPr>
              <a:t> 2014</a:t>
            </a:r>
            <a:endParaRPr lang="en-AU" sz="2000" dirty="0">
              <a:solidFill>
                <a:schemeClr val="accent3"/>
              </a:solidFill>
            </a:endParaRPr>
          </a:p>
          <a:p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484784"/>
            <a:ext cx="8136904" cy="1656184"/>
          </a:xfrm>
        </p:spPr>
        <p:txBody>
          <a:bodyPr>
            <a:noAutofit/>
          </a:bodyPr>
          <a:lstStyle/>
          <a:p>
            <a:r>
              <a:rPr lang="en-US" sz="3200" b="1" dirty="0"/>
              <a:t>50 years on: creating genuine research partnerships to improve Aboriginal Health and Wellbeing</a:t>
            </a:r>
            <a:endParaRPr lang="en-AU" sz="3200" dirty="0"/>
          </a:p>
        </p:txBody>
      </p:sp>
    </p:spTree>
    <p:extLst>
      <p:ext uri="{BB962C8B-B14F-4D97-AF65-F5344CB8AC3E}">
        <p14:creationId xmlns:p14="http://schemas.microsoft.com/office/powerpoint/2010/main" val="4033977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Recognising cultural connections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Much of our research is embedded in Aboriginal peoples’ deeply complex connections to family and kinship networks, culture, land, spirituality and holistic understandings of health. </a:t>
            </a:r>
            <a:endParaRPr lang="en-US" dirty="0" smtClean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187347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C:\Users\Goombaragin\Desktop\FILING\Pat Dudgeon\POWERPOINT\life.circl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249238"/>
            <a:ext cx="5529263" cy="627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Box 6"/>
          <p:cNvSpPr txBox="1">
            <a:spLocks noChangeArrowheads="1"/>
          </p:cNvSpPr>
          <p:nvPr/>
        </p:nvSpPr>
        <p:spPr bwMode="auto">
          <a:xfrm>
            <a:off x="5773738" y="1217613"/>
            <a:ext cx="3136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9pPr>
          </a:lstStyle>
          <a:p>
            <a:pPr algn="ctr" eaLnBrk="1" hangingPunct="1"/>
            <a:r>
              <a:rPr lang="en-AU" altLang="en-US" sz="1800" dirty="0">
                <a:solidFill>
                  <a:schemeClr val="bg2"/>
                </a:solidFill>
                <a:latin typeface="Calibri" pitchFamily="34" charset="0"/>
                <a:ea typeface="MS PGothic" pitchFamily="34" charset="-128"/>
              </a:rPr>
              <a:t>Indigenous understanding of health and well being</a:t>
            </a:r>
          </a:p>
        </p:txBody>
      </p:sp>
      <p:sp>
        <p:nvSpPr>
          <p:cNvPr id="26628" name="TextBox 9"/>
          <p:cNvSpPr txBox="1">
            <a:spLocks noChangeArrowheads="1"/>
          </p:cNvSpPr>
          <p:nvPr/>
        </p:nvSpPr>
        <p:spPr bwMode="auto">
          <a:xfrm>
            <a:off x="6227763" y="2349500"/>
            <a:ext cx="26257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6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AU" altLang="en-US" sz="1800" dirty="0">
                <a:solidFill>
                  <a:schemeClr val="bg2"/>
                </a:solidFill>
                <a:latin typeface="Calibri" pitchFamily="34" charset="0"/>
                <a:ea typeface="MS PGothic" pitchFamily="34" charset="-128"/>
              </a:rPr>
              <a:t>Physical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AU" altLang="en-US" sz="1800" dirty="0">
                <a:solidFill>
                  <a:schemeClr val="bg2"/>
                </a:solidFill>
                <a:latin typeface="Calibri" pitchFamily="34" charset="0"/>
                <a:ea typeface="MS PGothic" pitchFamily="34" charset="-128"/>
              </a:rPr>
              <a:t>Social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AU" altLang="en-US" sz="1800" dirty="0">
                <a:solidFill>
                  <a:schemeClr val="bg2"/>
                </a:solidFill>
                <a:latin typeface="Calibri" pitchFamily="34" charset="0"/>
                <a:ea typeface="MS PGothic" pitchFamily="34" charset="-128"/>
              </a:rPr>
              <a:t>Emotional</a:t>
            </a:r>
          </a:p>
          <a:p>
            <a:pPr eaLnBrk="1" hangingPunct="1">
              <a:spcAft>
                <a:spcPts val="600"/>
              </a:spcAft>
              <a:buFont typeface="Arial" pitchFamily="34" charset="0"/>
              <a:buChar char="•"/>
            </a:pPr>
            <a:r>
              <a:rPr lang="en-AU" altLang="en-US" sz="1800" dirty="0">
                <a:solidFill>
                  <a:schemeClr val="bg2"/>
                </a:solidFill>
                <a:latin typeface="Calibri" pitchFamily="34" charset="0"/>
                <a:ea typeface="MS PGothic" pitchFamily="34" charset="-128"/>
              </a:rPr>
              <a:t>Cultural</a:t>
            </a:r>
          </a:p>
          <a:p>
            <a:pPr eaLnBrk="1" hangingPunct="1"/>
            <a:endParaRPr lang="en-AU" altLang="en-US" sz="1800" dirty="0">
              <a:solidFill>
                <a:schemeClr val="bg2"/>
              </a:solidFill>
              <a:latin typeface="Calibri" pitchFamily="34" charset="0"/>
              <a:ea typeface="MS PGothic" pitchFamily="34" charset="-128"/>
            </a:endParaRPr>
          </a:p>
          <a:p>
            <a:pPr eaLnBrk="1" hangingPunct="1"/>
            <a:r>
              <a:rPr lang="en-AU" altLang="en-US" sz="3200" dirty="0">
                <a:solidFill>
                  <a:schemeClr val="bg2"/>
                </a:solidFill>
                <a:latin typeface="Calibri" pitchFamily="34" charset="0"/>
                <a:ea typeface="MS PGothic" pitchFamily="34" charset="-128"/>
              </a:rPr>
              <a:t>= SPIRITUAL</a:t>
            </a:r>
          </a:p>
        </p:txBody>
      </p:sp>
    </p:spTree>
    <p:extLst>
      <p:ext uri="{BB962C8B-B14F-4D97-AF65-F5344CB8AC3E}">
        <p14:creationId xmlns:p14="http://schemas.microsoft.com/office/powerpoint/2010/main" val="1787218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/>
            </a:r>
            <a:br>
              <a:rPr lang="en-AU" b="1" dirty="0" smtClean="0"/>
            </a:br>
            <a:r>
              <a:rPr lang="en-AU" b="1" dirty="0" smtClean="0"/>
              <a:t>Developing Relationships 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One </a:t>
            </a:r>
            <a:r>
              <a:rPr lang="en-US" dirty="0">
                <a:solidFill>
                  <a:schemeClr val="bg2"/>
                </a:solidFill>
              </a:rPr>
              <a:t>of the </a:t>
            </a:r>
            <a:r>
              <a:rPr lang="en-US" dirty="0" smtClean="0">
                <a:solidFill>
                  <a:schemeClr val="bg2"/>
                </a:solidFill>
              </a:rPr>
              <a:t>most significant changes </a:t>
            </a:r>
            <a:r>
              <a:rPr lang="en-US" dirty="0">
                <a:solidFill>
                  <a:schemeClr val="bg2"/>
                </a:solidFill>
              </a:rPr>
              <a:t>that have occurred </a:t>
            </a:r>
            <a:r>
              <a:rPr lang="en-US" dirty="0" smtClean="0">
                <a:solidFill>
                  <a:schemeClr val="bg2"/>
                </a:solidFill>
              </a:rPr>
              <a:t>to the place of non-Aboriginal researchers </a:t>
            </a:r>
            <a:r>
              <a:rPr lang="en-US" dirty="0">
                <a:solidFill>
                  <a:schemeClr val="bg2"/>
                </a:solidFill>
              </a:rPr>
              <a:t>has come out of the understanding that research </a:t>
            </a:r>
            <a:r>
              <a:rPr lang="en-US" dirty="0" smtClean="0">
                <a:solidFill>
                  <a:schemeClr val="bg2"/>
                </a:solidFill>
              </a:rPr>
              <a:t>involves: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developing </a:t>
            </a:r>
            <a:r>
              <a:rPr lang="en-US" dirty="0">
                <a:solidFill>
                  <a:schemeClr val="bg2"/>
                </a:solidFill>
              </a:rPr>
              <a:t>working relationships that are </a:t>
            </a:r>
            <a:r>
              <a:rPr lang="en-US" dirty="0" err="1" smtClean="0">
                <a:solidFill>
                  <a:schemeClr val="bg2"/>
                </a:solidFill>
              </a:rPr>
              <a:t>characterised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en-US" dirty="0">
                <a:solidFill>
                  <a:schemeClr val="bg2"/>
                </a:solidFill>
              </a:rPr>
              <a:t>by trust and reciprocity and patience with Aboriginal communities; </a:t>
            </a:r>
            <a:r>
              <a:rPr lang="en-US" dirty="0" smtClean="0">
                <a:solidFill>
                  <a:schemeClr val="bg2"/>
                </a:solidFill>
              </a:rPr>
              <a:t>and</a:t>
            </a:r>
          </a:p>
          <a:p>
            <a:r>
              <a:rPr lang="en-US" dirty="0" smtClean="0">
                <a:solidFill>
                  <a:schemeClr val="bg2"/>
                </a:solidFill>
              </a:rPr>
              <a:t>that </a:t>
            </a:r>
            <a:r>
              <a:rPr lang="en-US" dirty="0">
                <a:solidFill>
                  <a:schemeClr val="bg2"/>
                </a:solidFill>
              </a:rPr>
              <a:t>this can be a complex social process that is often messy and influenced or highly dependent on local context and circumstances, interactions, emotions and relationships. </a:t>
            </a:r>
            <a:endParaRPr lang="en-AU" dirty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146539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Establishing Partnerships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with communities </a:t>
            </a:r>
            <a:r>
              <a:rPr lang="en-US" dirty="0">
                <a:solidFill>
                  <a:schemeClr val="bg2"/>
                </a:solidFill>
              </a:rPr>
              <a:t>and </a:t>
            </a:r>
            <a:r>
              <a:rPr lang="en-US" dirty="0" smtClean="0">
                <a:solidFill>
                  <a:schemeClr val="bg2"/>
                </a:solidFill>
              </a:rPr>
              <a:t>with </a:t>
            </a:r>
            <a:r>
              <a:rPr lang="en-US" dirty="0">
                <a:solidFill>
                  <a:schemeClr val="bg2"/>
                </a:solidFill>
              </a:rPr>
              <a:t>our Aboriginal colleagues who conduct aspects of the qualitative research </a:t>
            </a:r>
            <a:r>
              <a:rPr lang="en-US" dirty="0" smtClean="0">
                <a:solidFill>
                  <a:schemeClr val="bg2"/>
                </a:solidFill>
              </a:rPr>
              <a:t>collection - </a:t>
            </a:r>
            <a:r>
              <a:rPr lang="en-US" dirty="0">
                <a:solidFill>
                  <a:schemeClr val="bg2"/>
                </a:solidFill>
              </a:rPr>
              <a:t>provide opportunities for developing relationships within which to negotiate the values, conceptual frameworks, methodologies, and control of research, as well as for deciding issues of ownership and dissemination of knowledge.</a:t>
            </a:r>
            <a:r>
              <a:rPr lang="en-US" i="1" dirty="0">
                <a:solidFill>
                  <a:schemeClr val="bg2"/>
                </a:solidFill>
              </a:rPr>
              <a:t> </a:t>
            </a:r>
            <a:endParaRPr lang="en-US" i="1" dirty="0" smtClean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t</a:t>
            </a:r>
            <a:r>
              <a:rPr lang="en-US" dirty="0" smtClean="0">
                <a:solidFill>
                  <a:schemeClr val="bg2"/>
                </a:solidFill>
              </a:rPr>
              <a:t>hese </a:t>
            </a:r>
            <a:r>
              <a:rPr lang="en-US" dirty="0">
                <a:solidFill>
                  <a:schemeClr val="bg2"/>
                </a:solidFill>
              </a:rPr>
              <a:t>partnerships require that </a:t>
            </a:r>
            <a:r>
              <a:rPr lang="en-US" dirty="0" smtClean="0">
                <a:solidFill>
                  <a:schemeClr val="bg2"/>
                </a:solidFill>
              </a:rPr>
              <a:t>Recognition, Relevance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smtClean="0">
                <a:solidFill>
                  <a:schemeClr val="bg2"/>
                </a:solidFill>
              </a:rPr>
              <a:t>Respect</a:t>
            </a:r>
            <a:r>
              <a:rPr lang="en-US" dirty="0">
                <a:solidFill>
                  <a:schemeClr val="bg2"/>
                </a:solidFill>
              </a:rPr>
              <a:t>, and </a:t>
            </a:r>
            <a:r>
              <a:rPr lang="en-US" dirty="0" smtClean="0">
                <a:solidFill>
                  <a:schemeClr val="bg2"/>
                </a:solidFill>
              </a:rPr>
              <a:t>Reciprocity </a:t>
            </a:r>
            <a:r>
              <a:rPr lang="en-US" dirty="0">
                <a:solidFill>
                  <a:schemeClr val="bg2"/>
                </a:solidFill>
              </a:rPr>
              <a:t>are valued by all parties and characteristics of the research practice.</a:t>
            </a:r>
            <a:endParaRPr lang="en-AU" dirty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2"/>
                </a:solidFill>
              </a:rPr>
              <a:t> </a:t>
            </a:r>
            <a:endParaRPr lang="en-AU" dirty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24157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>Establishing and </a:t>
            </a:r>
            <a:r>
              <a:rPr lang="en-AU" b="1" dirty="0" smtClean="0"/>
              <a:t>maintaining </a:t>
            </a:r>
            <a:r>
              <a:rPr lang="en-AU" b="1" dirty="0"/>
              <a:t>p</a:t>
            </a:r>
            <a:r>
              <a:rPr lang="en-AU" b="1" dirty="0" smtClean="0"/>
              <a:t>artnerships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bg2"/>
                </a:solidFill>
              </a:rPr>
              <a:t>The necessity of a partnership approach, and of the research process working to advance the strengths contained within Aboriginal knowledge of health and wellbeing is where </a:t>
            </a:r>
            <a:r>
              <a:rPr lang="en-US" dirty="0" smtClean="0">
                <a:solidFill>
                  <a:schemeClr val="bg2"/>
                </a:solidFill>
              </a:rPr>
              <a:t>the </a:t>
            </a:r>
            <a:r>
              <a:rPr lang="en-US" dirty="0">
                <a:solidFill>
                  <a:schemeClr val="bg2"/>
                </a:solidFill>
              </a:rPr>
              <a:t>legitimate place of research lies with the non-Aboriginal researcher supporting communities by working alongside them.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This </a:t>
            </a:r>
            <a:r>
              <a:rPr lang="en-US" dirty="0">
                <a:solidFill>
                  <a:schemeClr val="bg2"/>
                </a:solidFill>
              </a:rPr>
              <a:t>is the future of health research </a:t>
            </a:r>
            <a:r>
              <a:rPr lang="en-US" dirty="0" smtClean="0">
                <a:solidFill>
                  <a:schemeClr val="bg2"/>
                </a:solidFill>
              </a:rPr>
              <a:t>if </a:t>
            </a:r>
            <a:r>
              <a:rPr lang="en-US" dirty="0">
                <a:solidFill>
                  <a:schemeClr val="bg2"/>
                </a:solidFill>
              </a:rPr>
              <a:t>it is to be relevant, targeted, appropriate, and ultimately make any significant improvements in closing the gap in Aboriginal people’s health and wellbeing.</a:t>
            </a:r>
            <a:endParaRPr lang="en-AU" dirty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15902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 smtClean="0"/>
              <a:t>Moving forward 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Research must </a:t>
            </a:r>
            <a:r>
              <a:rPr lang="en-US" dirty="0">
                <a:solidFill>
                  <a:schemeClr val="bg2"/>
                </a:solidFill>
              </a:rPr>
              <a:t>be supported by a greater understanding and respect for cultural </a:t>
            </a:r>
            <a:r>
              <a:rPr lang="en-US" dirty="0" smtClean="0">
                <a:solidFill>
                  <a:schemeClr val="bg2"/>
                </a:solidFill>
              </a:rPr>
              <a:t>protocols.</a:t>
            </a:r>
          </a:p>
          <a:p>
            <a:r>
              <a:rPr lang="en-US" b="1" i="1" dirty="0" smtClean="0">
                <a:solidFill>
                  <a:schemeClr val="bg2"/>
                </a:solidFill>
              </a:rPr>
              <a:t>universities</a:t>
            </a:r>
            <a:r>
              <a:rPr lang="en-US" dirty="0" smtClean="0">
                <a:solidFill>
                  <a:schemeClr val="bg2"/>
                </a:solidFill>
              </a:rPr>
              <a:t> must ensure </a:t>
            </a:r>
            <a:r>
              <a:rPr lang="en-US" dirty="0">
                <a:solidFill>
                  <a:schemeClr val="bg2"/>
                </a:solidFill>
              </a:rPr>
              <a:t>strict adherence to Aboriginal research </a:t>
            </a:r>
            <a:r>
              <a:rPr lang="en-US" dirty="0" smtClean="0">
                <a:solidFill>
                  <a:schemeClr val="bg2"/>
                </a:solidFill>
              </a:rPr>
              <a:t>ethics, </a:t>
            </a:r>
            <a:r>
              <a:rPr lang="en-US" dirty="0" smtClean="0">
                <a:solidFill>
                  <a:schemeClr val="bg2"/>
                </a:solidFill>
              </a:rPr>
              <a:t>and that processes are in place </a:t>
            </a:r>
            <a:r>
              <a:rPr lang="en-US" dirty="0">
                <a:solidFill>
                  <a:schemeClr val="bg2"/>
                </a:solidFill>
              </a:rPr>
              <a:t>so that Aboriginal people </a:t>
            </a:r>
            <a:r>
              <a:rPr lang="en-US" dirty="0" smtClean="0">
                <a:solidFill>
                  <a:schemeClr val="bg2"/>
                </a:solidFill>
              </a:rPr>
              <a:t>can </a:t>
            </a:r>
            <a:r>
              <a:rPr lang="en-US" dirty="0">
                <a:solidFill>
                  <a:schemeClr val="bg2"/>
                </a:solidFill>
              </a:rPr>
              <a:t>challenge the research </a:t>
            </a:r>
            <a:r>
              <a:rPr lang="en-US" dirty="0" smtClean="0">
                <a:solidFill>
                  <a:schemeClr val="bg2"/>
                </a:solidFill>
              </a:rPr>
              <a:t>process</a:t>
            </a:r>
          </a:p>
          <a:p>
            <a:r>
              <a:rPr lang="en-AU" b="1" i="1" dirty="0" smtClean="0">
                <a:solidFill>
                  <a:schemeClr val="bg2"/>
                </a:solidFill>
              </a:rPr>
              <a:t>Grant </a:t>
            </a:r>
            <a:r>
              <a:rPr lang="en-AU" b="1" i="1" dirty="0">
                <a:solidFill>
                  <a:schemeClr val="bg2"/>
                </a:solidFill>
              </a:rPr>
              <a:t>and research bodies </a:t>
            </a:r>
            <a:r>
              <a:rPr lang="en-AU" dirty="0" smtClean="0">
                <a:solidFill>
                  <a:schemeClr val="bg2"/>
                </a:solidFill>
              </a:rPr>
              <a:t>that adequately </a:t>
            </a:r>
            <a:r>
              <a:rPr lang="en-AU" dirty="0">
                <a:solidFill>
                  <a:schemeClr val="bg2"/>
                </a:solidFill>
              </a:rPr>
              <a:t>resource projects to enable Aboriginal communities to develop their own </a:t>
            </a:r>
            <a:r>
              <a:rPr lang="en-AU" dirty="0" smtClean="0">
                <a:solidFill>
                  <a:schemeClr val="bg2"/>
                </a:solidFill>
              </a:rPr>
              <a:t>research priorities </a:t>
            </a:r>
          </a:p>
          <a:p>
            <a:r>
              <a:rPr lang="en-AU" dirty="0" smtClean="0">
                <a:solidFill>
                  <a:schemeClr val="bg2"/>
                </a:solidFill>
              </a:rPr>
              <a:t>Ensuring processes </a:t>
            </a:r>
            <a:r>
              <a:rPr lang="en-AU" dirty="0" smtClean="0">
                <a:solidFill>
                  <a:schemeClr val="bg2"/>
                </a:solidFill>
              </a:rPr>
              <a:t>in </a:t>
            </a:r>
            <a:r>
              <a:rPr lang="en-AU" dirty="0">
                <a:solidFill>
                  <a:schemeClr val="bg2"/>
                </a:solidFill>
              </a:rPr>
              <a:t>academic institutions are not designed so that Aboriginal people cannot challenge the research process </a:t>
            </a:r>
            <a:r>
              <a:rPr lang="en-AU" dirty="0" smtClean="0">
                <a:solidFill>
                  <a:schemeClr val="bg2"/>
                </a:solidFill>
              </a:rPr>
              <a:t>–by </a:t>
            </a:r>
            <a:r>
              <a:rPr lang="en-AU" dirty="0">
                <a:solidFill>
                  <a:schemeClr val="bg2"/>
                </a:solidFill>
              </a:rPr>
              <a:t>ensuring that community representatives are </a:t>
            </a:r>
            <a:r>
              <a:rPr lang="en-US" dirty="0" smtClean="0">
                <a:solidFill>
                  <a:schemeClr val="bg2"/>
                </a:solidFill>
              </a:rPr>
              <a:t>included </a:t>
            </a:r>
            <a:r>
              <a:rPr lang="en-US" dirty="0">
                <a:solidFill>
                  <a:schemeClr val="bg2"/>
                </a:solidFill>
              </a:rPr>
              <a:t>on a project </a:t>
            </a:r>
            <a:r>
              <a:rPr lang="en-US" dirty="0" smtClean="0">
                <a:solidFill>
                  <a:schemeClr val="bg2"/>
                </a:solidFill>
              </a:rPr>
              <a:t>throughout all phases of the research from the proposal</a:t>
            </a:r>
            <a:r>
              <a:rPr lang="en-US" dirty="0">
                <a:solidFill>
                  <a:schemeClr val="bg2"/>
                </a:solidFill>
              </a:rPr>
              <a:t>, </a:t>
            </a:r>
            <a:r>
              <a:rPr lang="en-US" dirty="0" smtClean="0">
                <a:solidFill>
                  <a:schemeClr val="bg2"/>
                </a:solidFill>
              </a:rPr>
              <a:t>planning and </a:t>
            </a:r>
            <a:r>
              <a:rPr lang="en-US" dirty="0">
                <a:solidFill>
                  <a:schemeClr val="bg2"/>
                </a:solidFill>
              </a:rPr>
              <a:t>the funding and ethics approval have been obtained.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These </a:t>
            </a:r>
            <a:r>
              <a:rPr lang="en-US" dirty="0">
                <a:solidFill>
                  <a:schemeClr val="bg2"/>
                </a:solidFill>
              </a:rPr>
              <a:t>are just some of the challenges </a:t>
            </a:r>
            <a:r>
              <a:rPr lang="en-US" dirty="0" smtClean="0">
                <a:solidFill>
                  <a:schemeClr val="bg2"/>
                </a:solidFill>
              </a:rPr>
              <a:t>we see </a:t>
            </a:r>
            <a:r>
              <a:rPr lang="en-US" dirty="0">
                <a:solidFill>
                  <a:schemeClr val="bg2"/>
                </a:solidFill>
              </a:rPr>
              <a:t>for the next 50 years ! </a:t>
            </a:r>
            <a:endParaRPr lang="en-AU" dirty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657147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Practical examples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AU" altLang="en-US" dirty="0">
                <a:solidFill>
                  <a:schemeClr val="bg2"/>
                </a:solidFill>
              </a:rPr>
              <a:t>Research using a strength-based approach to support and enhance the protective elements of good family functioning</a:t>
            </a:r>
          </a:p>
          <a:p>
            <a:pPr>
              <a:lnSpc>
                <a:spcPct val="90000"/>
              </a:lnSpc>
            </a:pPr>
            <a:r>
              <a:rPr lang="en-AU" altLang="en-US" dirty="0">
                <a:solidFill>
                  <a:schemeClr val="bg2"/>
                </a:solidFill>
              </a:rPr>
              <a:t>holistic programs that work to simultaneously to strengthen Aboriginal family functioning and address risk factors</a:t>
            </a:r>
          </a:p>
          <a:p>
            <a:pPr>
              <a:lnSpc>
                <a:spcPct val="90000"/>
              </a:lnSpc>
            </a:pPr>
            <a:r>
              <a:rPr lang="en-AU" altLang="en-US" dirty="0">
                <a:solidFill>
                  <a:schemeClr val="bg2"/>
                </a:solidFill>
              </a:rPr>
              <a:t>Halls Creek Community Families Initiative is a good example (next section</a:t>
            </a:r>
            <a:r>
              <a:rPr lang="en-AU" alt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6397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20242"/>
            <a:ext cx="4824536" cy="5832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3059113" y="6453188"/>
            <a:ext cx="40338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2411413" y="6453188"/>
            <a:ext cx="54737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2339975" y="6308725"/>
            <a:ext cx="52562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en-US">
              <a:latin typeface="Calibri" pitchFamily="34" charset="0"/>
            </a:endParaRP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 rot="10800000" flipV="1">
            <a:off x="2109788" y="6492875"/>
            <a:ext cx="4921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AU" altLang="en-US" sz="1200">
                <a:solidFill>
                  <a:srgbClr val="EAEAEA"/>
                </a:solidFill>
                <a:latin typeface="Calibri" pitchFamily="34" charset="0"/>
              </a:rPr>
              <a:t>http://www.genepi.org.au/images/misc/map.jpg</a:t>
            </a:r>
          </a:p>
        </p:txBody>
      </p:sp>
    </p:spTree>
    <p:extLst>
      <p:ext uri="{BB962C8B-B14F-4D97-AF65-F5344CB8AC3E}">
        <p14:creationId xmlns:p14="http://schemas.microsoft.com/office/powerpoint/2010/main" val="204501932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altLang="en-US" sz="3200" b="1" dirty="0" smtClean="0"/>
              <a:t>Examples of working together </a:t>
            </a:r>
            <a:endParaRPr lang="en-AU" altLang="en-US" sz="3200" b="1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AU" altLang="en-US" sz="2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en-AU" altLang="en-US" sz="2400" dirty="0">
                <a:solidFill>
                  <a:schemeClr val="bg2"/>
                </a:solidFill>
              </a:rPr>
              <a:t>The </a:t>
            </a:r>
            <a:r>
              <a:rPr lang="en-AU" altLang="en-US" sz="2400" dirty="0" err="1">
                <a:solidFill>
                  <a:schemeClr val="bg2"/>
                </a:solidFill>
              </a:rPr>
              <a:t>Yanan</a:t>
            </a:r>
            <a:r>
              <a:rPr lang="en-AU" altLang="en-US" sz="2400" dirty="0">
                <a:solidFill>
                  <a:schemeClr val="bg2"/>
                </a:solidFill>
              </a:rPr>
              <a:t> </a:t>
            </a:r>
            <a:r>
              <a:rPr lang="en-AU" altLang="en-US" sz="2400" dirty="0" err="1">
                <a:solidFill>
                  <a:schemeClr val="bg2"/>
                </a:solidFill>
              </a:rPr>
              <a:t>Ngurra-ngu</a:t>
            </a:r>
            <a:r>
              <a:rPr lang="en-AU" altLang="en-US" sz="2400" dirty="0">
                <a:solidFill>
                  <a:schemeClr val="bg2"/>
                </a:solidFill>
              </a:rPr>
              <a:t> </a:t>
            </a:r>
            <a:r>
              <a:rPr lang="en-AU" altLang="en-US" sz="2400" dirty="0" err="1">
                <a:solidFill>
                  <a:schemeClr val="bg2"/>
                </a:solidFill>
              </a:rPr>
              <a:t>Walalja</a:t>
            </a:r>
            <a:r>
              <a:rPr lang="en-AU" altLang="en-US" sz="2400" dirty="0">
                <a:solidFill>
                  <a:schemeClr val="bg2"/>
                </a:solidFill>
              </a:rPr>
              <a:t> Community Families Program ─ Encouraging Families to Grow </a:t>
            </a:r>
            <a:r>
              <a:rPr lang="en-AU" altLang="en-US" sz="2400" dirty="0">
                <a:solidFill>
                  <a:schemeClr val="bg2"/>
                </a:solidFill>
              </a:rPr>
              <a:t>Strong</a:t>
            </a:r>
            <a:r>
              <a:rPr lang="en-AU" altLang="en-US" sz="2400" dirty="0">
                <a:solidFill>
                  <a:schemeClr val="bg2"/>
                </a:solidFill>
              </a:rPr>
              <a:t> </a:t>
            </a:r>
            <a:r>
              <a:rPr lang="en-AU" altLang="en-US" sz="1800" dirty="0" smtClean="0">
                <a:solidFill>
                  <a:schemeClr val="bg2"/>
                </a:solidFill>
              </a:rPr>
              <a:t>Roz Walker </a:t>
            </a:r>
            <a:r>
              <a:rPr lang="en-AU" altLang="en-US" sz="1000" dirty="0" smtClean="0">
                <a:solidFill>
                  <a:schemeClr val="bg2"/>
                </a:solidFill>
              </a:rPr>
              <a:t>1</a:t>
            </a:r>
            <a:r>
              <a:rPr lang="en-AU" altLang="en-US" sz="1800" dirty="0" smtClean="0">
                <a:solidFill>
                  <a:schemeClr val="bg2"/>
                </a:solidFill>
              </a:rPr>
              <a:t>, Valma Banks </a:t>
            </a:r>
            <a:r>
              <a:rPr lang="en-AU" altLang="en-US" sz="1000" dirty="0" smtClean="0">
                <a:solidFill>
                  <a:schemeClr val="bg2"/>
                </a:solidFill>
              </a:rPr>
              <a:t>2,</a:t>
            </a:r>
            <a:r>
              <a:rPr lang="en-AU" altLang="en-US" sz="1800" dirty="0" smtClean="0">
                <a:solidFill>
                  <a:schemeClr val="bg2"/>
                </a:solidFill>
              </a:rPr>
              <a:t> Sandra Deegan</a:t>
            </a:r>
            <a:r>
              <a:rPr lang="en-AU" altLang="en-US" sz="1200" dirty="0" smtClean="0">
                <a:solidFill>
                  <a:schemeClr val="bg2"/>
                </a:solidFill>
              </a:rPr>
              <a:t> 2</a:t>
            </a:r>
            <a:r>
              <a:rPr lang="en-AU" altLang="en-US" sz="1800" dirty="0" smtClean="0">
                <a:solidFill>
                  <a:schemeClr val="bg2"/>
                </a:solidFill>
              </a:rPr>
              <a:t>, Alana Stretch </a:t>
            </a:r>
            <a:r>
              <a:rPr lang="en-AU" altLang="en-US" sz="1000" dirty="0" smtClean="0">
                <a:solidFill>
                  <a:schemeClr val="bg2"/>
                </a:solidFill>
              </a:rPr>
              <a:t>2 </a:t>
            </a:r>
            <a:r>
              <a:rPr lang="en-AU" altLang="en-US" sz="1800" dirty="0" smtClean="0">
                <a:solidFill>
                  <a:schemeClr val="bg2"/>
                </a:solidFill>
              </a:rPr>
              <a:t>James </a:t>
            </a:r>
            <a:r>
              <a:rPr lang="en-AU" altLang="en-US" sz="1800" dirty="0" err="1" smtClean="0">
                <a:solidFill>
                  <a:schemeClr val="bg2"/>
                </a:solidFill>
              </a:rPr>
              <a:t>Yaloot</a:t>
            </a:r>
            <a:r>
              <a:rPr lang="en-AU" altLang="en-US" sz="1800" dirty="0" smtClean="0">
                <a:solidFill>
                  <a:schemeClr val="bg2"/>
                </a:solidFill>
              </a:rPr>
              <a:t> </a:t>
            </a:r>
            <a:r>
              <a:rPr lang="en-AU" altLang="en-US" sz="1000" dirty="0" smtClean="0">
                <a:solidFill>
                  <a:schemeClr val="bg2"/>
                </a:solidFill>
              </a:rPr>
              <a:t>2,</a:t>
            </a:r>
            <a:r>
              <a:rPr lang="en-AU" altLang="en-US" sz="1800" dirty="0" smtClean="0">
                <a:solidFill>
                  <a:schemeClr val="bg2"/>
                </a:solidFill>
              </a:rPr>
              <a:t> Community Care Workers, </a:t>
            </a:r>
            <a:r>
              <a:rPr lang="en-AU" altLang="en-US" sz="1800" dirty="0" err="1" smtClean="0">
                <a:solidFill>
                  <a:schemeClr val="bg2"/>
                </a:solidFill>
              </a:rPr>
              <a:t>Yanan</a:t>
            </a:r>
            <a:r>
              <a:rPr lang="en-AU" altLang="en-US" sz="1800" dirty="0" smtClean="0">
                <a:solidFill>
                  <a:schemeClr val="bg2"/>
                </a:solidFill>
              </a:rPr>
              <a:t> </a:t>
            </a:r>
            <a:r>
              <a:rPr lang="en-AU" altLang="en-US" sz="1800" dirty="0" err="1" smtClean="0">
                <a:solidFill>
                  <a:schemeClr val="bg2"/>
                </a:solidFill>
              </a:rPr>
              <a:t>Ngurra-ngu</a:t>
            </a:r>
            <a:r>
              <a:rPr lang="en-AU" altLang="en-US" sz="1800" dirty="0" smtClean="0">
                <a:solidFill>
                  <a:schemeClr val="bg2"/>
                </a:solidFill>
              </a:rPr>
              <a:t> </a:t>
            </a:r>
            <a:r>
              <a:rPr lang="en-AU" altLang="en-US" sz="1800" dirty="0" err="1" smtClean="0">
                <a:solidFill>
                  <a:schemeClr val="bg2"/>
                </a:solidFill>
              </a:rPr>
              <a:t>Walalja</a:t>
            </a:r>
            <a:r>
              <a:rPr lang="en-AU" altLang="en-US" sz="1800" dirty="0" smtClean="0">
                <a:solidFill>
                  <a:schemeClr val="bg2"/>
                </a:solidFill>
              </a:rPr>
              <a:t>, Halls Creek</a:t>
            </a:r>
            <a:r>
              <a:rPr lang="en-AU" altLang="en-US" sz="2400" dirty="0" smtClean="0">
                <a:solidFill>
                  <a:schemeClr val="bg2"/>
                </a:solidFill>
              </a:rPr>
              <a:t> </a:t>
            </a:r>
            <a:endParaRPr lang="en-AU" altLang="en-US" sz="24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endParaRPr lang="en-AU" altLang="en-US" sz="2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en-AU" altLang="en-US" sz="2400" dirty="0" smtClean="0">
                <a:solidFill>
                  <a:schemeClr val="bg2"/>
                </a:solidFill>
              </a:rPr>
              <a:t>The Kimberley Empowerment Program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AU" altLang="en-US" sz="2400" dirty="0">
                <a:solidFill>
                  <a:schemeClr val="bg2"/>
                </a:solidFill>
              </a:rPr>
              <a:t> </a:t>
            </a:r>
            <a:r>
              <a:rPr lang="en-AU" altLang="en-US" sz="2400" dirty="0" smtClean="0">
                <a:solidFill>
                  <a:schemeClr val="bg2"/>
                </a:solidFill>
              </a:rPr>
              <a:t>      Hear our voices </a:t>
            </a:r>
            <a:endParaRPr lang="en-AU" altLang="en-US" sz="24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endParaRPr lang="en-AU" altLang="en-US" sz="24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en-AU" altLang="en-US" sz="2400" dirty="0" smtClean="0">
                <a:solidFill>
                  <a:schemeClr val="bg2"/>
                </a:solidFill>
              </a:rPr>
              <a:t>Staying on track - Involving young people in research </a:t>
            </a:r>
          </a:p>
          <a:p>
            <a:pPr>
              <a:lnSpc>
                <a:spcPct val="90000"/>
              </a:lnSpc>
            </a:pPr>
            <a:r>
              <a:rPr lang="en-AU" altLang="en-US" sz="2400" dirty="0" smtClean="0">
                <a:solidFill>
                  <a:schemeClr val="bg2"/>
                </a:solidFill>
              </a:rPr>
              <a:t>Starting on track – engaging communities in research</a:t>
            </a:r>
            <a:endParaRPr lang="en-AU" altLang="en-US" sz="24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endParaRPr lang="en-AU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371434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/>
              <a:t>Aboriginal families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AU" altLang="en-US" dirty="0">
                <a:solidFill>
                  <a:schemeClr val="bg2"/>
                </a:solidFill>
              </a:rPr>
              <a:t>are pivotal to the wellbeing of Indigenous communities and their culture and survival.</a:t>
            </a:r>
          </a:p>
          <a:p>
            <a:r>
              <a:rPr lang="en-AU" altLang="en-US" dirty="0">
                <a:solidFill>
                  <a:schemeClr val="bg2"/>
                </a:solidFill>
              </a:rPr>
              <a:t>important in defining identity and a sense of connectedness to kinship and culture.</a:t>
            </a:r>
          </a:p>
          <a:p>
            <a:r>
              <a:rPr lang="en-AU" altLang="en-US" dirty="0">
                <a:solidFill>
                  <a:schemeClr val="bg2"/>
                </a:solidFill>
              </a:rPr>
              <a:t>are influenced family structures and relationships and which in turn influenced by diversity of history, geography and cultural experiences</a:t>
            </a:r>
          </a:p>
        </p:txBody>
      </p:sp>
    </p:spTree>
    <p:extLst>
      <p:ext uri="{BB962C8B-B14F-4D97-AF65-F5344CB8AC3E}">
        <p14:creationId xmlns:p14="http://schemas.microsoft.com/office/powerpoint/2010/main" val="727173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Introduction </a:t>
            </a:r>
            <a:r>
              <a:rPr lang="en-AU" dirty="0"/>
              <a:t/>
            </a:r>
            <a:br>
              <a:rPr lang="en-AU" dirty="0"/>
            </a:b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556792"/>
            <a:ext cx="7920880" cy="427707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This </a:t>
            </a:r>
            <a:r>
              <a:rPr lang="en-US" dirty="0">
                <a:solidFill>
                  <a:schemeClr val="bg2"/>
                </a:solidFill>
              </a:rPr>
              <a:t>paper is </a:t>
            </a:r>
            <a:r>
              <a:rPr lang="en-US" dirty="0" smtClean="0">
                <a:solidFill>
                  <a:schemeClr val="bg2"/>
                </a:solidFill>
              </a:rPr>
              <a:t>based on our </a:t>
            </a:r>
            <a:r>
              <a:rPr lang="en-US" dirty="0">
                <a:solidFill>
                  <a:schemeClr val="bg2"/>
                </a:solidFill>
              </a:rPr>
              <a:t>experience as researchers who have worked closely in and with many Aboriginal </a:t>
            </a:r>
            <a:r>
              <a:rPr lang="en-US" dirty="0" smtClean="0">
                <a:solidFill>
                  <a:schemeClr val="bg2"/>
                </a:solidFill>
              </a:rPr>
              <a:t>communities, leading </a:t>
            </a:r>
            <a:r>
              <a:rPr lang="en-US" dirty="0">
                <a:solidFill>
                  <a:schemeClr val="bg2"/>
                </a:solidFill>
              </a:rPr>
              <a:t>Aboriginal academics, researchers and many community workers in Western Australia. </a:t>
            </a:r>
            <a:endParaRPr lang="en-US" dirty="0" smtClean="0">
              <a:solidFill>
                <a:schemeClr val="bg2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In </a:t>
            </a:r>
            <a:r>
              <a:rPr lang="en-US" dirty="0">
                <a:solidFill>
                  <a:schemeClr val="bg2"/>
                </a:solidFill>
              </a:rPr>
              <a:t>my case for the last ten years or so and in Roz’s case – </a:t>
            </a:r>
            <a:r>
              <a:rPr lang="en-US" dirty="0" smtClean="0">
                <a:solidFill>
                  <a:schemeClr val="bg2"/>
                </a:solidFill>
              </a:rPr>
              <a:t>25 years</a:t>
            </a:r>
            <a:endParaRPr lang="en-AU" dirty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7402185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families</a:t>
            </a:r>
            <a:endParaRPr lang="en-AU" altLang="en-US"/>
          </a:p>
        </p:txBody>
      </p:sp>
      <p:pic>
        <p:nvPicPr>
          <p:cNvPr id="6150" name="Picture 6" descr="Halls creek families L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524000"/>
            <a:ext cx="7551738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8590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Group Phot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12776"/>
            <a:ext cx="6756531" cy="50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Working with communities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6945345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Project Aims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US" altLang="en-US" sz="3000" dirty="0">
                <a:solidFill>
                  <a:schemeClr val="bg2"/>
                </a:solidFill>
              </a:rPr>
              <a:t>To strengthen the </a:t>
            </a:r>
            <a:r>
              <a:rPr lang="en-AU" altLang="en-US" sz="3000" dirty="0">
                <a:solidFill>
                  <a:schemeClr val="bg2"/>
                </a:solidFill>
              </a:rPr>
              <a:t>capacity of community members to empower themselves and others to change their lives, their communities and the systems that are barriers to good social and emotional wellbeing</a:t>
            </a:r>
            <a:r>
              <a:rPr lang="en-AU" altLang="en-US" sz="3000" dirty="0" smtClean="0">
                <a:solidFill>
                  <a:schemeClr val="bg2"/>
                </a:solidFill>
              </a:rPr>
              <a:t>.</a:t>
            </a: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endParaRPr lang="en-AU" altLang="en-US" sz="30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AU" altLang="en-US" sz="3000" dirty="0">
                <a:solidFill>
                  <a:schemeClr val="bg2"/>
                </a:solidFill>
              </a:rPr>
              <a:t>The key outcome is </a:t>
            </a:r>
            <a:r>
              <a:rPr lang="en-US" altLang="en-US" sz="3000" dirty="0">
                <a:solidFill>
                  <a:schemeClr val="bg2"/>
                </a:solidFill>
              </a:rPr>
              <a:t>the development of an accredited innovative program that is culturally appropriate to the empowerment of Aboriginal people in different geographical locations</a:t>
            </a:r>
            <a:r>
              <a:rPr lang="en-AU" altLang="en-US" sz="3000" dirty="0" smtClean="0">
                <a:solidFill>
                  <a:schemeClr val="bg2"/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endParaRPr lang="en-AU" altLang="en-US" sz="3000" dirty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  <a:buFontTx/>
              <a:buBlip>
                <a:blip r:embed="rId2"/>
              </a:buBlip>
            </a:pPr>
            <a:r>
              <a:rPr lang="en-AU" altLang="en-US" sz="3000" dirty="0">
                <a:solidFill>
                  <a:schemeClr val="bg2"/>
                </a:solidFill>
              </a:rPr>
              <a:t>Two stages to the project: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AU" altLang="en-US" sz="3000" dirty="0">
                <a:solidFill>
                  <a:schemeClr val="bg2"/>
                </a:solidFill>
              </a:rPr>
              <a:t>	- community and stakeholder consultation;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AU" altLang="en-US" sz="3000" dirty="0">
                <a:solidFill>
                  <a:schemeClr val="bg2"/>
                </a:solidFill>
              </a:rPr>
              <a:t>	- program development.</a:t>
            </a:r>
            <a:endParaRPr lang="en-AU" altLang="en-US" sz="3000" dirty="0">
              <a:solidFill>
                <a:schemeClr val="bg2"/>
              </a:solidFill>
              <a:latin typeface="Calibri" pitchFamily="16" charset="0"/>
            </a:endParaRPr>
          </a:p>
          <a:p>
            <a:pPr>
              <a:lnSpc>
                <a:spcPct val="90000"/>
              </a:lnSpc>
            </a:pPr>
            <a:endParaRPr lang="en-US" alt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66488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4" descr="Kathl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34143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42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altLang="en-US" dirty="0" smtClean="0"/>
              <a:t>Aboriginal Co-Researchers</a:t>
            </a:r>
            <a:endParaRPr lang="en-AU" altLang="en-US" dirty="0"/>
          </a:p>
        </p:txBody>
      </p:sp>
    </p:spTree>
    <p:extLst>
      <p:ext uri="{BB962C8B-B14F-4D97-AF65-F5344CB8AC3E}">
        <p14:creationId xmlns:p14="http://schemas.microsoft.com/office/powerpoint/2010/main" val="3588320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Di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72816"/>
            <a:ext cx="6696744" cy="4461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4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dirty="0" smtClean="0"/>
              <a:t>Facilitating Community </a:t>
            </a:r>
            <a:r>
              <a:rPr lang="en-AU" altLang="en-US" dirty="0"/>
              <a:t>Workshops</a:t>
            </a:r>
          </a:p>
        </p:txBody>
      </p:sp>
    </p:spTree>
    <p:extLst>
      <p:ext uri="{BB962C8B-B14F-4D97-AF65-F5344CB8AC3E}">
        <p14:creationId xmlns:p14="http://schemas.microsoft.com/office/powerpoint/2010/main" val="3001740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2" name="Picture 4" descr="Sharing with the group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540400" cy="49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Identifying the issues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858111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6" name="Picture 4" descr="Broome Worksh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7475984" cy="49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Determining the solutions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711988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Community Feedback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SzPct val="68000"/>
              <a:buBlip>
                <a:blip r:embed="rId2"/>
              </a:buBlip>
            </a:pPr>
            <a:r>
              <a:rPr lang="en-US" altLang="en-US" sz="3000" dirty="0">
                <a:solidFill>
                  <a:schemeClr val="bg2"/>
                </a:solidFill>
              </a:rPr>
              <a:t>Focus on building self first </a:t>
            </a:r>
            <a:r>
              <a:rPr lang="en-US" altLang="en-US" sz="3000" dirty="0" smtClean="0">
                <a:solidFill>
                  <a:schemeClr val="bg2"/>
                </a:solidFill>
              </a:rPr>
              <a:t>‘making </a:t>
            </a:r>
            <a:r>
              <a:rPr lang="en-US" altLang="en-US" sz="3000" dirty="0">
                <a:solidFill>
                  <a:schemeClr val="bg2"/>
                </a:solidFill>
              </a:rPr>
              <a:t>ourselves </a:t>
            </a:r>
            <a:r>
              <a:rPr lang="en-US" altLang="en-US" sz="3000" dirty="0" smtClean="0">
                <a:solidFill>
                  <a:schemeClr val="bg2"/>
                </a:solidFill>
              </a:rPr>
              <a:t>strong’;</a:t>
            </a:r>
            <a:endParaRPr lang="en-US" altLang="en-US" sz="3000" dirty="0">
              <a:solidFill>
                <a:schemeClr val="bg2"/>
              </a:solidFill>
            </a:endParaRPr>
          </a:p>
          <a:p>
            <a:pPr>
              <a:buSzPct val="68000"/>
              <a:buBlip>
                <a:blip r:embed="rId2"/>
              </a:buBlip>
            </a:pPr>
            <a:r>
              <a:rPr lang="en-US" altLang="en-US" sz="3000" dirty="0">
                <a:solidFill>
                  <a:schemeClr val="bg2"/>
                </a:solidFill>
              </a:rPr>
              <a:t>Focus on rebuilding family and parenting roles;</a:t>
            </a:r>
          </a:p>
          <a:p>
            <a:pPr>
              <a:buSzPct val="68000"/>
              <a:buBlip>
                <a:blip r:embed="rId2"/>
              </a:buBlip>
            </a:pPr>
            <a:r>
              <a:rPr lang="en-US" altLang="en-US" sz="3000" dirty="0">
                <a:solidFill>
                  <a:schemeClr val="bg2"/>
                </a:solidFill>
              </a:rPr>
              <a:t>Communication - learning how to </a:t>
            </a:r>
            <a:r>
              <a:rPr lang="en-AU" altLang="en-US" sz="3000" dirty="0">
                <a:solidFill>
                  <a:schemeClr val="bg2"/>
                </a:solidFill>
              </a:rPr>
              <a:t>to share and care for one another;</a:t>
            </a:r>
          </a:p>
          <a:p>
            <a:pPr>
              <a:buSzPct val="68000"/>
              <a:buBlip>
                <a:blip r:embed="rId2"/>
              </a:buBlip>
            </a:pPr>
            <a:r>
              <a:rPr lang="en-AU" altLang="en-US" sz="3000" dirty="0">
                <a:solidFill>
                  <a:schemeClr val="bg2"/>
                </a:solidFill>
              </a:rPr>
              <a:t>Ensuring community readiness for change;</a:t>
            </a:r>
          </a:p>
          <a:p>
            <a:pPr>
              <a:buSzPct val="68000"/>
              <a:buBlip>
                <a:blip r:embed="rId2"/>
              </a:buBlip>
            </a:pPr>
            <a:r>
              <a:rPr lang="en-AU" altLang="en-US" sz="3000" dirty="0">
                <a:solidFill>
                  <a:schemeClr val="bg2"/>
                </a:solidFill>
              </a:rPr>
              <a:t>Legitimate community support and engagement; </a:t>
            </a:r>
          </a:p>
          <a:p>
            <a:pPr>
              <a:buSzPct val="68000"/>
              <a:buBlip>
                <a:blip r:embed="rId2"/>
              </a:buBlip>
            </a:pPr>
            <a:r>
              <a:rPr lang="en-AU" altLang="en-US" sz="3000" dirty="0">
                <a:solidFill>
                  <a:schemeClr val="bg2"/>
                </a:solidFill>
              </a:rPr>
              <a:t>Employing and training local people; and,</a:t>
            </a:r>
            <a:endParaRPr lang="en-AU" altLang="en-US" sz="3000" u="sng" dirty="0">
              <a:solidFill>
                <a:schemeClr val="bg2"/>
              </a:solidFill>
            </a:endParaRPr>
          </a:p>
          <a:p>
            <a:pPr>
              <a:buSzPct val="68000"/>
              <a:buBlip>
                <a:blip r:embed="rId2"/>
              </a:buBlip>
            </a:pPr>
            <a:r>
              <a:rPr lang="en-AU" altLang="en-US" sz="3000" dirty="0">
                <a:solidFill>
                  <a:schemeClr val="bg2"/>
                </a:solidFill>
              </a:rPr>
              <a:t>Local and culturally based programs.</a:t>
            </a:r>
            <a:endParaRPr lang="en-US" altLang="en-US" sz="3000" dirty="0">
              <a:solidFill>
                <a:schemeClr val="bg2"/>
              </a:solidFill>
              <a:latin typeface="Calibri" pitchFamily="16" charset="0"/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9088051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altLang="en-US" sz="3800" b="1" dirty="0">
                <a:latin typeface="Helvetica" pitchFamily="34" charset="0"/>
              </a:rPr>
              <a:t/>
            </a:r>
            <a:br>
              <a:rPr lang="en-AU" altLang="en-US" sz="3800" b="1" dirty="0">
                <a:latin typeface="Helvetica" pitchFamily="34" charset="0"/>
              </a:rPr>
            </a:br>
            <a:r>
              <a:rPr lang="en-AU" altLang="en-US" sz="2100" b="1" dirty="0">
                <a:latin typeface="Helvetica" pitchFamily="34" charset="0"/>
              </a:rPr>
              <a:t/>
            </a:r>
            <a:br>
              <a:rPr lang="en-AU" altLang="en-US" sz="2100" b="1" dirty="0">
                <a:latin typeface="Helvetica" pitchFamily="34" charset="0"/>
              </a:rPr>
            </a:br>
            <a:r>
              <a:rPr lang="en-AU" altLang="en-US" sz="2100" b="1" dirty="0">
                <a:latin typeface="Helvetica" pitchFamily="34" charset="0"/>
              </a:rPr>
              <a:t/>
            </a:r>
            <a:br>
              <a:rPr lang="en-AU" altLang="en-US" sz="2100" b="1" dirty="0">
                <a:latin typeface="Helvetica" pitchFamily="34" charset="0"/>
              </a:rPr>
            </a:br>
            <a:r>
              <a:rPr lang="en-AU" altLang="en-US" sz="2100" b="1" dirty="0">
                <a:latin typeface="Helvetica" pitchFamily="34" charset="0"/>
              </a:rPr>
              <a:t/>
            </a:r>
            <a:br>
              <a:rPr lang="en-AU" altLang="en-US" sz="2100" b="1" dirty="0">
                <a:latin typeface="Helvetica" pitchFamily="34" charset="0"/>
              </a:rPr>
            </a:br>
            <a:r>
              <a:rPr lang="en-AU" altLang="en-US" sz="2100" b="1" dirty="0">
                <a:latin typeface="Helvetica" pitchFamily="34" charset="0"/>
              </a:rPr>
              <a:t/>
            </a:r>
            <a:br>
              <a:rPr lang="en-AU" altLang="en-US" sz="2100" b="1" dirty="0">
                <a:latin typeface="Helvetica" pitchFamily="34" charset="0"/>
              </a:rPr>
            </a:br>
            <a:r>
              <a:rPr lang="en-AU" altLang="en-US" sz="2100" b="1" dirty="0">
                <a:latin typeface="Helvetica" pitchFamily="34" charset="0"/>
              </a:rPr>
              <a:t/>
            </a:r>
            <a:br>
              <a:rPr lang="en-AU" altLang="en-US" sz="2100" b="1" dirty="0">
                <a:latin typeface="Helvetica" pitchFamily="34" charset="0"/>
              </a:rPr>
            </a:br>
            <a:r>
              <a:rPr lang="en-AU" altLang="en-US" sz="2100" b="1" dirty="0" smtClean="0">
                <a:latin typeface="Helvetica" pitchFamily="34" charset="0"/>
              </a:rPr>
              <a:t/>
            </a:r>
            <a:br>
              <a:rPr lang="en-AU" altLang="en-US" sz="2100" b="1" dirty="0" smtClean="0">
                <a:latin typeface="Helvetica" pitchFamily="34" charset="0"/>
              </a:rPr>
            </a:br>
            <a:r>
              <a:rPr lang="en-AU" altLang="en-US" sz="2100" b="1" dirty="0">
                <a:latin typeface="Helvetica" pitchFamily="34" charset="0"/>
              </a:rPr>
              <a:t/>
            </a:r>
            <a:br>
              <a:rPr lang="en-AU" altLang="en-US" sz="2100" b="1" dirty="0">
                <a:latin typeface="Helvetica" pitchFamily="34" charset="0"/>
              </a:rPr>
            </a:br>
            <a:r>
              <a:rPr lang="en-AU" altLang="en-US" sz="2100" b="1" dirty="0" smtClean="0">
                <a:latin typeface="Helvetica" pitchFamily="34" charset="0"/>
              </a:rPr>
              <a:t/>
            </a:r>
            <a:br>
              <a:rPr lang="en-AU" altLang="en-US" sz="2100" b="1" dirty="0" smtClean="0">
                <a:latin typeface="Helvetica" pitchFamily="34" charset="0"/>
              </a:rPr>
            </a:br>
            <a:r>
              <a:rPr lang="en-AU" altLang="en-US" sz="2400" b="1" dirty="0" smtClean="0">
                <a:latin typeface="Comic Sans MS" pitchFamily="66" charset="0"/>
              </a:rPr>
              <a:t>Hedland </a:t>
            </a:r>
            <a:r>
              <a:rPr lang="en-AU" altLang="en-US" sz="2400" b="1" dirty="0">
                <a:latin typeface="Comic Sans MS" pitchFamily="66" charset="0"/>
              </a:rPr>
              <a:t>Youth Stakeholder Workshop</a:t>
            </a:r>
            <a:br>
              <a:rPr lang="en-AU" altLang="en-US" sz="2400" b="1" dirty="0">
                <a:latin typeface="Comic Sans MS" pitchFamily="66" charset="0"/>
              </a:rPr>
            </a:br>
            <a:r>
              <a:rPr lang="en-AU" altLang="en-US" sz="2100" b="1" dirty="0">
                <a:latin typeface="Helvetica" pitchFamily="34" charset="0"/>
              </a:rPr>
              <a:t/>
            </a:r>
            <a:br>
              <a:rPr lang="en-AU" altLang="en-US" sz="2100" b="1" dirty="0">
                <a:latin typeface="Helvetica" pitchFamily="34" charset="0"/>
              </a:rPr>
            </a:br>
            <a:r>
              <a:rPr lang="en-AU" altLang="en-US" sz="2100" b="1" dirty="0" smtClean="0">
                <a:latin typeface="Helvetica" pitchFamily="34" charset="0"/>
              </a:rPr>
              <a:t>                                                                         </a:t>
            </a:r>
            <a:br>
              <a:rPr lang="en-AU" altLang="en-US" sz="2100" b="1" dirty="0" smtClean="0">
                <a:latin typeface="Helvetica" pitchFamily="34" charset="0"/>
              </a:rPr>
            </a:br>
            <a:r>
              <a:rPr lang="en-AU" altLang="en-US" sz="2100" b="1" dirty="0" smtClean="0">
                <a:latin typeface="Helvetica" pitchFamily="34" charset="0"/>
              </a:rPr>
              <a:t>                                                                            </a:t>
            </a:r>
            <a: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Friday </a:t>
            </a:r>
            <a:r>
              <a:rPr lang="en-AU" altLang="en-US" sz="2000" b="1" dirty="0">
                <a:solidFill>
                  <a:schemeClr val="accent2"/>
                </a:solidFill>
                <a:latin typeface="Comic Sans MS" pitchFamily="66" charset="0"/>
              </a:rPr>
              <a:t>23 November </a:t>
            </a:r>
            <a: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2007</a:t>
            </a:r>
            <a:r>
              <a:rPr lang="en-AU" altLang="en-US" sz="2000" b="1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AU" altLang="en-US" sz="2000" b="1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                                           </a:t>
            </a:r>
            <a:b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                                              </a:t>
            </a:r>
            <a:r>
              <a:rPr lang="en-AU" altLang="en-US" sz="1800" b="1" dirty="0" err="1" smtClean="0">
                <a:solidFill>
                  <a:schemeClr val="accent2"/>
                </a:solidFill>
                <a:latin typeface="Comic Sans MS" pitchFamily="66" charset="0"/>
              </a:rPr>
              <a:t>Gratwick</a:t>
            </a:r>
            <a:r>
              <a:rPr lang="en-AU" altLang="en-US" sz="1800" b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en-AU" altLang="en-US" sz="1800" b="1" dirty="0">
                <a:solidFill>
                  <a:schemeClr val="accent2"/>
                </a:solidFill>
                <a:latin typeface="Comic Sans MS" pitchFamily="66" charset="0"/>
              </a:rPr>
              <a:t>Hall </a:t>
            </a:r>
            <a:r>
              <a:rPr lang="en-AU" altLang="en-US" sz="1800" b="1" dirty="0" smtClean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AU" altLang="en-US" sz="18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AU" altLang="en-US" sz="1800" b="1" dirty="0" smtClean="0">
                <a:solidFill>
                  <a:schemeClr val="accent2"/>
                </a:solidFill>
                <a:latin typeface="Comic Sans MS" pitchFamily="66" charset="0"/>
              </a:rPr>
              <a:t>                                                             </a:t>
            </a:r>
            <a: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Town </a:t>
            </a:r>
            <a:r>
              <a:rPr lang="en-AU" altLang="en-US" sz="2000" b="1" dirty="0">
                <a:solidFill>
                  <a:schemeClr val="accent2"/>
                </a:solidFill>
                <a:latin typeface="Comic Sans MS" pitchFamily="66" charset="0"/>
              </a:rPr>
              <a:t>of Port </a:t>
            </a:r>
            <a: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Hedland</a:t>
            </a:r>
            <a:b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AU" altLang="en-US" sz="2000" b="1" dirty="0" smtClean="0">
                <a:solidFill>
                  <a:schemeClr val="accent2"/>
                </a:solidFill>
                <a:latin typeface="Comic Sans MS" pitchFamily="66" charset="0"/>
              </a:rPr>
              <a:t>                            </a:t>
            </a:r>
            <a:r>
              <a:rPr lang="en-AU" altLang="en-US" sz="1800" b="1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AU" altLang="en-US" sz="1800" b="1" dirty="0">
                <a:solidFill>
                  <a:schemeClr val="accent2"/>
                </a:solidFill>
                <a:latin typeface="Comic Sans MS" pitchFamily="66" charset="0"/>
              </a:rPr>
            </a:br>
            <a:r>
              <a:rPr lang="en-AU" altLang="en-US" sz="2000" b="1" dirty="0">
                <a:solidFill>
                  <a:schemeClr val="accent2"/>
                </a:solidFill>
                <a:latin typeface="Comic Sans MS" pitchFamily="66" charset="0"/>
              </a:rPr>
              <a:t/>
            </a:r>
            <a:br>
              <a:rPr lang="en-AU" altLang="en-US" sz="2000" b="1" dirty="0">
                <a:solidFill>
                  <a:schemeClr val="accent2"/>
                </a:solidFill>
                <a:latin typeface="Comic Sans MS" pitchFamily="66" charset="0"/>
              </a:rPr>
            </a:br>
            <a:endParaRPr lang="en-AU" altLang="en-US" sz="2100" b="1" dirty="0">
              <a:latin typeface="Helvetica" pitchFamily="34" charset="0"/>
            </a:endParaRPr>
          </a:p>
        </p:txBody>
      </p:sp>
      <p:sp>
        <p:nvSpPr>
          <p:cNvPr id="110620" name="WordArt 28"/>
          <p:cNvSpPr>
            <a:spLocks noChangeArrowheads="1" noChangeShapeType="1" noTextEdit="1"/>
          </p:cNvSpPr>
          <p:nvPr/>
        </p:nvSpPr>
        <p:spPr bwMode="auto">
          <a:xfrm>
            <a:off x="251519" y="1772816"/>
            <a:ext cx="4535487" cy="143986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AU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Shout </a:t>
            </a:r>
            <a:r>
              <a:rPr lang="en-AU" sz="3600" kern="10" dirty="0" smtClean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it </a:t>
            </a:r>
            <a:r>
              <a:rPr lang="en-AU" sz="3600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Arial Black"/>
              </a:rPr>
              <a:t>Out!</a:t>
            </a:r>
          </a:p>
        </p:txBody>
      </p:sp>
      <p:pic>
        <p:nvPicPr>
          <p:cNvPr id="110621" name="Picture 29" descr="Hedland YOuth 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12393"/>
            <a:ext cx="3384550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Hedland YOuth 04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429000"/>
            <a:ext cx="3563937" cy="267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999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3400" b="1" dirty="0"/>
              <a:t>Key Youth Issues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16832"/>
            <a:ext cx="5482952" cy="4209331"/>
          </a:xfrm>
        </p:spPr>
        <p:txBody>
          <a:bodyPr/>
          <a:lstStyle/>
          <a:p>
            <a:r>
              <a:rPr lang="en-US" altLang="en-US" sz="2100" dirty="0">
                <a:solidFill>
                  <a:schemeClr val="bg2"/>
                </a:solidFill>
              </a:rPr>
              <a:t>Development of a positive and proactive youth culture </a:t>
            </a:r>
          </a:p>
          <a:p>
            <a:r>
              <a:rPr lang="en-US" altLang="en-US" sz="2100" dirty="0">
                <a:solidFill>
                  <a:schemeClr val="bg2"/>
                </a:solidFill>
              </a:rPr>
              <a:t>Opportunities for positive youth engagement in the community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Facilities &amp; Amenities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Activities &amp; Events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Programs &amp; Services</a:t>
            </a:r>
          </a:p>
          <a:p>
            <a:r>
              <a:rPr lang="en-US" altLang="en-US" sz="2100" dirty="0">
                <a:solidFill>
                  <a:schemeClr val="bg2"/>
                </a:solidFill>
              </a:rPr>
              <a:t>Targeted integration of Youth Programs and Services</a:t>
            </a:r>
          </a:p>
          <a:p>
            <a:pPr>
              <a:buFont typeface="Wingdings" pitchFamily="2" charset="2"/>
              <a:buNone/>
            </a:pPr>
            <a:endParaRPr lang="en-US" altLang="en-US" sz="2100" dirty="0">
              <a:solidFill>
                <a:srgbClr val="CC3300"/>
              </a:solidFill>
            </a:endParaRP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sz="2100" dirty="0"/>
          </a:p>
        </p:txBody>
      </p:sp>
      <p:pic>
        <p:nvPicPr>
          <p:cNvPr id="136197" name="Picture 5" descr="Hedland YOuth 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2060848"/>
            <a:ext cx="2645350" cy="352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0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Introduction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700808"/>
            <a:ext cx="7416824" cy="396044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We </a:t>
            </a:r>
            <a:r>
              <a:rPr lang="en-US" dirty="0">
                <a:solidFill>
                  <a:schemeClr val="bg2"/>
                </a:solidFill>
              </a:rPr>
              <a:t>have both been part of great </a:t>
            </a:r>
            <a:r>
              <a:rPr lang="en-US" dirty="0" smtClean="0">
                <a:solidFill>
                  <a:schemeClr val="bg2"/>
                </a:solidFill>
              </a:rPr>
              <a:t>change:</a:t>
            </a:r>
          </a:p>
          <a:p>
            <a:pPr marL="0" indent="0">
              <a:buNone/>
            </a:pP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to </a:t>
            </a:r>
            <a:r>
              <a:rPr lang="en-US" dirty="0">
                <a:solidFill>
                  <a:schemeClr val="bg2"/>
                </a:solidFill>
              </a:rPr>
              <a:t>the way research is conducted,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how </a:t>
            </a:r>
            <a:r>
              <a:rPr lang="en-US" dirty="0">
                <a:solidFill>
                  <a:schemeClr val="bg2"/>
                </a:solidFill>
              </a:rPr>
              <a:t>it is seen by Aboriginal people and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i</a:t>
            </a:r>
            <a:r>
              <a:rPr lang="en-US" dirty="0" smtClean="0">
                <a:solidFill>
                  <a:schemeClr val="bg2"/>
                </a:solidFill>
              </a:rPr>
              <a:t>n the roles </a:t>
            </a:r>
            <a:r>
              <a:rPr lang="en-US" dirty="0">
                <a:solidFill>
                  <a:schemeClr val="bg2"/>
                </a:solidFill>
              </a:rPr>
              <a:t>of Aboriginal and </a:t>
            </a:r>
            <a:r>
              <a:rPr lang="en-US" dirty="0" smtClean="0">
                <a:solidFill>
                  <a:schemeClr val="bg2"/>
                </a:solidFill>
              </a:rPr>
              <a:t>non-Aboriginal </a:t>
            </a:r>
            <a:r>
              <a:rPr lang="en-US" dirty="0">
                <a:solidFill>
                  <a:schemeClr val="bg2"/>
                </a:solidFill>
              </a:rPr>
              <a:t>people in research</a:t>
            </a:r>
            <a:endParaRPr lang="en-A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930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AU" altLang="en-US" sz="3400" b="1" dirty="0"/>
              <a:t>Addressing Youth Needs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626968" cy="4525963"/>
          </a:xfrm>
        </p:spPr>
        <p:txBody>
          <a:bodyPr/>
          <a:lstStyle/>
          <a:p>
            <a:r>
              <a:rPr lang="en-US" altLang="en-US" sz="2100" dirty="0">
                <a:solidFill>
                  <a:schemeClr val="bg2"/>
                </a:solidFill>
              </a:rPr>
              <a:t>Action and follow up from reports and consultation</a:t>
            </a:r>
          </a:p>
          <a:p>
            <a:r>
              <a:rPr lang="en-US" altLang="en-US" sz="2100" dirty="0">
                <a:solidFill>
                  <a:schemeClr val="bg2"/>
                </a:solidFill>
              </a:rPr>
              <a:t>Harnessing the energy and commitment of stakeholders in a strategic approach to youth development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Services targeted at needs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Identification of stakeholder roles and contributions 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Alignment and coordination among service deliverers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Value adding to existing service and program delivery through collaboration</a:t>
            </a: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sz="2100" dirty="0"/>
          </a:p>
        </p:txBody>
      </p:sp>
      <p:pic>
        <p:nvPicPr>
          <p:cNvPr id="137220" name="Picture 4" descr="Hedland YOuth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557338"/>
            <a:ext cx="2646363" cy="352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26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Hedland Youth Leadership Council</a:t>
            </a:r>
            <a:r>
              <a:rPr lang="en-AU" altLang="en-US" dirty="0" smtClean="0"/>
              <a:t> </a:t>
            </a:r>
            <a:endParaRPr lang="en-AU" altLang="en-US" dirty="0"/>
          </a:p>
        </p:txBody>
      </p:sp>
      <p:sp>
        <p:nvSpPr>
          <p:cNvPr id="138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352838" cy="4525963"/>
          </a:xfrm>
        </p:spPr>
        <p:txBody>
          <a:bodyPr/>
          <a:lstStyle/>
          <a:p>
            <a:r>
              <a:rPr lang="en-US" altLang="en-US" sz="2100" dirty="0">
                <a:solidFill>
                  <a:schemeClr val="bg2"/>
                </a:solidFill>
              </a:rPr>
              <a:t>Hedland Youth Stakeholder Action Group (HYSAG)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Terms of Reference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Purpose</a:t>
            </a:r>
          </a:p>
          <a:p>
            <a:r>
              <a:rPr lang="en-US" altLang="en-US" sz="2100" dirty="0">
                <a:solidFill>
                  <a:schemeClr val="bg2"/>
                </a:solidFill>
              </a:rPr>
              <a:t>Hedland Youth Leadership Council (HYLC)</a:t>
            </a:r>
          </a:p>
          <a:p>
            <a:r>
              <a:rPr lang="en-US" altLang="en-US" sz="2100" dirty="0">
                <a:solidFill>
                  <a:schemeClr val="bg2"/>
                </a:solidFill>
              </a:rPr>
              <a:t>Youth Leadership Programs</a:t>
            </a:r>
          </a:p>
          <a:p>
            <a:r>
              <a:rPr lang="en-US" altLang="en-US" sz="2100" dirty="0">
                <a:solidFill>
                  <a:schemeClr val="bg2"/>
                </a:solidFill>
              </a:rPr>
              <a:t>Potential Community Facilities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Youth Precinct (JDHC)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Regional Student Hostel</a:t>
            </a:r>
          </a:p>
          <a:p>
            <a:pPr lvl="1"/>
            <a:r>
              <a:rPr lang="en-US" altLang="en-US" sz="2000" dirty="0">
                <a:solidFill>
                  <a:schemeClr val="bg2"/>
                </a:solidFill>
              </a:rPr>
              <a:t>Public Open Space developmen</a:t>
            </a:r>
            <a:r>
              <a:rPr lang="en-US" altLang="en-US" sz="2000" dirty="0">
                <a:solidFill>
                  <a:srgbClr val="CC3300"/>
                </a:solidFill>
              </a:rPr>
              <a:t>t</a:t>
            </a: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sz="2100" dirty="0">
              <a:solidFill>
                <a:srgbClr val="CC3300"/>
              </a:solidFill>
            </a:endParaRP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sz="2100" dirty="0"/>
          </a:p>
        </p:txBody>
      </p:sp>
      <p:sp>
        <p:nvSpPr>
          <p:cNvPr id="138244" name="Rectangle 4"/>
          <p:cNvSpPr>
            <a:spLocks noChangeArrowheads="1"/>
          </p:cNvSpPr>
          <p:nvPr/>
        </p:nvSpPr>
        <p:spPr bwMode="auto">
          <a:xfrm>
            <a:off x="611188" y="0"/>
            <a:ext cx="8229600" cy="93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200">
                <a:solidFill>
                  <a:schemeClr val="tx2"/>
                </a:solidFill>
                <a:latin typeface="Garamond" pitchFamily="18" charset="0"/>
              </a:defRPr>
            </a:lvl1pPr>
            <a:lvl2pPr>
              <a:defRPr sz="4200">
                <a:solidFill>
                  <a:schemeClr val="tx2"/>
                </a:solidFill>
                <a:latin typeface="Garamond" pitchFamily="18" charset="0"/>
              </a:defRPr>
            </a:lvl2pPr>
            <a:lvl3pPr>
              <a:defRPr sz="4200">
                <a:solidFill>
                  <a:schemeClr val="tx2"/>
                </a:solidFill>
                <a:latin typeface="Garamond" pitchFamily="18" charset="0"/>
              </a:defRPr>
            </a:lvl3pPr>
            <a:lvl4pPr>
              <a:defRPr sz="4200">
                <a:solidFill>
                  <a:schemeClr val="tx2"/>
                </a:solidFill>
                <a:latin typeface="Garamond" pitchFamily="18" charset="0"/>
              </a:defRPr>
            </a:lvl4pPr>
            <a:lvl5pPr>
              <a:defRPr sz="4200">
                <a:solidFill>
                  <a:schemeClr val="tx2"/>
                </a:solidFill>
                <a:latin typeface="Garamond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Garamond" pitchFamily="18" charset="0"/>
              </a:defRPr>
            </a:lvl9pPr>
          </a:lstStyle>
          <a:p>
            <a:endParaRPr lang="en-AU" altLang="en-US" sz="3400" b="1" dirty="0">
              <a:solidFill>
                <a:srgbClr val="008000"/>
              </a:solidFill>
            </a:endParaRPr>
          </a:p>
        </p:txBody>
      </p:sp>
      <p:pic>
        <p:nvPicPr>
          <p:cNvPr id="138245" name="Picture 5" descr="Hedland YOuth 0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926" y="2723592"/>
            <a:ext cx="3313112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739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altLang="en-US" sz="3400" b="1" dirty="0"/>
              <a:t>The Challenge of Youth Development</a:t>
            </a:r>
            <a:r>
              <a:rPr lang="en-AU" altLang="en-US" sz="3400" dirty="0"/>
              <a:t> </a:t>
            </a:r>
            <a:br>
              <a:rPr lang="en-AU" altLang="en-US" sz="3400" dirty="0"/>
            </a:br>
            <a:r>
              <a:rPr lang="en-AU" altLang="en-US" sz="2900" dirty="0"/>
              <a:t/>
            </a:r>
            <a:br>
              <a:rPr lang="en-AU" altLang="en-US" sz="2900" dirty="0"/>
            </a:br>
            <a:r>
              <a:rPr lang="en-AU" altLang="en-US" sz="3200" i="1" dirty="0"/>
              <a:t>Transforming Lives and Growing Community</a:t>
            </a:r>
          </a:p>
        </p:txBody>
      </p:sp>
      <p:sp>
        <p:nvSpPr>
          <p:cNvPr id="141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endParaRPr lang="en-US" altLang="en-US" sz="2100" b="1" dirty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</a:pPr>
            <a:r>
              <a:rPr lang="en-US" altLang="en-US" b="1" dirty="0">
                <a:solidFill>
                  <a:schemeClr val="bg2"/>
                </a:solidFill>
              </a:rPr>
              <a:t>Key Factors for Success</a:t>
            </a:r>
          </a:p>
          <a:p>
            <a:pPr lvl="1"/>
            <a:r>
              <a:rPr lang="en-US" altLang="en-US" sz="3200" dirty="0">
                <a:solidFill>
                  <a:schemeClr val="bg2"/>
                </a:solidFill>
              </a:rPr>
              <a:t>Enabling Conditions</a:t>
            </a:r>
          </a:p>
          <a:p>
            <a:pPr lvl="1"/>
            <a:r>
              <a:rPr lang="en-US" altLang="en-US" sz="3200" dirty="0">
                <a:solidFill>
                  <a:schemeClr val="bg2"/>
                </a:solidFill>
              </a:rPr>
              <a:t>Engagement</a:t>
            </a:r>
          </a:p>
          <a:p>
            <a:pPr lvl="1"/>
            <a:r>
              <a:rPr lang="en-US" altLang="en-US" sz="3200" dirty="0">
                <a:solidFill>
                  <a:schemeClr val="bg2"/>
                </a:solidFill>
              </a:rPr>
              <a:t>Empowerment</a:t>
            </a:r>
          </a:p>
          <a:p>
            <a:pPr lvl="1"/>
            <a:r>
              <a:rPr lang="en-US" altLang="en-US" sz="3200" dirty="0">
                <a:solidFill>
                  <a:schemeClr val="bg2"/>
                </a:solidFill>
              </a:rPr>
              <a:t>Enthusiasm </a:t>
            </a: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pPr lvl="1"/>
            <a:endParaRPr lang="en-US" altLang="en-US" sz="2000" dirty="0">
              <a:solidFill>
                <a:srgbClr val="CC3300"/>
              </a:solidFill>
            </a:endParaRPr>
          </a:p>
          <a:p>
            <a:pPr lvl="1"/>
            <a:endParaRPr lang="en-US" altLang="en-US" sz="2000" dirty="0">
              <a:solidFill>
                <a:srgbClr val="CC3300"/>
              </a:solidFill>
            </a:endParaRP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endParaRPr lang="en-US" altLang="en-US" sz="2100" dirty="0">
              <a:solidFill>
                <a:srgbClr val="CC3300"/>
              </a:solidFill>
            </a:endParaRPr>
          </a:p>
          <a:p>
            <a:pPr>
              <a:buFont typeface="Wingdings" pitchFamily="2" charset="2"/>
              <a:buNone/>
            </a:pPr>
            <a:endParaRPr lang="en-US" altLang="en-US" sz="2100" dirty="0"/>
          </a:p>
        </p:txBody>
      </p:sp>
      <p:pic>
        <p:nvPicPr>
          <p:cNvPr id="141316" name="Picture 4" descr="Hedland YOuth 0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92375"/>
            <a:ext cx="4135437" cy="310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760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4000" b="1" dirty="0" smtClean="0"/>
              <a:t>Ways of working with the community</a:t>
            </a:r>
          </a:p>
        </p:txBody>
      </p:sp>
      <p:pic>
        <p:nvPicPr>
          <p:cNvPr id="10035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23" y="1628800"/>
            <a:ext cx="5190391" cy="3888432"/>
          </a:xfrm>
          <a:noFill/>
        </p:spPr>
      </p:pic>
      <p:sp>
        <p:nvSpPr>
          <p:cNvPr id="100355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508104" y="1600200"/>
            <a:ext cx="3635896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AU" altLang="en-US" sz="3200" b="1" dirty="0" smtClean="0"/>
              <a:t>    </a:t>
            </a:r>
            <a:r>
              <a:rPr lang="en-AU" altLang="en-US" sz="2800" dirty="0" smtClean="0">
                <a:solidFill>
                  <a:schemeClr val="bg2"/>
                </a:solidFill>
              </a:rPr>
              <a:t>helping families, school and health services to work out whether they are doing their best for the future of </a:t>
            </a:r>
            <a:r>
              <a:rPr lang="en-AU" altLang="en-US" sz="2800" dirty="0" err="1" smtClean="0">
                <a:solidFill>
                  <a:schemeClr val="bg2"/>
                </a:solidFill>
              </a:rPr>
              <a:t>Martu</a:t>
            </a:r>
            <a:r>
              <a:rPr lang="en-AU" altLang="en-US" sz="2800" dirty="0" smtClean="0">
                <a:solidFill>
                  <a:schemeClr val="bg2"/>
                </a:solidFill>
              </a:rPr>
              <a:t> children.</a:t>
            </a:r>
          </a:p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864145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4000" b="1" dirty="0" smtClean="0"/>
              <a:t>Ways of working with the community</a:t>
            </a:r>
          </a:p>
        </p:txBody>
      </p:sp>
      <p:sp>
        <p:nvSpPr>
          <p:cNvPr id="101381" name="Rectangle 6"/>
          <p:cNvSpPr>
            <a:spLocks noGrp="1" noChangeArrowheads="1"/>
          </p:cNvSpPr>
          <p:nvPr>
            <p:ph idx="1"/>
          </p:nvPr>
        </p:nvSpPr>
        <p:spPr>
          <a:xfrm>
            <a:off x="467544" y="1916832"/>
            <a:ext cx="4176464" cy="4065588"/>
          </a:xfrm>
        </p:spPr>
        <p:txBody>
          <a:bodyPr/>
          <a:lstStyle/>
          <a:p>
            <a:pPr eaLnBrk="1" hangingPunct="1"/>
            <a:r>
              <a:rPr lang="en-AU" altLang="en-US" sz="2400" dirty="0" smtClean="0">
                <a:solidFill>
                  <a:schemeClr val="bg2"/>
                </a:solidFill>
              </a:rPr>
              <a:t>looking at ways to support the communities existing plans and aspirations to help children; and/or</a:t>
            </a:r>
          </a:p>
          <a:p>
            <a:pPr eaLnBrk="1" hangingPunct="1"/>
            <a:r>
              <a:rPr lang="en-AU" altLang="en-US" sz="2400" dirty="0" smtClean="0">
                <a:solidFill>
                  <a:schemeClr val="bg2"/>
                </a:solidFill>
              </a:rPr>
              <a:t> helping groups to identify and come up with new plans which we can help to make those </a:t>
            </a:r>
            <a:r>
              <a:rPr lang="en-AU" altLang="en-US" sz="2400" b="1" dirty="0" smtClean="0">
                <a:solidFill>
                  <a:schemeClr val="bg2"/>
                </a:solidFill>
              </a:rPr>
              <a:t>ideas happen</a:t>
            </a:r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105400" y="1600200"/>
            <a:ext cx="4038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AU" altLang="en-US" b="1" smtClean="0"/>
              <a:t> </a:t>
            </a:r>
            <a:endParaRPr lang="en-AU" altLang="en-US" sz="3600" b="1" smtClean="0"/>
          </a:p>
          <a:p>
            <a:pPr eaLnBrk="1" hangingPunct="1"/>
            <a:endParaRPr lang="en-AU" altLang="en-US" sz="2400" smtClean="0"/>
          </a:p>
        </p:txBody>
      </p:sp>
      <p:pic>
        <p:nvPicPr>
          <p:cNvPr id="10138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060575"/>
            <a:ext cx="4035425" cy="302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63208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sz="4000" b="1" dirty="0" smtClean="0"/>
              <a:t>Ways of working with the community</a:t>
            </a:r>
          </a:p>
        </p:txBody>
      </p:sp>
      <p:pic>
        <p:nvPicPr>
          <p:cNvPr id="102404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0" y="2060848"/>
            <a:ext cx="4453765" cy="3347767"/>
          </a:xfrm>
          <a:noFill/>
        </p:spPr>
      </p:pic>
      <p:sp>
        <p:nvSpPr>
          <p:cNvPr id="102403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788024" y="1600200"/>
            <a:ext cx="4104456" cy="4525963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AU" altLang="en-US" sz="2800" dirty="0" smtClean="0">
              <a:solidFill>
                <a:schemeClr val="bg2"/>
              </a:solidFill>
            </a:endParaRPr>
          </a:p>
          <a:p>
            <a:pPr>
              <a:lnSpc>
                <a:spcPct val="80000"/>
              </a:lnSpc>
            </a:pPr>
            <a:r>
              <a:rPr lang="en-AU" altLang="en-US" sz="2800" dirty="0" smtClean="0">
                <a:solidFill>
                  <a:schemeClr val="bg2"/>
                </a:solidFill>
              </a:rPr>
              <a:t>listening to families, teachers, </a:t>
            </a:r>
            <a:r>
              <a:rPr lang="en-AU" altLang="en-US" sz="2800" dirty="0" err="1" smtClean="0">
                <a:solidFill>
                  <a:schemeClr val="bg2"/>
                </a:solidFill>
              </a:rPr>
              <a:t>Healthworkers</a:t>
            </a:r>
            <a:r>
              <a:rPr lang="en-AU" altLang="en-US" sz="2800" dirty="0" smtClean="0">
                <a:solidFill>
                  <a:schemeClr val="bg2"/>
                </a:solidFill>
              </a:rPr>
              <a:t> about helping children to do well and be happy at their schools</a:t>
            </a:r>
          </a:p>
          <a:p>
            <a:pPr>
              <a:lnSpc>
                <a:spcPct val="80000"/>
              </a:lnSpc>
            </a:pPr>
            <a:r>
              <a:rPr lang="en-AU" altLang="en-US" sz="2800" dirty="0" smtClean="0">
                <a:solidFill>
                  <a:schemeClr val="bg2"/>
                </a:solidFill>
              </a:rPr>
              <a:t>talking with other people who are working with young people</a:t>
            </a:r>
          </a:p>
          <a:p>
            <a:pPr eaLnBrk="1" hangingPunct="1">
              <a:lnSpc>
                <a:spcPct val="80000"/>
              </a:lnSpc>
            </a:pPr>
            <a:endParaRPr lang="en-AU" alt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563670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4"/>
          <p:cNvSpPr>
            <a:spLocks noGrp="1" noChangeArrowheads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en-US" altLang="en-US" sz="2800" dirty="0" smtClean="0"/>
              <a:t>“</a:t>
            </a:r>
            <a:r>
              <a:rPr lang="en-US" altLang="en-US" sz="2800" i="1" dirty="0" smtClean="0"/>
              <a:t>Tell the young girls that they have to get the cultural way and learn from the old people and the culture” (</a:t>
            </a:r>
            <a:r>
              <a:rPr lang="en-US" altLang="en-US" sz="2800" i="1" dirty="0" err="1" smtClean="0"/>
              <a:t>Martu</a:t>
            </a:r>
            <a:r>
              <a:rPr lang="en-US" altLang="en-US" sz="2800" i="1" dirty="0" smtClean="0"/>
              <a:t> elder)</a:t>
            </a:r>
            <a:r>
              <a:rPr lang="en-US" altLang="en-US" sz="2800" dirty="0" smtClean="0"/>
              <a:t>  (from </a:t>
            </a:r>
            <a:r>
              <a:rPr lang="en-US" altLang="en-US" sz="2800" dirty="0" err="1" smtClean="0"/>
              <a:t>Jenaya</a:t>
            </a:r>
            <a:r>
              <a:rPr lang="en-US" altLang="en-US" sz="2800" dirty="0" smtClean="0"/>
              <a:t> Hart 2009)</a:t>
            </a:r>
            <a:endParaRPr lang="en-AU" altLang="en-US" sz="2800" dirty="0" smtClean="0"/>
          </a:p>
        </p:txBody>
      </p:sp>
      <p:pic>
        <p:nvPicPr>
          <p:cNvPr id="113667" name="Picture 8" descr="P100047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000" y="1600200"/>
            <a:ext cx="6035999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9636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441" y="2348880"/>
            <a:ext cx="4591986" cy="3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" y="1700808"/>
            <a:ext cx="4389058" cy="3101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Developing Resources </a:t>
            </a:r>
            <a:r>
              <a:rPr lang="en-AU" dirty="0" smtClean="0"/>
              <a:t>Together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1991520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smtClean="0"/>
              <a:t>Key Challenges </a:t>
            </a:r>
            <a:r>
              <a:rPr lang="en-US" altLang="en-US" b="1" dirty="0" smtClean="0"/>
              <a:t>&amp; Opportunities</a:t>
            </a:r>
          </a:p>
        </p:txBody>
      </p:sp>
      <p:sp>
        <p:nvSpPr>
          <p:cNvPr id="1054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bg2"/>
                </a:solidFill>
              </a:rPr>
              <a:t>Indigenous culture, social reality and living circumstances add a layer of complexity when considering the broader influences </a:t>
            </a:r>
            <a:r>
              <a:rPr lang="en-US" altLang="en-US" sz="2800" dirty="0" smtClean="0">
                <a:solidFill>
                  <a:schemeClr val="bg2"/>
                </a:solidFill>
              </a:rPr>
              <a:t>when doing research in Aboriginal communities</a:t>
            </a: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bg2"/>
                </a:solidFill>
              </a:rPr>
              <a:t>Indigenous </a:t>
            </a:r>
            <a:r>
              <a:rPr lang="en-US" altLang="en-US" sz="2800" dirty="0" smtClean="0">
                <a:solidFill>
                  <a:schemeClr val="bg2"/>
                </a:solidFill>
              </a:rPr>
              <a:t>people live in very diverse situations and </a:t>
            </a:r>
            <a:r>
              <a:rPr lang="en-US" altLang="en-US" sz="2800" dirty="0">
                <a:solidFill>
                  <a:schemeClr val="bg2"/>
                </a:solidFill>
              </a:rPr>
              <a:t>settings </a:t>
            </a:r>
            <a:r>
              <a:rPr lang="en-US" altLang="en-US" sz="2800" dirty="0" smtClean="0">
                <a:solidFill>
                  <a:schemeClr val="bg2"/>
                </a:solidFill>
              </a:rPr>
              <a:t>– urban, remote </a:t>
            </a:r>
            <a:r>
              <a:rPr lang="en-US" altLang="en-US" sz="2800" dirty="0">
                <a:solidFill>
                  <a:schemeClr val="bg2"/>
                </a:solidFill>
              </a:rPr>
              <a:t>and isolated </a:t>
            </a:r>
            <a:r>
              <a:rPr lang="en-US" altLang="en-US" sz="2800" dirty="0" smtClean="0">
                <a:solidFill>
                  <a:schemeClr val="bg2"/>
                </a:solidFill>
              </a:rPr>
              <a:t>Aboriginal </a:t>
            </a:r>
            <a:r>
              <a:rPr lang="en-US" altLang="en-US" sz="2800" dirty="0">
                <a:solidFill>
                  <a:schemeClr val="bg2"/>
                </a:solidFill>
              </a:rPr>
              <a:t>communities of Australia</a:t>
            </a:r>
            <a:endParaRPr lang="en-US" altLang="en-US" sz="2800" dirty="0" smtClean="0">
              <a:solidFill>
                <a:schemeClr val="bg2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800" dirty="0" smtClean="0">
                <a:solidFill>
                  <a:schemeClr val="bg2"/>
                </a:solidFill>
              </a:rPr>
              <a:t>Strategies need to context-specific and therefore need consideration of the local </a:t>
            </a:r>
            <a:r>
              <a:rPr lang="en-US" altLang="en-US" sz="2800" dirty="0" smtClean="0">
                <a:solidFill>
                  <a:schemeClr val="bg2"/>
                </a:solidFill>
              </a:rPr>
              <a:t>situation </a:t>
            </a:r>
            <a:endParaRPr lang="en-US" altLang="en-US" sz="2800" dirty="0" smtClean="0">
              <a:solidFill>
                <a:schemeClr val="bg2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2800" dirty="0" smtClean="0">
                <a:solidFill>
                  <a:schemeClr val="bg2"/>
                </a:solidFill>
              </a:rPr>
              <a:t>.</a:t>
            </a:r>
            <a:endParaRPr lang="en-US" altLang="en-US" sz="2800" dirty="0" smtClean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26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dirty="0" smtClean="0"/>
              <a:t>Key challenges/opportunities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Working with various stakeholders and their different agendas (including territory)</a:t>
            </a:r>
          </a:p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Navigating the community politics </a:t>
            </a:r>
          </a:p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Keeping the community involved </a:t>
            </a:r>
          </a:p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Working with funders and other personnel to understand the issues and to agree to context relevant/appropriate measures of success</a:t>
            </a:r>
          </a:p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9548426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>Reflecting back over the last 50 years</a:t>
            </a:r>
            <a:endParaRPr lang="en-AU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/>
                </a:solidFill>
              </a:rPr>
              <a:t>one </a:t>
            </a:r>
            <a:r>
              <a:rPr lang="en-US" dirty="0">
                <a:solidFill>
                  <a:schemeClr val="bg2"/>
                </a:solidFill>
              </a:rPr>
              <a:t>of the more interesting </a:t>
            </a:r>
            <a:r>
              <a:rPr lang="en-US" dirty="0" smtClean="0">
                <a:solidFill>
                  <a:schemeClr val="bg2"/>
                </a:solidFill>
              </a:rPr>
              <a:t>changes in </a:t>
            </a:r>
            <a:r>
              <a:rPr lang="en-US" dirty="0">
                <a:solidFill>
                  <a:schemeClr val="bg2"/>
                </a:solidFill>
              </a:rPr>
              <a:t>Aboriginal research </a:t>
            </a:r>
            <a:r>
              <a:rPr lang="en-US" dirty="0" smtClean="0">
                <a:solidFill>
                  <a:schemeClr val="bg2"/>
                </a:solidFill>
              </a:rPr>
              <a:t>is </a:t>
            </a:r>
            <a:r>
              <a:rPr lang="en-US" dirty="0">
                <a:solidFill>
                  <a:schemeClr val="bg2"/>
                </a:solidFill>
              </a:rPr>
              <a:t>the way research itself and the subjectivity of the researcher has been challenged and critically assessed.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>
                <a:solidFill>
                  <a:schemeClr val="bg2"/>
                </a:solidFill>
              </a:rPr>
              <a:t>c</a:t>
            </a:r>
            <a:r>
              <a:rPr lang="en-US" dirty="0" smtClean="0">
                <a:solidFill>
                  <a:schemeClr val="bg2"/>
                </a:solidFill>
              </a:rPr>
              <a:t>hallenges from Aboriginal </a:t>
            </a:r>
            <a:r>
              <a:rPr lang="en-US" dirty="0" smtClean="0">
                <a:solidFill>
                  <a:schemeClr val="bg2"/>
                </a:solidFill>
              </a:rPr>
              <a:t>scholars of research </a:t>
            </a:r>
            <a:r>
              <a:rPr lang="en-US" dirty="0" smtClean="0">
                <a:solidFill>
                  <a:schemeClr val="bg2"/>
                </a:solidFill>
              </a:rPr>
              <a:t>as </a:t>
            </a:r>
            <a:r>
              <a:rPr lang="en-US" dirty="0">
                <a:solidFill>
                  <a:schemeClr val="bg2"/>
                </a:solidFill>
              </a:rPr>
              <a:t>merely an extension of </a:t>
            </a:r>
            <a:r>
              <a:rPr lang="en-US" dirty="0" err="1">
                <a:solidFill>
                  <a:schemeClr val="bg2"/>
                </a:solidFill>
              </a:rPr>
              <a:t>colonisation</a:t>
            </a:r>
            <a:r>
              <a:rPr lang="en-US" dirty="0">
                <a:solidFill>
                  <a:schemeClr val="bg2"/>
                </a:solidFill>
              </a:rPr>
              <a:t> - determining and owning knowledge about Indigenous </a:t>
            </a:r>
            <a:r>
              <a:rPr lang="en-US" dirty="0" smtClean="0">
                <a:solidFill>
                  <a:schemeClr val="bg2"/>
                </a:solidFill>
              </a:rPr>
              <a:t>peoples.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082444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Opportunities of context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altLang="en-US" dirty="0" smtClean="0"/>
          </a:p>
          <a:p>
            <a:r>
              <a:rPr lang="en-US" altLang="en-US" dirty="0" smtClean="0">
                <a:solidFill>
                  <a:schemeClr val="bg2"/>
                </a:solidFill>
              </a:rPr>
              <a:t>It’s people’s country </a:t>
            </a:r>
          </a:p>
          <a:p>
            <a:r>
              <a:rPr lang="en-US" altLang="en-US" dirty="0" smtClean="0">
                <a:solidFill>
                  <a:schemeClr val="bg2"/>
                </a:solidFill>
              </a:rPr>
              <a:t>Drawing on the strengths of community, their knowledge of country and culture</a:t>
            </a:r>
          </a:p>
          <a:p>
            <a:r>
              <a:rPr lang="en-US" altLang="en-US" dirty="0" smtClean="0">
                <a:solidFill>
                  <a:schemeClr val="bg2"/>
                </a:solidFill>
              </a:rPr>
              <a:t>Working with the context- integrating knowledge of the local community and country into the research </a:t>
            </a:r>
          </a:p>
        </p:txBody>
      </p:sp>
    </p:spTree>
    <p:extLst>
      <p:ext uri="{BB962C8B-B14F-4D97-AF65-F5344CB8AC3E}">
        <p14:creationId xmlns:p14="http://schemas.microsoft.com/office/powerpoint/2010/main" val="3249943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412" name="Picture 4" descr="Institute Trips-26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8400" y="-7543800"/>
            <a:ext cx="29260800" cy="219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Institute Trips-27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8400" y="-7543800"/>
            <a:ext cx="29260800" cy="2194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4937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6" name="Picture 4" descr="Institute Trips-2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8400" y="-7543800"/>
            <a:ext cx="24188738" cy="1814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0680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76132" name="Picture 4" descr="0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2605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 smtClean="0"/>
          </a:p>
        </p:txBody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78180" name="Picture 4" descr="06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82550"/>
            <a:ext cx="9363076" cy="702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9737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7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765175"/>
            <a:ext cx="7316788" cy="546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2990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/>
              <a:t>Key research challenges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Keeping the project focused; staying on track;</a:t>
            </a:r>
          </a:p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managing competing expectations; </a:t>
            </a:r>
          </a:p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once people in the community raise issues they want something done;</a:t>
            </a:r>
          </a:p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managing different role/relationship expectations (what do you with some of the stories people share).</a:t>
            </a:r>
          </a:p>
        </p:txBody>
      </p:sp>
    </p:spTree>
    <p:extLst>
      <p:ext uri="{BB962C8B-B14F-4D97-AF65-F5344CB8AC3E}">
        <p14:creationId xmlns:p14="http://schemas.microsoft.com/office/powerpoint/2010/main" val="27903122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Challenges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These partnership processes can also be ambiguous, </a:t>
            </a:r>
            <a:r>
              <a:rPr lang="en-US" dirty="0" smtClean="0">
                <a:solidFill>
                  <a:schemeClr val="bg2"/>
                </a:solidFill>
              </a:rPr>
              <a:t>arduous </a:t>
            </a:r>
            <a:r>
              <a:rPr lang="en-US" dirty="0">
                <a:solidFill>
                  <a:schemeClr val="bg2"/>
                </a:solidFill>
              </a:rPr>
              <a:t>and time </a:t>
            </a:r>
            <a:r>
              <a:rPr lang="en-US" dirty="0" smtClean="0">
                <a:solidFill>
                  <a:schemeClr val="bg2"/>
                </a:solidFill>
              </a:rPr>
              <a:t>consuming to get it right when working with </a:t>
            </a:r>
            <a:r>
              <a:rPr lang="en-US" dirty="0">
                <a:solidFill>
                  <a:schemeClr val="bg2"/>
                </a:solidFill>
              </a:rPr>
              <a:t>A</a:t>
            </a:r>
            <a:r>
              <a:rPr lang="en-US" dirty="0" smtClean="0">
                <a:solidFill>
                  <a:schemeClr val="bg2"/>
                </a:solidFill>
              </a:rPr>
              <a:t>boriginal communities  </a:t>
            </a:r>
            <a:r>
              <a:rPr lang="en-US" dirty="0">
                <a:solidFill>
                  <a:schemeClr val="bg2"/>
                </a:solidFill>
              </a:rPr>
              <a:t>– a fact that many funding bodies, grant institutions and ethic committees often fail to grasp. </a:t>
            </a:r>
            <a:endParaRPr lang="en-US" dirty="0" smtClean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0386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dirty="0" smtClean="0"/>
              <a:t>Challenges 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What do we do with the hard stuff- the moral/ethical dilemmas;</a:t>
            </a:r>
          </a:p>
          <a:p>
            <a:pPr eaLnBrk="1" hangingPunct="1"/>
            <a:endParaRPr lang="en-AU" altLang="en-US" dirty="0" smtClean="0">
              <a:solidFill>
                <a:schemeClr val="bg2"/>
              </a:solidFill>
            </a:endParaRPr>
          </a:p>
          <a:p>
            <a:pPr eaLnBrk="1" hangingPunct="1"/>
            <a:r>
              <a:rPr lang="en-AU" altLang="en-US" dirty="0" smtClean="0">
                <a:solidFill>
                  <a:schemeClr val="bg2"/>
                </a:solidFill>
              </a:rPr>
              <a:t>Working out when to take up advocacy work; </a:t>
            </a:r>
          </a:p>
          <a:p>
            <a:pPr eaLnBrk="1" hangingPunct="1"/>
            <a:endParaRPr lang="en-AU" altLang="en-US" dirty="0" smtClean="0"/>
          </a:p>
          <a:p>
            <a:pPr eaLnBrk="1" hangingPunct="1"/>
            <a:endParaRPr lang="en-AU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813926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AU" altLang="en-US" b="1" dirty="0" smtClean="0"/>
              <a:t>Where to from here?</a:t>
            </a:r>
          </a:p>
        </p:txBody>
      </p:sp>
      <p:sp>
        <p:nvSpPr>
          <p:cNvPr id="1177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en-AU" altLang="en-US" dirty="0" smtClean="0"/>
              <a:t>   </a:t>
            </a:r>
            <a:r>
              <a:rPr lang="en-AU" altLang="en-US" dirty="0" smtClean="0">
                <a:solidFill>
                  <a:schemeClr val="bg2"/>
                </a:solidFill>
              </a:rPr>
              <a:t>So the challenge and opportunities for all of us is to determine how can we work together in ways that are empowering – that support both cultural continuity, connection and strengthen the capacity and capability of individuals and communities </a:t>
            </a:r>
          </a:p>
        </p:txBody>
      </p:sp>
    </p:spTree>
    <p:extLst>
      <p:ext uri="{BB962C8B-B14F-4D97-AF65-F5344CB8AC3E}">
        <p14:creationId xmlns:p14="http://schemas.microsoft.com/office/powerpoint/2010/main" val="3550052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Shifting research paradigms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T</a:t>
            </a:r>
            <a:r>
              <a:rPr lang="en-AU" dirty="0">
                <a:solidFill>
                  <a:schemeClr val="bg2"/>
                </a:solidFill>
              </a:rPr>
              <a:t>he growth of critical theory, feminist studies and ‘whiteness studies’ saw a major redirection in which a self-reflexive examination of white </a:t>
            </a:r>
            <a:r>
              <a:rPr lang="en-AU" dirty="0" smtClean="0">
                <a:solidFill>
                  <a:schemeClr val="bg2"/>
                </a:solidFill>
              </a:rPr>
              <a:t>privilege</a:t>
            </a:r>
          </a:p>
          <a:p>
            <a:r>
              <a:rPr lang="en-AU" dirty="0" smtClean="0">
                <a:solidFill>
                  <a:schemeClr val="bg2"/>
                </a:solidFill>
              </a:rPr>
              <a:t> a greater recognition of </a:t>
            </a:r>
            <a:r>
              <a:rPr lang="en-AU" dirty="0">
                <a:solidFill>
                  <a:schemeClr val="bg2"/>
                </a:solidFill>
              </a:rPr>
              <a:t>how </a:t>
            </a:r>
            <a:r>
              <a:rPr lang="en-AU" dirty="0" smtClean="0">
                <a:solidFill>
                  <a:schemeClr val="bg2"/>
                </a:solidFill>
              </a:rPr>
              <a:t>research </a:t>
            </a:r>
            <a:r>
              <a:rPr lang="en-AU" dirty="0">
                <a:solidFill>
                  <a:schemeClr val="bg2"/>
                </a:solidFill>
              </a:rPr>
              <a:t>has served the power and knowledge in the scientific </a:t>
            </a:r>
            <a:r>
              <a:rPr lang="en-AU" dirty="0" smtClean="0">
                <a:solidFill>
                  <a:schemeClr val="bg2"/>
                </a:solidFill>
              </a:rPr>
              <a:t>disciplines. </a:t>
            </a:r>
            <a:endParaRPr lang="en-AU" dirty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079482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Shifting research paradigms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The </a:t>
            </a:r>
            <a:r>
              <a:rPr lang="en-US" dirty="0">
                <a:solidFill>
                  <a:schemeClr val="bg2"/>
                </a:solidFill>
              </a:rPr>
              <a:t>dominance of </a:t>
            </a:r>
            <a:r>
              <a:rPr lang="en-US" dirty="0" smtClean="0">
                <a:solidFill>
                  <a:schemeClr val="bg2"/>
                </a:solidFill>
              </a:rPr>
              <a:t>western scientific </a:t>
            </a:r>
            <a:r>
              <a:rPr lang="en-US" dirty="0">
                <a:solidFill>
                  <a:schemeClr val="bg2"/>
                </a:solidFill>
              </a:rPr>
              <a:t>discourses that were promoted as objective and neutral – and ultimately seen as the legitimate, rigorous form of knowledge - not only subjugated Aboriginal people – they perpetuated a denial or lack of recognition of Aboriginal values, worldviews and </a:t>
            </a:r>
            <a:r>
              <a:rPr lang="en-US" dirty="0" smtClean="0">
                <a:solidFill>
                  <a:schemeClr val="bg2"/>
                </a:solidFill>
              </a:rPr>
              <a:t>knowledge and voices. </a:t>
            </a:r>
            <a:endParaRPr lang="en-AU" dirty="0">
              <a:solidFill>
                <a:schemeClr val="bg2"/>
              </a:solidFill>
            </a:endParaRP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791444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Reflecting Back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 smtClean="0"/>
          </a:p>
          <a:p>
            <a:r>
              <a:rPr lang="en-US" dirty="0" smtClean="0">
                <a:solidFill>
                  <a:schemeClr val="bg2"/>
                </a:solidFill>
              </a:rPr>
              <a:t>For a long time Aboriginal </a:t>
            </a:r>
            <a:r>
              <a:rPr lang="en-US" dirty="0">
                <a:solidFill>
                  <a:schemeClr val="bg2"/>
                </a:solidFill>
              </a:rPr>
              <a:t>people have dismissed research as irrelevant, an interference and a one way street </a:t>
            </a:r>
            <a:r>
              <a:rPr lang="en-US" dirty="0" smtClean="0">
                <a:solidFill>
                  <a:schemeClr val="bg2"/>
                </a:solidFill>
              </a:rPr>
              <a:t>– serving </a:t>
            </a:r>
            <a:r>
              <a:rPr lang="en-US" dirty="0">
                <a:solidFill>
                  <a:schemeClr val="bg2"/>
                </a:solidFill>
              </a:rPr>
              <a:t>only the </a:t>
            </a:r>
            <a:r>
              <a:rPr lang="en-US" dirty="0" smtClean="0">
                <a:solidFill>
                  <a:schemeClr val="bg2"/>
                </a:solidFill>
              </a:rPr>
              <a:t>interests and needs </a:t>
            </a:r>
            <a:r>
              <a:rPr lang="en-US" dirty="0">
                <a:solidFill>
                  <a:schemeClr val="bg2"/>
                </a:solidFill>
              </a:rPr>
              <a:t>of </a:t>
            </a:r>
            <a:r>
              <a:rPr lang="en-US" dirty="0" smtClean="0">
                <a:solidFill>
                  <a:schemeClr val="bg2"/>
                </a:solidFill>
              </a:rPr>
              <a:t>white researchers.</a:t>
            </a:r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For a long time there was a feeling of dread when researchers approached communities-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2"/>
                </a:solidFill>
              </a:rPr>
              <a:t>    ‘</a:t>
            </a:r>
            <a:r>
              <a:rPr lang="en-US" i="1" dirty="0" smtClean="0">
                <a:solidFill>
                  <a:schemeClr val="bg2"/>
                </a:solidFill>
              </a:rPr>
              <a:t>we are being researched to death</a:t>
            </a:r>
            <a:r>
              <a:rPr lang="en-US" dirty="0" smtClean="0">
                <a:solidFill>
                  <a:schemeClr val="bg2"/>
                </a:solidFill>
              </a:rPr>
              <a:t>’</a:t>
            </a:r>
            <a:endParaRPr lang="en-A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41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Contemporary  Research Context 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2"/>
                </a:solidFill>
              </a:rPr>
              <a:t>However, things have changed on both sides.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Attitudes </a:t>
            </a:r>
            <a:r>
              <a:rPr lang="en-US" dirty="0">
                <a:solidFill>
                  <a:schemeClr val="bg2"/>
                </a:solidFill>
              </a:rPr>
              <a:t>about our role, our own knowledge practices, and our </a:t>
            </a:r>
            <a:r>
              <a:rPr lang="en-US" dirty="0" smtClean="0">
                <a:solidFill>
                  <a:schemeClr val="bg2"/>
                </a:solidFill>
              </a:rPr>
              <a:t>subjectivity </a:t>
            </a:r>
            <a:r>
              <a:rPr lang="en-US" dirty="0">
                <a:solidFill>
                  <a:schemeClr val="bg2"/>
                </a:solidFill>
              </a:rPr>
              <a:t>has changed </a:t>
            </a:r>
            <a:r>
              <a:rPr lang="en-US" dirty="0" smtClean="0">
                <a:solidFill>
                  <a:schemeClr val="bg2"/>
                </a:solidFill>
              </a:rPr>
              <a:t>–</a:t>
            </a:r>
          </a:p>
          <a:p>
            <a:r>
              <a:rPr lang="en-US" dirty="0">
                <a:solidFill>
                  <a:schemeClr val="bg2"/>
                </a:solidFill>
              </a:rPr>
              <a:t>S</a:t>
            </a:r>
            <a:r>
              <a:rPr lang="en-US" dirty="0" smtClean="0">
                <a:solidFill>
                  <a:schemeClr val="bg2"/>
                </a:solidFill>
              </a:rPr>
              <a:t>o </a:t>
            </a:r>
            <a:r>
              <a:rPr lang="en-US" dirty="0">
                <a:solidFill>
                  <a:schemeClr val="bg2"/>
                </a:solidFill>
              </a:rPr>
              <a:t>too </a:t>
            </a:r>
            <a:r>
              <a:rPr lang="en-US" dirty="0" smtClean="0">
                <a:solidFill>
                  <a:schemeClr val="bg2"/>
                </a:solidFill>
              </a:rPr>
              <a:t>have the roles, knowledge of many </a:t>
            </a:r>
            <a:r>
              <a:rPr lang="en-US" dirty="0">
                <a:solidFill>
                  <a:schemeClr val="bg2"/>
                </a:solidFill>
              </a:rPr>
              <a:t>of the Aboriginal people we work with. 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AU" dirty="0" smtClean="0">
                <a:solidFill>
                  <a:schemeClr val="bg2"/>
                </a:solidFill>
              </a:rPr>
              <a:t>We </a:t>
            </a:r>
            <a:r>
              <a:rPr lang="en-AU" dirty="0">
                <a:solidFill>
                  <a:schemeClr val="bg2"/>
                </a:solidFill>
              </a:rPr>
              <a:t>have learnt to </a:t>
            </a:r>
            <a:r>
              <a:rPr lang="en-AU" dirty="0" smtClean="0">
                <a:solidFill>
                  <a:schemeClr val="bg2"/>
                </a:solidFill>
              </a:rPr>
              <a:t>not only respect </a:t>
            </a:r>
            <a:r>
              <a:rPr lang="en-US" dirty="0">
                <a:solidFill>
                  <a:schemeClr val="bg2"/>
                </a:solidFill>
              </a:rPr>
              <a:t>the call of </a:t>
            </a:r>
            <a:r>
              <a:rPr lang="en-US" dirty="0" smtClean="0">
                <a:solidFill>
                  <a:schemeClr val="bg2"/>
                </a:solidFill>
              </a:rPr>
              <a:t>‘</a:t>
            </a:r>
            <a:r>
              <a:rPr lang="en-US" b="1" i="1" dirty="0" smtClean="0">
                <a:solidFill>
                  <a:schemeClr val="bg2"/>
                </a:solidFill>
              </a:rPr>
              <a:t>nothing </a:t>
            </a:r>
            <a:r>
              <a:rPr lang="en-US" b="1" i="1" dirty="0">
                <a:solidFill>
                  <a:schemeClr val="bg2"/>
                </a:solidFill>
              </a:rPr>
              <a:t>about us without </a:t>
            </a:r>
            <a:r>
              <a:rPr lang="en-US" b="1" i="1" dirty="0" smtClean="0">
                <a:solidFill>
                  <a:schemeClr val="bg2"/>
                </a:solidFill>
              </a:rPr>
              <a:t>us</a:t>
            </a:r>
            <a:r>
              <a:rPr lang="en-US" dirty="0" smtClean="0">
                <a:solidFill>
                  <a:schemeClr val="bg2"/>
                </a:solidFill>
              </a:rPr>
              <a:t>’ </a:t>
            </a:r>
            <a:r>
              <a:rPr lang="en-US" dirty="0">
                <a:solidFill>
                  <a:schemeClr val="bg2"/>
                </a:solidFill>
              </a:rPr>
              <a:t>but </a:t>
            </a:r>
            <a:r>
              <a:rPr lang="en-US" dirty="0" smtClean="0">
                <a:solidFill>
                  <a:schemeClr val="bg2"/>
                </a:solidFill>
              </a:rPr>
              <a:t>to see </a:t>
            </a:r>
            <a:r>
              <a:rPr lang="en-US" dirty="0">
                <a:solidFill>
                  <a:schemeClr val="bg2"/>
                </a:solidFill>
              </a:rPr>
              <a:t>the</a:t>
            </a:r>
            <a:r>
              <a:rPr lang="en-AU" dirty="0">
                <a:solidFill>
                  <a:schemeClr val="bg2"/>
                </a:solidFill>
              </a:rPr>
              <a:t> value gained from local knowledge, community engagement and participation and a partnership approach. 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50052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Adopting a strength-based approach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2"/>
                </a:solidFill>
              </a:rPr>
              <a:t>Another important change that has taken place is the focus on a strengths-based approach. </a:t>
            </a:r>
            <a:endParaRPr lang="en-US" dirty="0" smtClean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Researchers </a:t>
            </a:r>
            <a:r>
              <a:rPr lang="en-US" dirty="0">
                <a:solidFill>
                  <a:schemeClr val="bg2"/>
                </a:solidFill>
              </a:rPr>
              <a:t>have moved away from what one of our </a:t>
            </a:r>
            <a:r>
              <a:rPr lang="en-US" dirty="0" err="1">
                <a:solidFill>
                  <a:schemeClr val="bg2"/>
                </a:solidFill>
              </a:rPr>
              <a:t>Noongar</a:t>
            </a:r>
            <a:r>
              <a:rPr lang="en-US" dirty="0">
                <a:solidFill>
                  <a:schemeClr val="bg2"/>
                </a:solidFill>
              </a:rPr>
              <a:t> colleagues so eloquently describes as </a:t>
            </a:r>
            <a:r>
              <a:rPr lang="en-US" dirty="0" smtClean="0">
                <a:solidFill>
                  <a:schemeClr val="bg2"/>
                </a:solidFill>
              </a:rPr>
              <a:t>Aboriginal </a:t>
            </a:r>
            <a:r>
              <a:rPr lang="en-US" dirty="0">
                <a:solidFill>
                  <a:schemeClr val="bg2"/>
                </a:solidFill>
              </a:rPr>
              <a:t>health research being about </a:t>
            </a:r>
            <a:r>
              <a:rPr lang="en-US" dirty="0" smtClean="0">
                <a:solidFill>
                  <a:schemeClr val="bg2"/>
                </a:solidFill>
              </a:rPr>
              <a:t>non-Aboriginal </a:t>
            </a:r>
            <a:r>
              <a:rPr lang="en-US" dirty="0">
                <a:solidFill>
                  <a:schemeClr val="bg2"/>
                </a:solidFill>
              </a:rPr>
              <a:t>experts trying to fix all the </a:t>
            </a:r>
            <a:r>
              <a:rPr lang="en-US" b="1" i="1" dirty="0">
                <a:solidFill>
                  <a:schemeClr val="bg2"/>
                </a:solidFill>
              </a:rPr>
              <a:t>broken and busted Aborigines</a:t>
            </a:r>
            <a:r>
              <a:rPr lang="en-US" dirty="0">
                <a:solidFill>
                  <a:schemeClr val="bg2"/>
                </a:solidFill>
              </a:rPr>
              <a:t>.</a:t>
            </a:r>
            <a:endParaRPr lang="en-AU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21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rgbClr val="53565A"/>
      </a:dk1>
      <a:lt1>
        <a:srgbClr val="FFFFFF"/>
      </a:lt1>
      <a:dk2>
        <a:srgbClr val="CB6015"/>
      </a:dk2>
      <a:lt2>
        <a:srgbClr val="426DA9"/>
      </a:lt2>
      <a:accent1>
        <a:srgbClr val="93328E"/>
      </a:accent1>
      <a:accent2>
        <a:srgbClr val="4C4184"/>
      </a:accent2>
      <a:accent3>
        <a:srgbClr val="008578"/>
      </a:accent3>
      <a:accent4>
        <a:srgbClr val="658D1B"/>
      </a:accent4>
      <a:accent5>
        <a:srgbClr val="BFB800"/>
      </a:accent5>
      <a:accent6>
        <a:srgbClr val="B1B3B3"/>
      </a:accent6>
      <a:hlink>
        <a:srgbClr val="75787B"/>
      </a:hlink>
      <a:folHlink>
        <a:srgbClr val="6CACE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</TotalTime>
  <Words>1990</Words>
  <Application>Microsoft Office PowerPoint</Application>
  <PresentationFormat>On-screen Show (4:3)</PresentationFormat>
  <Paragraphs>207</Paragraphs>
  <Slides>49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Office Theme</vt:lpstr>
      <vt:lpstr>50 years on: creating genuine research partnerships to improve Aboriginal Health and Wellbeing</vt:lpstr>
      <vt:lpstr> Introduction  </vt:lpstr>
      <vt:lpstr>Introduction</vt:lpstr>
      <vt:lpstr>Reflecting back over the last 50 years</vt:lpstr>
      <vt:lpstr>Shifting research paradigms</vt:lpstr>
      <vt:lpstr>Shifting research paradigms</vt:lpstr>
      <vt:lpstr>Reflecting Back</vt:lpstr>
      <vt:lpstr>Contemporary  Research Context </vt:lpstr>
      <vt:lpstr>Adopting a strength-based approach</vt:lpstr>
      <vt:lpstr>Recognising cultural connections</vt:lpstr>
      <vt:lpstr>PowerPoint Presentation</vt:lpstr>
      <vt:lpstr> Developing Relationships  </vt:lpstr>
      <vt:lpstr>Establishing Partnerships</vt:lpstr>
      <vt:lpstr>Establishing and maintaining partnerships</vt:lpstr>
      <vt:lpstr>Moving forward </vt:lpstr>
      <vt:lpstr>Practical examples</vt:lpstr>
      <vt:lpstr>PowerPoint Presentation</vt:lpstr>
      <vt:lpstr>Examples of working together </vt:lpstr>
      <vt:lpstr>Aboriginal families</vt:lpstr>
      <vt:lpstr>The families</vt:lpstr>
      <vt:lpstr>Working with communities</vt:lpstr>
      <vt:lpstr>Project Aims </vt:lpstr>
      <vt:lpstr>Aboriginal Co-Researchers</vt:lpstr>
      <vt:lpstr>Facilitating Community Workshops</vt:lpstr>
      <vt:lpstr>Identifying the issues</vt:lpstr>
      <vt:lpstr>Determining the solutions</vt:lpstr>
      <vt:lpstr>Community Feedback</vt:lpstr>
      <vt:lpstr>         Hedland Youth Stakeholder Workshop                                                                                                                                                        Friday 23 November 2007                                                                                             Gratwick Hall                                                               Town of Port Hedland                               </vt:lpstr>
      <vt:lpstr>Key Youth Issues</vt:lpstr>
      <vt:lpstr>Addressing Youth Needs</vt:lpstr>
      <vt:lpstr>Hedland Youth Leadership Council </vt:lpstr>
      <vt:lpstr>The Challenge of Youth Development   Transforming Lives and Growing Community</vt:lpstr>
      <vt:lpstr>Ways of working with the community</vt:lpstr>
      <vt:lpstr>Ways of working with the community</vt:lpstr>
      <vt:lpstr>Ways of working with the community</vt:lpstr>
      <vt:lpstr>“Tell the young girls that they have to get the cultural way and learn from the old people and the culture” (Martu elder)  (from Jenaya Hart 2009)</vt:lpstr>
      <vt:lpstr>Developing Resources Together</vt:lpstr>
      <vt:lpstr>Key Challenges &amp; Opportunities</vt:lpstr>
      <vt:lpstr>Key challenges/opportunities</vt:lpstr>
      <vt:lpstr>Opportunities of context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Key research challenges</vt:lpstr>
      <vt:lpstr>Challenges</vt:lpstr>
      <vt:lpstr>Challenges </vt:lpstr>
      <vt:lpstr>Where to from here?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Tammy Gibbs</dc:creator>
  <cp:lastModifiedBy>Roz Walker</cp:lastModifiedBy>
  <cp:revision>49</cp:revision>
  <dcterms:created xsi:type="dcterms:W3CDTF">2014-02-20T09:08:25Z</dcterms:created>
  <dcterms:modified xsi:type="dcterms:W3CDTF">2014-03-26T02:07:58Z</dcterms:modified>
</cp:coreProperties>
</file>