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59" autoAdjust="0"/>
    <p:restoredTop sz="94667"/>
  </p:normalViewPr>
  <p:slideViewPr>
    <p:cSldViewPr snapToGrid="0">
      <p:cViewPr>
        <p:scale>
          <a:sx n="80" d="100"/>
          <a:sy n="80" d="100"/>
        </p:scale>
        <p:origin x="52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7c6c4be5d_0_1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7c6c4be5d_0_14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57c6c4be5d_0_18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57c6c4be5d_0_18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8a22025a6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58a22025a6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57c6c4be5d_0_2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57c6c4be5d_0_21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57c6c4be5d_0_2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57c6c4be5d_0_22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57c6c4be5d_0_24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57c6c4be5d_0_24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57c6c4be5d_0_2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57c6c4be5d_0_22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57c6c4be5d_0_24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57c6c4be5d_0_24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57c6c4be5d_0_23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57c6c4be5d_0_23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57c6c4be5d_0_26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57c6c4be5d_0_26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57c6c4be5d_0_2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57c6c4be5d_0_2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57c6c4be5d_0_16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57c6c4be5d_0_16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57c6c4be5d_0_30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57c6c4be5d_0_30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57c6c4be5d_0_28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57c6c4be5d_0_28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57c6c4be5d_0_30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57c6c4be5d_0_30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591961fdcd_0_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591961fdcd_0_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57c6c4be5d_0_31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57c6c4be5d_0_31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57c6c4be5d_0_34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57c6c4be5d_0_34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57c6c4be5d_0_19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57c6c4be5d_0_19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57c6c4be5d_0_19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7c6c4be5d_0_19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57c6c4be5d_0_14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57c6c4be5d_0_14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57c6c4be5d_0_18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57c6c4be5d_0_18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57c6c4be5d_0_15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57c6c4be5d_0_15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chemeClr val="lt1"/>
                </a:solidFill>
              </a:rPr>
              <a:t>I myself am constantly offered language teaching jobs. </a:t>
            </a:r>
            <a:endParaRPr sz="1400">
              <a:solidFill>
                <a:schemeClr val="lt1"/>
              </a:solidFill>
            </a:endParaRPr>
          </a:p>
          <a:p>
            <a:pPr marL="0" lvl="0" indent="0" algn="l" rtl="0">
              <a:lnSpc>
                <a:spcPct val="115000"/>
              </a:lnSpc>
              <a:spcBef>
                <a:spcPts val="0"/>
              </a:spcBef>
              <a:spcAft>
                <a:spcPts val="0"/>
              </a:spcAft>
              <a:buNone/>
            </a:pPr>
            <a:r>
              <a:rPr lang="en" sz="1400">
                <a:solidFill>
                  <a:schemeClr val="dk1"/>
                </a:solidFill>
              </a:rPr>
              <a:t>And we are beginning to see people who are engaged in learning Dharug getting employment offers and being headhunted for positions that they might not have been considered for otherwise.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lt1"/>
                </a:solidFill>
              </a:rPr>
              <a:t>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57c6c4be5d_0_17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57c6c4be5d_0_17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685300" y="302125"/>
            <a:ext cx="6742500" cy="400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a:solidFill>
                <a:schemeClr val="lt1"/>
              </a:solidFill>
            </a:endParaRPr>
          </a:p>
        </p:txBody>
      </p:sp>
      <p:pic>
        <p:nvPicPr>
          <p:cNvPr id="55" name="Google Shape;55;p13"/>
          <p:cNvPicPr preferRelativeResize="0"/>
          <p:nvPr/>
        </p:nvPicPr>
        <p:blipFill>
          <a:blip r:embed="rId3">
            <a:alphaModFix/>
          </a:blip>
          <a:stretch>
            <a:fillRect/>
          </a:stretch>
        </p:blipFill>
        <p:spPr>
          <a:xfrm>
            <a:off x="0" y="685800"/>
            <a:ext cx="8928251" cy="3771900"/>
          </a:xfrm>
          <a:prstGeom prst="rect">
            <a:avLst/>
          </a:prstGeom>
          <a:noFill/>
          <a:ln>
            <a:noFill/>
          </a:ln>
        </p:spPr>
      </p:pic>
      <p:sp>
        <p:nvSpPr>
          <p:cNvPr id="56" name="Google Shape;56;p13"/>
          <p:cNvSpPr txBox="1"/>
          <p:nvPr/>
        </p:nvSpPr>
        <p:spPr>
          <a:xfrm>
            <a:off x="768625" y="662600"/>
            <a:ext cx="40551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chemeClr val="accent4"/>
                </a:solidFill>
              </a:rPr>
              <a:t>Bayala Dharug Dhalang</a:t>
            </a:r>
            <a:endParaRPr sz="2700" b="1">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6" name="Google Shape;116;p22"/>
          <p:cNvSpPr txBox="1"/>
          <p:nvPr/>
        </p:nvSpPr>
        <p:spPr>
          <a:xfrm>
            <a:off x="450568" y="372224"/>
            <a:ext cx="6777167" cy="477127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dirty="0">
                <a:solidFill>
                  <a:schemeClr val="dk1"/>
                </a:solidFill>
              </a:rPr>
              <a:t> </a:t>
            </a:r>
            <a:r>
              <a:rPr lang="en" sz="2600" dirty="0">
                <a:solidFill>
                  <a:schemeClr val="lt1"/>
                </a:solidFill>
              </a:rPr>
              <a:t>Dharug Dhalang language revival journey</a:t>
            </a:r>
          </a:p>
          <a:p>
            <a:pPr marL="0" lvl="0" indent="0" algn="l" rtl="0">
              <a:lnSpc>
                <a:spcPct val="115000"/>
              </a:lnSpc>
              <a:spcBef>
                <a:spcPts val="0"/>
              </a:spcBef>
              <a:spcAft>
                <a:spcPts val="0"/>
              </a:spcAft>
              <a:buNone/>
            </a:pPr>
            <a:r>
              <a:rPr lang="en" sz="2600" dirty="0">
                <a:solidFill>
                  <a:schemeClr val="lt1"/>
                </a:solidFill>
              </a:rPr>
              <a:t>  </a:t>
            </a:r>
            <a:endParaRPr sz="2600" dirty="0">
              <a:solidFill>
                <a:schemeClr val="lt1"/>
              </a:solidFill>
            </a:endParaRPr>
          </a:p>
          <a:p>
            <a:pPr marL="457200" lvl="0" indent="-323850" algn="l" rtl="0">
              <a:lnSpc>
                <a:spcPct val="115000"/>
              </a:lnSpc>
              <a:spcBef>
                <a:spcPts val="0"/>
              </a:spcBef>
              <a:spcAft>
                <a:spcPts val="0"/>
              </a:spcAft>
              <a:buClr>
                <a:schemeClr val="lt1"/>
              </a:buClr>
              <a:buSzPts val="1500"/>
              <a:buChar char="●"/>
            </a:pPr>
            <a:r>
              <a:rPr lang="en" sz="1700" dirty="0">
                <a:solidFill>
                  <a:schemeClr val="lt1"/>
                </a:solidFill>
              </a:rPr>
              <a:t>We stand on the shoulders of our many Dharug language heroes and language activists.</a:t>
            </a:r>
            <a:endParaRPr sz="1700" dirty="0">
              <a:solidFill>
                <a:schemeClr val="lt1"/>
              </a:solidFill>
            </a:endParaRPr>
          </a:p>
          <a:p>
            <a:pPr marL="457200" lvl="0" indent="-317500" algn="l" rtl="0">
              <a:lnSpc>
                <a:spcPct val="115000"/>
              </a:lnSpc>
              <a:spcBef>
                <a:spcPts val="0"/>
              </a:spcBef>
              <a:spcAft>
                <a:spcPts val="0"/>
              </a:spcAft>
              <a:buClr>
                <a:schemeClr val="lt1"/>
              </a:buClr>
              <a:buSzPts val="1400"/>
              <a:buChar char="●"/>
            </a:pPr>
            <a:r>
              <a:rPr lang="en" sz="1700" dirty="0">
                <a:solidFill>
                  <a:schemeClr val="lt1"/>
                </a:solidFill>
              </a:rPr>
              <a:t>In the past Dharug has mainly focused on Vocabulary and formulaic phrases for Welcome to Country ceremonies or other events.</a:t>
            </a:r>
            <a:endParaRPr sz="1700" dirty="0">
              <a:solidFill>
                <a:schemeClr val="lt1"/>
              </a:solidFill>
            </a:endParaRPr>
          </a:p>
          <a:p>
            <a:pPr marL="457200" lvl="0" indent="-336550" algn="l" rtl="0">
              <a:lnSpc>
                <a:spcPct val="115000"/>
              </a:lnSpc>
              <a:spcBef>
                <a:spcPts val="0"/>
              </a:spcBef>
              <a:spcAft>
                <a:spcPts val="0"/>
              </a:spcAft>
              <a:buClr>
                <a:schemeClr val="lt1"/>
              </a:buClr>
              <a:buSzPts val="1700"/>
              <a:buChar char="●"/>
            </a:pPr>
            <a:r>
              <a:rPr lang="en" sz="1700" dirty="0">
                <a:solidFill>
                  <a:schemeClr val="lt1"/>
                </a:solidFill>
              </a:rPr>
              <a:t>We are building on this, going back to the records of our language and creating communicative language (phrases, sentences, questions)  for speaking with each other.</a:t>
            </a:r>
          </a:p>
          <a:p>
            <a:pPr marL="457200" lvl="0" indent="-336550" algn="l" rtl="0">
              <a:lnSpc>
                <a:spcPct val="115000"/>
              </a:lnSpc>
              <a:spcBef>
                <a:spcPts val="0"/>
              </a:spcBef>
              <a:spcAft>
                <a:spcPts val="0"/>
              </a:spcAft>
              <a:buClr>
                <a:schemeClr val="lt1"/>
              </a:buClr>
              <a:buSzPts val="1700"/>
              <a:buChar char="●"/>
            </a:pPr>
            <a:r>
              <a:rPr lang="en" sz="1700" dirty="0">
                <a:solidFill>
                  <a:schemeClr val="lt1"/>
                </a:solidFill>
              </a:rPr>
              <a:t>We are sharing everything we do with the Community</a:t>
            </a:r>
            <a:endParaRPr sz="1700" dirty="0">
              <a:solidFill>
                <a:schemeClr val="lt1"/>
              </a:solidFill>
            </a:endParaRPr>
          </a:p>
          <a:p>
            <a:pPr marL="0" lvl="0" indent="0" algn="l" rtl="0">
              <a:lnSpc>
                <a:spcPct val="115000"/>
              </a:lnSpc>
              <a:spcBef>
                <a:spcPts val="0"/>
              </a:spcBef>
              <a:spcAft>
                <a:spcPts val="0"/>
              </a:spcAft>
              <a:buNone/>
            </a:pPr>
            <a:endParaRPr dirty="0">
              <a:solidFill>
                <a:schemeClr val="lt1"/>
              </a:solidFill>
            </a:endParaRPr>
          </a:p>
          <a:p>
            <a:pPr marL="457200" lvl="0" indent="0" algn="l" rtl="0">
              <a:lnSpc>
                <a:spcPct val="115000"/>
              </a:lnSpc>
              <a:spcBef>
                <a:spcPts val="0"/>
              </a:spcBef>
              <a:spcAft>
                <a:spcPts val="0"/>
              </a:spcAft>
              <a:buNone/>
            </a:pPr>
            <a:endParaRPr dirty="0">
              <a:solidFill>
                <a:schemeClr val="lt1"/>
              </a:solidFill>
            </a:endParaRPr>
          </a:p>
          <a:p>
            <a:pPr marL="0" lvl="0" indent="0" algn="l" rtl="0">
              <a:lnSpc>
                <a:spcPct val="115000"/>
              </a:lnSpc>
              <a:spcBef>
                <a:spcPts val="0"/>
              </a:spcBef>
              <a:spcAft>
                <a:spcPts val="0"/>
              </a:spcAft>
              <a:buNone/>
            </a:pPr>
            <a:endParaRPr dirty="0">
              <a:solidFill>
                <a:schemeClr val="lt1"/>
              </a:solidFill>
            </a:endParaRPr>
          </a:p>
          <a:p>
            <a:pPr marL="0" lvl="0" indent="0" algn="l" rtl="0">
              <a:spcBef>
                <a:spcPts val="0"/>
              </a:spcBef>
              <a:spcAft>
                <a:spcPts val="0"/>
              </a:spcAft>
              <a:buNone/>
            </a:pPr>
            <a:endParaRPr dirty="0">
              <a:solidFill>
                <a:schemeClr val="lt1"/>
              </a:solidFill>
            </a:endParaRPr>
          </a:p>
        </p:txBody>
      </p:sp>
      <p:pic>
        <p:nvPicPr>
          <p:cNvPr id="117" name="Google Shape;117;p22"/>
          <p:cNvPicPr preferRelativeResize="0"/>
          <p:nvPr/>
        </p:nvPicPr>
        <p:blipFill>
          <a:blip r:embed="rId3">
            <a:alphaModFix/>
          </a:blip>
          <a:stretch>
            <a:fillRect/>
          </a:stretch>
        </p:blipFill>
        <p:spPr>
          <a:xfrm>
            <a:off x="7151403" y="302126"/>
            <a:ext cx="1754775" cy="18658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1"/>
        <p:cNvGrpSpPr/>
        <p:nvPr/>
      </p:nvGrpSpPr>
      <p:grpSpPr>
        <a:xfrm>
          <a:off x="0" y="0"/>
          <a:ext cx="0" cy="0"/>
          <a:chOff x="0" y="0"/>
          <a:chExt cx="0" cy="0"/>
        </a:xfrm>
      </p:grpSpPr>
      <p:sp>
        <p:nvSpPr>
          <p:cNvPr id="122" name="Google Shape;122;p23"/>
          <p:cNvSpPr txBox="1"/>
          <p:nvPr/>
        </p:nvSpPr>
        <p:spPr>
          <a:xfrm>
            <a:off x="0" y="280858"/>
            <a:ext cx="5503800" cy="264684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FFFF00"/>
              </a:solidFill>
            </a:endParaRPr>
          </a:p>
          <a:p>
            <a:pPr marL="0" lvl="0" indent="0" algn="l" rtl="0">
              <a:spcBef>
                <a:spcPts val="0"/>
              </a:spcBef>
              <a:spcAft>
                <a:spcPts val="0"/>
              </a:spcAft>
              <a:buNone/>
            </a:pPr>
            <a:endParaRPr dirty="0">
              <a:solidFill>
                <a:schemeClr val="lt1"/>
              </a:solidFill>
            </a:endParaRPr>
          </a:p>
          <a:p>
            <a:pPr marL="0" lvl="0" indent="0" algn="l" rtl="0">
              <a:spcBef>
                <a:spcPts val="0"/>
              </a:spcBef>
              <a:spcAft>
                <a:spcPts val="0"/>
              </a:spcAft>
              <a:buNone/>
            </a:pPr>
            <a:endParaRPr dirty="0">
              <a:solidFill>
                <a:schemeClr val="lt1"/>
              </a:solidFill>
            </a:endParaRPr>
          </a:p>
          <a:p>
            <a:pPr marL="139700" lvl="0" algn="l" rtl="0">
              <a:spcBef>
                <a:spcPts val="0"/>
              </a:spcBef>
              <a:spcAft>
                <a:spcPts val="0"/>
              </a:spcAft>
              <a:buClr>
                <a:schemeClr val="lt1"/>
              </a:buClr>
              <a:buSzPts val="1400"/>
            </a:pPr>
            <a:r>
              <a:rPr lang="en" sz="1800" dirty="0">
                <a:solidFill>
                  <a:schemeClr val="lt1"/>
                </a:solidFill>
              </a:rPr>
              <a:t>Waa naadyimi?</a:t>
            </a:r>
          </a:p>
          <a:p>
            <a:pPr marL="139700" lvl="0" algn="l" rtl="0">
              <a:spcBef>
                <a:spcPts val="0"/>
              </a:spcBef>
              <a:spcAft>
                <a:spcPts val="0"/>
              </a:spcAft>
              <a:buClr>
                <a:schemeClr val="lt1"/>
              </a:buClr>
              <a:buSzPts val="1400"/>
            </a:pPr>
            <a:r>
              <a:rPr lang="en" dirty="0">
                <a:solidFill>
                  <a:schemeClr val="lt1"/>
                </a:solidFill>
              </a:rPr>
              <a:t>         </a:t>
            </a:r>
            <a:r>
              <a:rPr lang="en" sz="1200" dirty="0">
                <a:solidFill>
                  <a:schemeClr val="lt1"/>
                </a:solidFill>
              </a:rPr>
              <a:t>What you see?</a:t>
            </a:r>
            <a:endParaRPr sz="1200" dirty="0">
              <a:solidFill>
                <a:schemeClr val="lt1"/>
              </a:solidFill>
            </a:endParaRPr>
          </a:p>
          <a:p>
            <a:pPr marL="742950" lvl="0" indent="-285750" algn="l" rtl="0">
              <a:spcBef>
                <a:spcPts val="0"/>
              </a:spcBef>
              <a:spcAft>
                <a:spcPts val="0"/>
              </a:spcAft>
              <a:buFont typeface="Arial" panose="020B0604020202020204" pitchFamily="34" charset="0"/>
              <a:buChar char="•"/>
            </a:pPr>
            <a:endParaRPr dirty="0">
              <a:solidFill>
                <a:schemeClr val="lt1"/>
              </a:solidFill>
            </a:endParaRPr>
          </a:p>
          <a:p>
            <a:pPr marL="742950" lvl="0" indent="-285750" algn="l" rtl="0">
              <a:spcBef>
                <a:spcPts val="0"/>
              </a:spcBef>
              <a:spcAft>
                <a:spcPts val="0"/>
              </a:spcAft>
              <a:buFont typeface="Arial" panose="020B0604020202020204" pitchFamily="34" charset="0"/>
              <a:buChar char="•"/>
            </a:pPr>
            <a:endParaRPr dirty="0">
              <a:solidFill>
                <a:schemeClr val="lt1"/>
              </a:solidFill>
            </a:endParaRPr>
          </a:p>
          <a:p>
            <a:pPr marL="139700" lvl="0" algn="l" rtl="0">
              <a:spcBef>
                <a:spcPts val="0"/>
              </a:spcBef>
              <a:spcAft>
                <a:spcPts val="0"/>
              </a:spcAft>
              <a:buClr>
                <a:schemeClr val="lt1"/>
              </a:buClr>
              <a:buSzPts val="1400"/>
            </a:pPr>
            <a:r>
              <a:rPr lang="en" sz="1800" dirty="0">
                <a:solidFill>
                  <a:schemeClr val="lt1"/>
                </a:solidFill>
              </a:rPr>
              <a:t>Naady’u mariyang gadi</a:t>
            </a:r>
            <a:r>
              <a:rPr lang="en" sz="1800" dirty="0">
                <a:solidFill>
                  <a:srgbClr val="FFFF00"/>
                </a:solidFill>
              </a:rPr>
              <a:t>wa</a:t>
            </a:r>
            <a:endParaRPr sz="1800" dirty="0">
              <a:solidFill>
                <a:srgbClr val="FFFF00"/>
              </a:solidFill>
            </a:endParaRPr>
          </a:p>
          <a:p>
            <a:pPr marL="628650" lvl="0" indent="-171450" algn="l" rtl="0">
              <a:spcBef>
                <a:spcPts val="0"/>
              </a:spcBef>
              <a:spcAft>
                <a:spcPts val="0"/>
              </a:spcAft>
              <a:buFont typeface="Arial" panose="020B0604020202020204" pitchFamily="34" charset="0"/>
              <a:buChar char="•"/>
            </a:pPr>
            <a:r>
              <a:rPr lang="en" sz="1200" dirty="0">
                <a:solidFill>
                  <a:schemeClr val="lt1"/>
                </a:solidFill>
              </a:rPr>
              <a:t>I see emu behind the grass tree.</a:t>
            </a:r>
            <a:endParaRPr sz="1200" dirty="0">
              <a:solidFill>
                <a:schemeClr val="lt1"/>
              </a:solidFill>
            </a:endParaRPr>
          </a:p>
          <a:p>
            <a:pPr marL="0" lvl="0" indent="0" algn="l" rtl="0">
              <a:spcBef>
                <a:spcPts val="0"/>
              </a:spcBef>
              <a:spcAft>
                <a:spcPts val="0"/>
              </a:spcAft>
              <a:buNone/>
            </a:pPr>
            <a:endParaRPr dirty="0">
              <a:solidFill>
                <a:schemeClr val="lt1"/>
              </a:solidFill>
            </a:endParaRPr>
          </a:p>
          <a:p>
            <a:pPr marL="0" lvl="0" indent="0" algn="l" rtl="0">
              <a:spcBef>
                <a:spcPts val="0"/>
              </a:spcBef>
              <a:spcAft>
                <a:spcPts val="0"/>
              </a:spcAft>
              <a:buNone/>
            </a:pPr>
            <a:endParaRPr dirty="0">
              <a:solidFill>
                <a:schemeClr val="lt1"/>
              </a:solidFill>
            </a:endParaRPr>
          </a:p>
        </p:txBody>
      </p:sp>
      <p:pic>
        <p:nvPicPr>
          <p:cNvPr id="123" name="Google Shape;123;p23"/>
          <p:cNvPicPr preferRelativeResize="0"/>
          <p:nvPr/>
        </p:nvPicPr>
        <p:blipFill>
          <a:blip r:embed="rId3">
            <a:alphaModFix/>
          </a:blip>
          <a:stretch>
            <a:fillRect/>
          </a:stretch>
        </p:blipFill>
        <p:spPr>
          <a:xfrm>
            <a:off x="2969500" y="627925"/>
            <a:ext cx="3883774" cy="3547650"/>
          </a:xfrm>
          <a:prstGeom prst="rect">
            <a:avLst/>
          </a:prstGeom>
          <a:noFill/>
          <a:ln>
            <a:noFill/>
          </a:ln>
        </p:spPr>
      </p:pic>
      <p:sp>
        <p:nvSpPr>
          <p:cNvPr id="124" name="Google Shape;124;p23"/>
          <p:cNvSpPr txBox="1"/>
          <p:nvPr/>
        </p:nvSpPr>
        <p:spPr>
          <a:xfrm>
            <a:off x="6853275" y="98950"/>
            <a:ext cx="20985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FFFF00"/>
                </a:solidFill>
              </a:rPr>
              <a:t>Content words</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Yarra - tree</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Giba -rock</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Guwiyang -fire</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Dhurabang - river</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Gadi - grass tree</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Biyang - dad</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Wayang - mum</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Biyanga -father</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Wayanga - mother</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Dyurumin - sister</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Babana - brother</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Dingu - dingo</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Girrawi - cockatoo</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Barra - eel</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Wirriga - goanna</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Dyirrabidy - black snake</a:t>
            </a:r>
            <a:endParaRPr dirty="0">
              <a:solidFill>
                <a:schemeClr val="lt1"/>
              </a:solidFill>
            </a:endParaRPr>
          </a:p>
          <a:p>
            <a:pPr marL="0" lvl="0" indent="0" algn="l" rtl="0">
              <a:spcBef>
                <a:spcPts val="0"/>
              </a:spcBef>
              <a:spcAft>
                <a:spcPts val="0"/>
              </a:spcAft>
              <a:buClr>
                <a:schemeClr val="dk1"/>
              </a:buClr>
              <a:buSzPts val="1100"/>
              <a:buFont typeface="Arial"/>
              <a:buNone/>
            </a:pPr>
            <a:r>
              <a:rPr lang="en" dirty="0">
                <a:solidFill>
                  <a:schemeClr val="lt1"/>
                </a:solidFill>
              </a:rPr>
              <a:t>Gula - koala</a:t>
            </a:r>
            <a:endParaRPr dirty="0">
              <a:solidFill>
                <a:schemeClr val="lt1"/>
              </a:solidFill>
            </a:endParaRPr>
          </a:p>
          <a:p>
            <a:pPr marL="0" lvl="0" indent="0" algn="l" rtl="0">
              <a:spcBef>
                <a:spcPts val="0"/>
              </a:spcBef>
              <a:spcAft>
                <a:spcPts val="0"/>
              </a:spcAft>
              <a:buNone/>
            </a:pPr>
            <a:r>
              <a:rPr lang="en" dirty="0">
                <a:solidFill>
                  <a:schemeClr val="lt1"/>
                </a:solidFill>
              </a:rPr>
              <a:t>Buru - kangaroo</a:t>
            </a:r>
            <a:endParaRPr dirty="0">
              <a:solidFill>
                <a:schemeClr val="lt1"/>
              </a:solidFill>
            </a:endParaRPr>
          </a:p>
          <a:p>
            <a:pPr marL="0" lvl="0" indent="0" algn="l" rtl="0">
              <a:spcBef>
                <a:spcPts val="0"/>
              </a:spcBef>
              <a:spcAft>
                <a:spcPts val="0"/>
              </a:spcAft>
              <a:buClr>
                <a:schemeClr val="dk1"/>
              </a:buClr>
              <a:buSzPts val="1100"/>
              <a:buFont typeface="Arial"/>
              <a:buNone/>
            </a:pPr>
            <a:endParaRPr dirty="0">
              <a:solidFill>
                <a:schemeClr val="lt1"/>
              </a:solidFill>
            </a:endParaRPr>
          </a:p>
          <a:p>
            <a:pPr marL="0" lvl="0" indent="0" algn="l" rtl="0">
              <a:spcBef>
                <a:spcPts val="0"/>
              </a:spcBef>
              <a:spcAft>
                <a:spcPts val="0"/>
              </a:spcAft>
              <a:buClr>
                <a:schemeClr val="dk1"/>
              </a:buClr>
              <a:buSzPts val="1100"/>
              <a:buFont typeface="Arial"/>
              <a:buNone/>
            </a:pPr>
            <a:endParaRPr dirty="0">
              <a:solidFill>
                <a:schemeClr val="lt1"/>
              </a:solidFill>
            </a:endParaRPr>
          </a:p>
          <a:p>
            <a:pPr marL="0" lvl="0" indent="0" algn="l" rtl="0">
              <a:spcBef>
                <a:spcPts val="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24"/>
          <p:cNvSpPr txBox="1"/>
          <p:nvPr/>
        </p:nvSpPr>
        <p:spPr>
          <a:xfrm>
            <a:off x="768625" y="1722800"/>
            <a:ext cx="7942500" cy="232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1"/>
                </a:solidFill>
              </a:rPr>
              <a:t>  </a:t>
            </a:r>
            <a:r>
              <a:rPr lang="en">
                <a:solidFill>
                  <a:schemeClr val="lt1"/>
                </a:solidFill>
              </a:rPr>
              <a:t>      </a:t>
            </a:r>
            <a:r>
              <a:rPr lang="en" sz="5000">
                <a:solidFill>
                  <a:schemeClr val="lt1"/>
                </a:solidFill>
              </a:rPr>
              <a:t>How are we doing it?</a:t>
            </a:r>
            <a:endParaRPr sz="5000">
              <a:solidFill>
                <a:schemeClr val="lt1"/>
              </a:solidFill>
            </a:endParaRPr>
          </a:p>
          <a:p>
            <a:pPr marL="0" lvl="0" indent="0" algn="l" rtl="0">
              <a:lnSpc>
                <a:spcPct val="115000"/>
              </a:lnSpc>
              <a:spcBef>
                <a:spcPts val="0"/>
              </a:spcBef>
              <a:spcAft>
                <a:spcPts val="0"/>
              </a:spcAft>
              <a:buNone/>
            </a:pPr>
            <a:endParaRPr sz="1700">
              <a:solidFill>
                <a:schemeClr val="lt1"/>
              </a:solidFill>
            </a:endParaRPr>
          </a:p>
          <a:p>
            <a:pPr marL="0" lvl="0" indent="0" algn="l" rtl="0">
              <a:lnSpc>
                <a:spcPct val="115000"/>
              </a:lnSpc>
              <a:spcBef>
                <a:spcPts val="0"/>
              </a:spcBef>
              <a:spcAft>
                <a:spcPts val="0"/>
              </a:spcAft>
              <a:buNone/>
            </a:pPr>
            <a:endParaRPr>
              <a:solidFill>
                <a:schemeClr val="lt1"/>
              </a:solidFill>
            </a:endParaRPr>
          </a:p>
          <a:p>
            <a:pPr marL="45720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pic>
        <p:nvPicPr>
          <p:cNvPr id="132" name="Google Shape;132;p24"/>
          <p:cNvPicPr preferRelativeResize="0"/>
          <p:nvPr/>
        </p:nvPicPr>
        <p:blipFill>
          <a:blip r:embed="rId3">
            <a:alphaModFix/>
          </a:blip>
          <a:stretch>
            <a:fillRect/>
          </a:stretch>
        </p:blipFill>
        <p:spPr>
          <a:xfrm>
            <a:off x="6642250" y="1838050"/>
            <a:ext cx="2369876" cy="2840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25"/>
          <p:cNvSpPr txBox="1"/>
          <p:nvPr/>
        </p:nvSpPr>
        <p:spPr>
          <a:xfrm>
            <a:off x="909975" y="945325"/>
            <a:ext cx="7209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400">
              <a:solidFill>
                <a:schemeClr val="lt1"/>
              </a:solidFill>
            </a:endParaRPr>
          </a:p>
        </p:txBody>
      </p:sp>
      <p:sp>
        <p:nvSpPr>
          <p:cNvPr id="139" name="Google Shape;139;p25"/>
          <p:cNvSpPr txBox="1"/>
          <p:nvPr/>
        </p:nvSpPr>
        <p:spPr>
          <a:xfrm>
            <a:off x="496525" y="483175"/>
            <a:ext cx="7341600" cy="55322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dirty="0">
                <a:solidFill>
                  <a:schemeClr val="dk1"/>
                </a:solidFill>
              </a:rPr>
              <a:t>  </a:t>
            </a:r>
            <a:r>
              <a:rPr lang="en" dirty="0">
                <a:solidFill>
                  <a:schemeClr val="lt1"/>
                </a:solidFill>
              </a:rPr>
              <a:t>     </a:t>
            </a:r>
            <a:endParaRPr dirty="0">
              <a:solidFill>
                <a:schemeClr val="lt1"/>
              </a:solidFill>
            </a:endParaRPr>
          </a:p>
          <a:p>
            <a:pPr marL="0" lvl="0" indent="0" algn="l" rtl="0">
              <a:lnSpc>
                <a:spcPct val="115000"/>
              </a:lnSpc>
              <a:spcBef>
                <a:spcPts val="0"/>
              </a:spcBef>
              <a:spcAft>
                <a:spcPts val="0"/>
              </a:spcAft>
              <a:buNone/>
            </a:pPr>
            <a:r>
              <a:rPr lang="en" sz="2200" dirty="0">
                <a:solidFill>
                  <a:schemeClr val="lt1"/>
                </a:solidFill>
              </a:rPr>
              <a:t>MILE: Masters of Indigenous Languages Education </a:t>
            </a:r>
            <a:endParaRPr sz="2200" dirty="0">
              <a:solidFill>
                <a:schemeClr val="lt1"/>
              </a:solidFill>
            </a:endParaRPr>
          </a:p>
          <a:p>
            <a:pPr marL="0" lvl="0" indent="0" algn="l" rtl="0">
              <a:lnSpc>
                <a:spcPct val="115000"/>
              </a:lnSpc>
              <a:spcBef>
                <a:spcPts val="0"/>
              </a:spcBef>
              <a:spcAft>
                <a:spcPts val="0"/>
              </a:spcAft>
              <a:buNone/>
            </a:pPr>
            <a:r>
              <a:rPr lang="en" sz="1600" dirty="0">
                <a:solidFill>
                  <a:schemeClr val="lt1"/>
                </a:solidFill>
              </a:rPr>
              <a:t>(Sydney University)</a:t>
            </a:r>
            <a:endParaRPr sz="1600" dirty="0">
              <a:solidFill>
                <a:schemeClr val="lt1"/>
              </a:solidFill>
            </a:endParaRPr>
          </a:p>
          <a:p>
            <a:pPr marL="457200" lvl="0" indent="-330200" algn="l" rtl="0">
              <a:lnSpc>
                <a:spcPct val="115000"/>
              </a:lnSpc>
              <a:spcBef>
                <a:spcPts val="0"/>
              </a:spcBef>
              <a:spcAft>
                <a:spcPts val="0"/>
              </a:spcAft>
              <a:buClr>
                <a:schemeClr val="lt1"/>
              </a:buClr>
              <a:buSzPts val="1600"/>
              <a:buChar char="●"/>
            </a:pPr>
            <a:r>
              <a:rPr lang="en" sz="1600" dirty="0">
                <a:solidFill>
                  <a:schemeClr val="lt1"/>
                </a:solidFill>
              </a:rPr>
              <a:t>available to Aboriginal and Torres Strait Islander teachers</a:t>
            </a:r>
          </a:p>
          <a:p>
            <a:pPr marL="457200" lvl="0" indent="-330200" algn="l" rtl="0">
              <a:lnSpc>
                <a:spcPct val="115000"/>
              </a:lnSpc>
              <a:spcBef>
                <a:spcPts val="0"/>
              </a:spcBef>
              <a:spcAft>
                <a:spcPts val="0"/>
              </a:spcAft>
              <a:buClr>
                <a:schemeClr val="lt1"/>
              </a:buClr>
              <a:buSzPts val="1600"/>
              <a:buChar char="●"/>
            </a:pPr>
            <a:endParaRPr lang="en" sz="1600" dirty="0">
              <a:solidFill>
                <a:schemeClr val="lt1"/>
              </a:solidFill>
            </a:endParaRPr>
          </a:p>
          <a:p>
            <a:pPr marL="457200" lvl="0" indent="-330200" algn="l" rtl="0">
              <a:lnSpc>
                <a:spcPct val="115000"/>
              </a:lnSpc>
              <a:spcBef>
                <a:spcPts val="0"/>
              </a:spcBef>
              <a:spcAft>
                <a:spcPts val="0"/>
              </a:spcAft>
              <a:buClr>
                <a:schemeClr val="lt1"/>
              </a:buClr>
              <a:buSzPts val="1600"/>
              <a:buChar char="●"/>
            </a:pPr>
            <a:r>
              <a:rPr lang="en" sz="1600" dirty="0">
                <a:solidFill>
                  <a:schemeClr val="lt1"/>
                </a:solidFill>
              </a:rPr>
              <a:t>us already, 3 more in 2022, more in 2023</a:t>
            </a:r>
          </a:p>
          <a:p>
            <a:pPr marL="457200" lvl="0" indent="-330200" algn="l" rtl="0">
              <a:lnSpc>
                <a:spcPct val="115000"/>
              </a:lnSpc>
              <a:spcBef>
                <a:spcPts val="0"/>
              </a:spcBef>
              <a:spcAft>
                <a:spcPts val="0"/>
              </a:spcAft>
              <a:buClr>
                <a:schemeClr val="lt1"/>
              </a:buClr>
              <a:buSzPts val="1600"/>
              <a:buChar char="●"/>
            </a:pPr>
            <a:endParaRPr lang="en" sz="1600" dirty="0">
              <a:solidFill>
                <a:schemeClr val="lt1"/>
              </a:solidFill>
            </a:endParaRPr>
          </a:p>
          <a:p>
            <a:pPr marL="457200" indent="-330200">
              <a:lnSpc>
                <a:spcPct val="115000"/>
              </a:lnSpc>
              <a:buClr>
                <a:schemeClr val="lt1"/>
              </a:buClr>
              <a:buSzPts val="1600"/>
              <a:buFont typeface="Arial"/>
              <a:buChar char="●"/>
            </a:pPr>
            <a:r>
              <a:rPr lang="en-NZ" sz="1600" dirty="0">
                <a:solidFill>
                  <a:schemeClr val="lt1"/>
                </a:solidFill>
              </a:rPr>
              <a:t>toolkit for understanding language description and language teaching</a:t>
            </a:r>
            <a:endParaRPr lang="en-NZ" dirty="0">
              <a:solidFill>
                <a:schemeClr val="lt1"/>
              </a:solidFill>
            </a:endParaRPr>
          </a:p>
          <a:p>
            <a:pPr marL="127000" lvl="1">
              <a:lnSpc>
                <a:spcPct val="115000"/>
              </a:lnSpc>
              <a:buClr>
                <a:schemeClr val="lt1"/>
              </a:buClr>
              <a:buSzPts val="1600"/>
            </a:pPr>
            <a:r>
              <a:rPr lang="en-NZ" dirty="0">
                <a:solidFill>
                  <a:schemeClr val="lt1"/>
                </a:solidFill>
              </a:rPr>
              <a:t>• not part of ”mainstream” educator training</a:t>
            </a:r>
          </a:p>
          <a:p>
            <a:pPr marL="127000" lvl="1">
              <a:lnSpc>
                <a:spcPct val="115000"/>
              </a:lnSpc>
              <a:buClr>
                <a:schemeClr val="lt1"/>
              </a:buClr>
              <a:buSzPts val="1600"/>
            </a:pPr>
            <a:r>
              <a:rPr lang="en-NZ" dirty="0">
                <a:solidFill>
                  <a:schemeClr val="lt1"/>
                </a:solidFill>
              </a:rPr>
              <a:t> </a:t>
            </a:r>
          </a:p>
          <a:p>
            <a:pPr marL="457200" indent="-330200">
              <a:lnSpc>
                <a:spcPct val="115000"/>
              </a:lnSpc>
              <a:buClr>
                <a:schemeClr val="lt1"/>
              </a:buClr>
              <a:buSzPts val="1600"/>
              <a:buFont typeface="Arial"/>
              <a:buChar char="●"/>
            </a:pPr>
            <a:r>
              <a:rPr lang="en" sz="1600" dirty="0">
                <a:solidFill>
                  <a:schemeClr val="lt1"/>
                </a:solidFill>
              </a:rPr>
              <a:t>also: engage with broad range of people and languages and their different situations across Australia.</a:t>
            </a:r>
            <a:endParaRPr lang="en-NZ" sz="1600" dirty="0">
              <a:solidFill>
                <a:schemeClr val="lt1"/>
              </a:solidFill>
            </a:endParaRPr>
          </a:p>
          <a:p>
            <a:pPr marL="285750" lvl="7" indent="-285750">
              <a:lnSpc>
                <a:spcPct val="115000"/>
              </a:lnSpc>
              <a:buClr>
                <a:schemeClr val="lt1"/>
              </a:buClr>
              <a:buSzPts val="1600"/>
              <a:buFont typeface="Arial" panose="020B0604020202020204" pitchFamily="34" charset="0"/>
              <a:buChar char="•"/>
            </a:pPr>
            <a:r>
              <a:rPr lang="en-NZ" dirty="0">
                <a:solidFill>
                  <a:schemeClr val="lt1"/>
                </a:solidFill>
              </a:rPr>
              <a:t>Many groups are in same reawakening phases as </a:t>
            </a:r>
            <a:r>
              <a:rPr lang="en-NZ" dirty="0" err="1">
                <a:solidFill>
                  <a:schemeClr val="lt1"/>
                </a:solidFill>
              </a:rPr>
              <a:t>Dharug</a:t>
            </a:r>
            <a:endParaRPr lang="en-NZ" dirty="0">
              <a:solidFill>
                <a:schemeClr val="lt1"/>
              </a:solidFill>
            </a:endParaRPr>
          </a:p>
          <a:p>
            <a:pPr marL="127000" lvl="4" indent="-285750">
              <a:lnSpc>
                <a:spcPct val="115000"/>
              </a:lnSpc>
              <a:buClr>
                <a:schemeClr val="lt1"/>
              </a:buClr>
              <a:buSzPts val="1600"/>
              <a:buFont typeface="Arial"/>
              <a:buChar char="•"/>
            </a:pPr>
            <a:r>
              <a:rPr lang="en" dirty="0">
                <a:solidFill>
                  <a:schemeClr val="lt1"/>
                </a:solidFill>
              </a:rPr>
              <a:t>Hopeful and inspiring</a:t>
            </a:r>
            <a:endParaRPr dirty="0">
              <a:solidFill>
                <a:schemeClr val="lt1"/>
              </a:solidFill>
            </a:endParaRPr>
          </a:p>
          <a:p>
            <a:pPr marL="127000" lvl="4" indent="-285750">
              <a:lnSpc>
                <a:spcPct val="115000"/>
              </a:lnSpc>
              <a:buClr>
                <a:schemeClr val="lt1"/>
              </a:buClr>
              <a:buSzPts val="1600"/>
              <a:buFont typeface="Arial"/>
              <a:buChar char="•"/>
            </a:pPr>
            <a:r>
              <a:rPr lang="en" dirty="0">
                <a:solidFill>
                  <a:schemeClr val="lt1"/>
                </a:solidFill>
              </a:rPr>
              <a:t>Also shocking….</a:t>
            </a:r>
            <a:endParaRPr dirty="0">
              <a:solidFill>
                <a:schemeClr val="lt1"/>
              </a:solidFill>
            </a:endParaRPr>
          </a:p>
          <a:p>
            <a:pPr marL="127000" lvl="4" indent="-285750">
              <a:lnSpc>
                <a:spcPct val="115000"/>
              </a:lnSpc>
              <a:buClr>
                <a:schemeClr val="lt1"/>
              </a:buClr>
              <a:buSzPts val="1600"/>
              <a:buFont typeface="Arial"/>
              <a:buChar char="•"/>
            </a:pPr>
            <a:r>
              <a:rPr lang="en" dirty="0">
                <a:solidFill>
                  <a:schemeClr val="lt1"/>
                </a:solidFill>
              </a:rPr>
              <a:t>Shows hows how much work is still needed in revival settings.</a:t>
            </a:r>
            <a:endParaRPr dirty="0">
              <a:solidFill>
                <a:schemeClr val="lt1"/>
              </a:solidFill>
            </a:endParaRPr>
          </a:p>
          <a:p>
            <a:pPr marL="0" lvl="0" indent="0" algn="l" rtl="0">
              <a:lnSpc>
                <a:spcPct val="115000"/>
              </a:lnSpc>
              <a:spcBef>
                <a:spcPts val="0"/>
              </a:spcBef>
              <a:spcAft>
                <a:spcPts val="0"/>
              </a:spcAft>
              <a:buNone/>
            </a:pPr>
            <a:endParaRPr dirty="0">
              <a:solidFill>
                <a:schemeClr val="lt1"/>
              </a:solidFill>
            </a:endParaRPr>
          </a:p>
          <a:p>
            <a:pPr marL="457200" lvl="0" indent="0" algn="l" rtl="0">
              <a:lnSpc>
                <a:spcPct val="115000"/>
              </a:lnSpc>
              <a:spcBef>
                <a:spcPts val="0"/>
              </a:spcBef>
              <a:spcAft>
                <a:spcPts val="0"/>
              </a:spcAft>
              <a:buNone/>
            </a:pPr>
            <a:endParaRPr dirty="0">
              <a:solidFill>
                <a:schemeClr val="lt1"/>
              </a:solidFill>
            </a:endParaRPr>
          </a:p>
          <a:p>
            <a:pPr marL="0" lvl="0" indent="0" algn="l" rtl="0">
              <a:lnSpc>
                <a:spcPct val="115000"/>
              </a:lnSpc>
              <a:spcBef>
                <a:spcPts val="0"/>
              </a:spcBef>
              <a:spcAft>
                <a:spcPts val="0"/>
              </a:spcAft>
              <a:buNone/>
            </a:pPr>
            <a:endParaRPr dirty="0">
              <a:solidFill>
                <a:schemeClr val="lt1"/>
              </a:solidFill>
            </a:endParaRPr>
          </a:p>
          <a:p>
            <a:pPr marL="0" lvl="0" indent="0" algn="l" rtl="0">
              <a:spcBef>
                <a:spcPts val="0"/>
              </a:spcBef>
              <a:spcAft>
                <a:spcPts val="0"/>
              </a:spcAft>
              <a:buNone/>
            </a:pPr>
            <a:endParaRPr dirty="0">
              <a:solidFill>
                <a:schemeClr val="lt1"/>
              </a:solidFill>
            </a:endParaRPr>
          </a:p>
        </p:txBody>
      </p:sp>
      <p:pic>
        <p:nvPicPr>
          <p:cNvPr id="140" name="Google Shape;140;p25"/>
          <p:cNvPicPr preferRelativeResize="0"/>
          <p:nvPr/>
        </p:nvPicPr>
        <p:blipFill>
          <a:blip r:embed="rId3">
            <a:alphaModFix/>
          </a:blip>
          <a:stretch>
            <a:fillRect/>
          </a:stretch>
        </p:blipFill>
        <p:spPr>
          <a:xfrm flipH="1">
            <a:off x="6705699" y="649049"/>
            <a:ext cx="2438301" cy="1538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26"/>
          <p:cNvSpPr txBox="1"/>
          <p:nvPr/>
        </p:nvSpPr>
        <p:spPr>
          <a:xfrm>
            <a:off x="909975" y="945325"/>
            <a:ext cx="7209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400">
              <a:solidFill>
                <a:schemeClr val="lt1"/>
              </a:solidFill>
            </a:endParaRPr>
          </a:p>
        </p:txBody>
      </p:sp>
      <p:sp>
        <p:nvSpPr>
          <p:cNvPr id="147" name="Google Shape;147;p26"/>
          <p:cNvSpPr txBox="1"/>
          <p:nvPr/>
        </p:nvSpPr>
        <p:spPr>
          <a:xfrm>
            <a:off x="504910" y="309430"/>
            <a:ext cx="8134180" cy="48243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dirty="0">
                <a:solidFill>
                  <a:schemeClr val="dk1"/>
                </a:solidFill>
              </a:rPr>
              <a:t> </a:t>
            </a:r>
            <a:r>
              <a:rPr lang="en" sz="2200" dirty="0">
                <a:solidFill>
                  <a:schemeClr val="lt1"/>
                </a:solidFill>
              </a:rPr>
              <a:t>ILA grant: Community  language lessons, learning resources </a:t>
            </a:r>
            <a:endParaRPr sz="2200" dirty="0">
              <a:solidFill>
                <a:schemeClr val="lt1"/>
              </a:solidFill>
            </a:endParaRPr>
          </a:p>
          <a:p>
            <a:pPr marL="457200" lvl="0" indent="-323850" algn="l" rtl="0">
              <a:lnSpc>
                <a:spcPct val="115000"/>
              </a:lnSpc>
              <a:spcBef>
                <a:spcPts val="0"/>
              </a:spcBef>
              <a:spcAft>
                <a:spcPts val="0"/>
              </a:spcAft>
              <a:buClr>
                <a:schemeClr val="lt1"/>
              </a:buClr>
              <a:buSzPts val="1500"/>
              <a:buChar char="●"/>
            </a:pPr>
            <a:r>
              <a:rPr lang="en-NZ" sz="1600" dirty="0">
                <a:solidFill>
                  <a:schemeClr val="lt1"/>
                </a:solidFill>
              </a:rPr>
              <a:t>Developed and delivered community language lessons (8 weeks)</a:t>
            </a:r>
          </a:p>
          <a:p>
            <a:pPr marL="457200" lvl="0" indent="-323850" algn="l" rtl="0">
              <a:lnSpc>
                <a:spcPct val="115000"/>
              </a:lnSpc>
              <a:spcBef>
                <a:spcPts val="0"/>
              </a:spcBef>
              <a:spcAft>
                <a:spcPts val="0"/>
              </a:spcAft>
              <a:buClr>
                <a:schemeClr val="lt1"/>
              </a:buClr>
              <a:buSzPts val="1500"/>
              <a:buChar char="●"/>
            </a:pPr>
            <a:r>
              <a:rPr lang="en-NZ" sz="1600" dirty="0">
                <a:solidFill>
                  <a:schemeClr val="lt1"/>
                </a:solidFill>
              </a:rPr>
              <a:t>500+ people in first year</a:t>
            </a:r>
          </a:p>
          <a:p>
            <a:pPr marL="457200" lvl="0" indent="-323850" algn="l" rtl="0">
              <a:lnSpc>
                <a:spcPct val="115000"/>
              </a:lnSpc>
              <a:spcBef>
                <a:spcPts val="0"/>
              </a:spcBef>
              <a:spcAft>
                <a:spcPts val="0"/>
              </a:spcAft>
              <a:buClr>
                <a:schemeClr val="lt1"/>
              </a:buClr>
              <a:buSzPts val="1500"/>
              <a:buChar char="●"/>
            </a:pPr>
            <a:r>
              <a:rPr lang="en-NZ" sz="1600" dirty="0">
                <a:solidFill>
                  <a:schemeClr val="lt1"/>
                </a:solidFill>
              </a:rPr>
              <a:t>COVID forced into online delivery now back to face to face</a:t>
            </a:r>
          </a:p>
          <a:p>
            <a:pPr marL="457200" lvl="0" indent="-336550" algn="l" rtl="0">
              <a:lnSpc>
                <a:spcPct val="115000"/>
              </a:lnSpc>
              <a:spcBef>
                <a:spcPts val="0"/>
              </a:spcBef>
              <a:spcAft>
                <a:spcPts val="0"/>
              </a:spcAft>
              <a:buClr>
                <a:schemeClr val="lt1"/>
              </a:buClr>
              <a:buSzPts val="1700"/>
              <a:buChar char="●"/>
            </a:pPr>
            <a:r>
              <a:rPr lang="en-NZ" sz="1600" dirty="0">
                <a:solidFill>
                  <a:schemeClr val="lt1"/>
                </a:solidFill>
              </a:rPr>
              <a:t>Current large group</a:t>
            </a:r>
          </a:p>
          <a:p>
            <a:pPr marL="457200" lvl="0" indent="-323850" algn="l" rtl="0">
              <a:lnSpc>
                <a:spcPct val="115000"/>
              </a:lnSpc>
              <a:spcBef>
                <a:spcPts val="0"/>
              </a:spcBef>
              <a:spcAft>
                <a:spcPts val="0"/>
              </a:spcAft>
              <a:buClr>
                <a:schemeClr val="lt1"/>
              </a:buClr>
              <a:buSzPts val="1500"/>
              <a:buChar char="●"/>
            </a:pPr>
            <a:r>
              <a:rPr lang="en-NZ" sz="1600" dirty="0">
                <a:solidFill>
                  <a:schemeClr val="lt1"/>
                </a:solidFill>
              </a:rPr>
              <a:t>LOTS of community enthusiasm </a:t>
            </a:r>
          </a:p>
          <a:p>
            <a:pPr marL="457200" lvl="0" indent="-336550" algn="l" rtl="0">
              <a:lnSpc>
                <a:spcPct val="115000"/>
              </a:lnSpc>
              <a:spcBef>
                <a:spcPts val="0"/>
              </a:spcBef>
              <a:spcAft>
                <a:spcPts val="0"/>
              </a:spcAft>
              <a:buClr>
                <a:schemeClr val="lt1"/>
              </a:buClr>
              <a:buSzPts val="1700"/>
              <a:buChar char="●"/>
            </a:pPr>
            <a:r>
              <a:rPr lang="en-NZ" sz="1600" dirty="0">
                <a:solidFill>
                  <a:schemeClr val="lt1"/>
                </a:solidFill>
              </a:rPr>
              <a:t>Facebook group, online learner group too</a:t>
            </a:r>
          </a:p>
          <a:p>
            <a:pPr marL="457200" lvl="0" indent="-336550" algn="l" rtl="0">
              <a:lnSpc>
                <a:spcPct val="115000"/>
              </a:lnSpc>
              <a:spcBef>
                <a:spcPts val="0"/>
              </a:spcBef>
              <a:spcAft>
                <a:spcPts val="0"/>
              </a:spcAft>
              <a:buClr>
                <a:schemeClr val="lt1"/>
              </a:buClr>
              <a:buSzPts val="1700"/>
              <a:buChar char="●"/>
            </a:pPr>
            <a:endParaRPr lang="en-NZ" sz="1000" dirty="0">
              <a:solidFill>
                <a:schemeClr val="lt1"/>
              </a:solidFill>
            </a:endParaRPr>
          </a:p>
          <a:p>
            <a:pPr marL="457200" lvl="0" indent="-323850" algn="l" rtl="0">
              <a:lnSpc>
                <a:spcPct val="115000"/>
              </a:lnSpc>
              <a:spcBef>
                <a:spcPts val="0"/>
              </a:spcBef>
              <a:spcAft>
                <a:spcPts val="0"/>
              </a:spcAft>
              <a:buClr>
                <a:schemeClr val="lt1"/>
              </a:buClr>
              <a:buSzPts val="1500"/>
              <a:buChar char="●"/>
            </a:pPr>
            <a:r>
              <a:rPr lang="en-NZ" sz="1600" dirty="0">
                <a:solidFill>
                  <a:schemeClr val="lt1"/>
                </a:solidFill>
              </a:rPr>
              <a:t>Moving beyond the word list and creating communicative responses.</a:t>
            </a:r>
          </a:p>
          <a:p>
            <a:pPr marL="457200" indent="-336550">
              <a:lnSpc>
                <a:spcPct val="115000"/>
              </a:lnSpc>
              <a:buClr>
                <a:schemeClr val="lt1"/>
              </a:buClr>
              <a:buSzPts val="1700"/>
              <a:buFont typeface="Arial"/>
              <a:buChar char="●"/>
            </a:pPr>
            <a:r>
              <a:rPr lang="en-NZ" sz="1600" dirty="0">
                <a:solidFill>
                  <a:schemeClr val="lt1"/>
                </a:solidFill>
              </a:rPr>
              <a:t>Developed accessible learning resources</a:t>
            </a:r>
          </a:p>
          <a:p>
            <a:pPr marL="457200" lvl="0" indent="-336550">
              <a:lnSpc>
                <a:spcPct val="115000"/>
              </a:lnSpc>
              <a:buClr>
                <a:schemeClr val="lt1"/>
              </a:buClr>
              <a:buSzPts val="1700"/>
              <a:buChar char="●"/>
            </a:pPr>
            <a:r>
              <a:rPr lang="en-NZ" sz="1600" dirty="0">
                <a:solidFill>
                  <a:schemeClr val="lt1"/>
                </a:solidFill>
              </a:rPr>
              <a:t>Progressing language description</a:t>
            </a:r>
          </a:p>
          <a:p>
            <a:pPr marL="457200" lvl="0" indent="-336550">
              <a:lnSpc>
                <a:spcPct val="115000"/>
              </a:lnSpc>
              <a:buClr>
                <a:schemeClr val="lt1"/>
              </a:buClr>
              <a:buSzPts val="1700"/>
              <a:buChar char="●"/>
            </a:pPr>
            <a:r>
              <a:rPr lang="en-NZ" sz="1600" dirty="0">
                <a:solidFill>
                  <a:schemeClr val="lt1"/>
                </a:solidFill>
              </a:rPr>
              <a:t>Increasing language learning resources</a:t>
            </a:r>
          </a:p>
          <a:p>
            <a:pPr marL="457200" lvl="0" indent="-336550">
              <a:lnSpc>
                <a:spcPct val="115000"/>
              </a:lnSpc>
              <a:buClr>
                <a:schemeClr val="lt1"/>
              </a:buClr>
              <a:buSzPts val="1700"/>
              <a:buChar char="●"/>
            </a:pPr>
            <a:endParaRPr lang="en-NZ" sz="1000" dirty="0">
              <a:solidFill>
                <a:schemeClr val="lt1"/>
              </a:solidFill>
            </a:endParaRPr>
          </a:p>
          <a:p>
            <a:pPr marL="457200" lvl="0" indent="-323850" algn="l" rtl="0">
              <a:lnSpc>
                <a:spcPct val="115000"/>
              </a:lnSpc>
              <a:spcBef>
                <a:spcPts val="0"/>
              </a:spcBef>
              <a:spcAft>
                <a:spcPts val="0"/>
              </a:spcAft>
              <a:buClr>
                <a:schemeClr val="lt1"/>
              </a:buClr>
              <a:buSzPts val="1500"/>
              <a:buChar char="●"/>
            </a:pPr>
            <a:r>
              <a:rPr lang="en-NZ" sz="1600" dirty="0">
                <a:solidFill>
                  <a:schemeClr val="lt1"/>
                </a:solidFill>
              </a:rPr>
              <a:t>Making Strong allies - Aboriginal and non-Aboriginal </a:t>
            </a:r>
          </a:p>
          <a:p>
            <a:pPr marL="457200" lvl="0" indent="-323850" algn="l" rtl="0">
              <a:lnSpc>
                <a:spcPct val="115000"/>
              </a:lnSpc>
              <a:spcBef>
                <a:spcPts val="0"/>
              </a:spcBef>
              <a:spcAft>
                <a:spcPts val="0"/>
              </a:spcAft>
              <a:buClr>
                <a:schemeClr val="lt1"/>
              </a:buClr>
              <a:buSzPts val="1500"/>
              <a:buChar char="●"/>
            </a:pPr>
            <a:r>
              <a:rPr lang="en-NZ" sz="1600" dirty="0">
                <a:solidFill>
                  <a:schemeClr val="lt1"/>
                </a:solidFill>
              </a:rPr>
              <a:t>We now have lots of language advocates </a:t>
            </a:r>
          </a:p>
          <a:p>
            <a:pPr marL="457200" lvl="0" indent="-323850" algn="l" rtl="0">
              <a:lnSpc>
                <a:spcPct val="115000"/>
              </a:lnSpc>
              <a:spcBef>
                <a:spcPts val="0"/>
              </a:spcBef>
              <a:spcAft>
                <a:spcPts val="0"/>
              </a:spcAft>
              <a:buClr>
                <a:schemeClr val="lt1"/>
              </a:buClr>
              <a:buSzPts val="1500"/>
              <a:buChar char="●"/>
            </a:pPr>
            <a:r>
              <a:rPr lang="en-NZ" sz="1600" dirty="0">
                <a:solidFill>
                  <a:schemeClr val="lt1"/>
                </a:solidFill>
              </a:rPr>
              <a:t>We have created partnerships </a:t>
            </a:r>
          </a:p>
          <a:p>
            <a:pPr marL="0" lvl="0" indent="0" algn="l" rtl="0">
              <a:spcBef>
                <a:spcPts val="0"/>
              </a:spcBef>
              <a:spcAft>
                <a:spcPts val="0"/>
              </a:spcAft>
              <a:buNone/>
            </a:pPr>
            <a:endParaRPr dirty="0">
              <a:solidFill>
                <a:schemeClr val="lt1"/>
              </a:solidFill>
            </a:endParaRPr>
          </a:p>
        </p:txBody>
      </p:sp>
      <p:pic>
        <p:nvPicPr>
          <p:cNvPr id="148" name="Google Shape;148;p26"/>
          <p:cNvPicPr preferRelativeResize="0"/>
          <p:nvPr/>
        </p:nvPicPr>
        <p:blipFill>
          <a:blip r:embed="rId3">
            <a:alphaModFix/>
          </a:blip>
          <a:stretch>
            <a:fillRect/>
          </a:stretch>
        </p:blipFill>
        <p:spPr>
          <a:xfrm>
            <a:off x="6618602" y="3498550"/>
            <a:ext cx="1984524" cy="11855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27"/>
          <p:cNvSpPr txBox="1"/>
          <p:nvPr/>
        </p:nvSpPr>
        <p:spPr>
          <a:xfrm>
            <a:off x="909975" y="945325"/>
            <a:ext cx="7209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400">
              <a:solidFill>
                <a:schemeClr val="lt1"/>
              </a:solidFill>
            </a:endParaRPr>
          </a:p>
        </p:txBody>
      </p:sp>
      <p:sp>
        <p:nvSpPr>
          <p:cNvPr id="155" name="Google Shape;155;p27"/>
          <p:cNvSpPr txBox="1"/>
          <p:nvPr/>
        </p:nvSpPr>
        <p:spPr>
          <a:xfrm>
            <a:off x="777675" y="500066"/>
            <a:ext cx="7341600" cy="503673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dirty="0">
                <a:solidFill>
                  <a:schemeClr val="lt1"/>
                </a:solidFill>
              </a:rPr>
              <a:t>SIGNIFICANT PARTNERSHIPS</a:t>
            </a:r>
          </a:p>
          <a:p>
            <a:pPr marL="0" lvl="0" indent="0" algn="l" rtl="0">
              <a:lnSpc>
                <a:spcPct val="115000"/>
              </a:lnSpc>
              <a:spcBef>
                <a:spcPts val="0"/>
              </a:spcBef>
              <a:spcAft>
                <a:spcPts val="0"/>
              </a:spcAft>
              <a:buNone/>
            </a:pPr>
            <a:endParaRPr sz="2200" dirty="0">
              <a:solidFill>
                <a:schemeClr val="lt1"/>
              </a:solidFill>
            </a:endParaRPr>
          </a:p>
          <a:p>
            <a:pPr marL="0" lvl="0" indent="0" algn="l" rtl="0">
              <a:lnSpc>
                <a:spcPct val="115000"/>
              </a:lnSpc>
              <a:spcBef>
                <a:spcPts val="0"/>
              </a:spcBef>
              <a:spcAft>
                <a:spcPts val="0"/>
              </a:spcAft>
              <a:buNone/>
            </a:pPr>
            <a:r>
              <a:rPr lang="en" sz="1600" dirty="0">
                <a:solidFill>
                  <a:schemeClr val="lt1"/>
                </a:solidFill>
              </a:rPr>
              <a:t>Many, but example for ILA…</a:t>
            </a:r>
            <a:endParaRPr sz="1600" dirty="0">
              <a:solidFill>
                <a:schemeClr val="lt1"/>
              </a:solidFill>
            </a:endParaRPr>
          </a:p>
          <a:p>
            <a:pPr marL="457200" indent="-330200">
              <a:lnSpc>
                <a:spcPct val="115000"/>
              </a:lnSpc>
              <a:buClr>
                <a:schemeClr val="lt1"/>
              </a:buClr>
              <a:buSzPts val="1600"/>
              <a:buFont typeface="Arial"/>
              <a:buChar char="●"/>
            </a:pPr>
            <a:r>
              <a:rPr lang="en" sz="1600" dirty="0">
                <a:solidFill>
                  <a:schemeClr val="lt1"/>
                </a:solidFill>
              </a:rPr>
              <a:t> Two different Dharug organsiations: overwhelming support</a:t>
            </a:r>
          </a:p>
          <a:p>
            <a:pPr marL="457200" indent="-330200">
              <a:lnSpc>
                <a:spcPct val="115000"/>
              </a:lnSpc>
              <a:buClr>
                <a:schemeClr val="lt1"/>
              </a:buClr>
              <a:buSzPts val="1600"/>
              <a:buFont typeface="Arial"/>
              <a:buChar char="●"/>
            </a:pPr>
            <a:r>
              <a:rPr lang="en" sz="1600" dirty="0">
                <a:solidFill>
                  <a:schemeClr val="lt1"/>
                </a:solidFill>
              </a:rPr>
              <a:t>core language research partnership: us and extra language researchers (Denise Angelo and David Wilkins)</a:t>
            </a:r>
            <a:endParaRPr sz="1600" dirty="0">
              <a:solidFill>
                <a:schemeClr val="lt1"/>
              </a:solidFill>
            </a:endParaRPr>
          </a:p>
          <a:p>
            <a:pPr marL="457200" lvl="1" indent="-330200">
              <a:lnSpc>
                <a:spcPct val="115000"/>
              </a:lnSpc>
              <a:buClr>
                <a:schemeClr val="lt1"/>
              </a:buClr>
              <a:buSzPts val="1600"/>
              <a:buChar char="●"/>
            </a:pPr>
            <a:r>
              <a:rPr lang="en" sz="1600" dirty="0">
                <a:solidFill>
                  <a:schemeClr val="lt1"/>
                </a:solidFill>
              </a:rPr>
              <a:t>partnership assists with developing lessons, fuller descriptions of Dharug, more to draw on for community and school language lessons and more accessible language materials.</a:t>
            </a:r>
            <a:endParaRPr sz="1600" dirty="0">
              <a:solidFill>
                <a:schemeClr val="lt1"/>
              </a:solidFill>
            </a:endParaRPr>
          </a:p>
          <a:p>
            <a:pPr marL="457200" lvl="0" indent="-330200" algn="l" rtl="0">
              <a:lnSpc>
                <a:spcPct val="115000"/>
              </a:lnSpc>
              <a:spcBef>
                <a:spcPts val="0"/>
              </a:spcBef>
              <a:spcAft>
                <a:spcPts val="0"/>
              </a:spcAft>
              <a:buClr>
                <a:schemeClr val="lt1"/>
              </a:buClr>
              <a:buSzPts val="1600"/>
              <a:buChar char="●"/>
            </a:pPr>
            <a:r>
              <a:rPr lang="en" sz="1600" dirty="0">
                <a:solidFill>
                  <a:schemeClr val="lt1"/>
                </a:solidFill>
              </a:rPr>
              <a:t>”Fruits” shared with community members (lessons, facebook group,language materials, current MILE students etc)</a:t>
            </a:r>
          </a:p>
          <a:p>
            <a:pPr marL="457200" lvl="0" indent="-330200" algn="l" rtl="0">
              <a:lnSpc>
                <a:spcPct val="115000"/>
              </a:lnSpc>
              <a:spcBef>
                <a:spcPts val="0"/>
              </a:spcBef>
              <a:spcAft>
                <a:spcPts val="0"/>
              </a:spcAft>
              <a:buClr>
                <a:schemeClr val="lt1"/>
              </a:buClr>
              <a:buSzPts val="1600"/>
              <a:buChar char="●"/>
            </a:pPr>
            <a:r>
              <a:rPr lang="en" sz="1600" dirty="0">
                <a:solidFill>
                  <a:schemeClr val="lt1"/>
                </a:solidFill>
              </a:rPr>
              <a:t>Western Sydney University now also assisting – currently with venue for face to face lessons</a:t>
            </a:r>
            <a:endParaRPr sz="1600" dirty="0">
              <a:solidFill>
                <a:schemeClr val="lt1"/>
              </a:solidFill>
            </a:endParaRPr>
          </a:p>
          <a:p>
            <a:pPr marL="0" lvl="0" indent="0" algn="l" rtl="0">
              <a:lnSpc>
                <a:spcPct val="115000"/>
              </a:lnSpc>
              <a:spcBef>
                <a:spcPts val="0"/>
              </a:spcBef>
              <a:spcAft>
                <a:spcPts val="0"/>
              </a:spcAft>
              <a:buNone/>
            </a:pPr>
            <a:endParaRPr dirty="0">
              <a:solidFill>
                <a:schemeClr val="lt1"/>
              </a:solidFill>
            </a:endParaRPr>
          </a:p>
          <a:p>
            <a:pPr marL="457200" lvl="0" indent="0" algn="l" rtl="0">
              <a:lnSpc>
                <a:spcPct val="115000"/>
              </a:lnSpc>
              <a:spcBef>
                <a:spcPts val="0"/>
              </a:spcBef>
              <a:spcAft>
                <a:spcPts val="0"/>
              </a:spcAft>
              <a:buNone/>
            </a:pPr>
            <a:endParaRPr dirty="0">
              <a:solidFill>
                <a:schemeClr val="lt1"/>
              </a:solidFill>
            </a:endParaRPr>
          </a:p>
          <a:p>
            <a:pPr marL="457200" lvl="0" indent="-304800" algn="l" rtl="0">
              <a:lnSpc>
                <a:spcPct val="115000"/>
              </a:lnSpc>
              <a:spcBef>
                <a:spcPts val="0"/>
              </a:spcBef>
              <a:spcAft>
                <a:spcPts val="0"/>
              </a:spcAft>
              <a:buClr>
                <a:schemeClr val="dk1"/>
              </a:buClr>
              <a:buSzPts val="1200"/>
              <a:buChar char="●"/>
            </a:pPr>
            <a:r>
              <a:rPr lang="en" dirty="0">
                <a:solidFill>
                  <a:schemeClr val="dk1"/>
                </a:solidFill>
              </a:rPr>
              <a:t>reate communicative response</a:t>
            </a:r>
            <a:endParaRPr dirty="0">
              <a:solidFill>
                <a:schemeClr val="lt1"/>
              </a:solidFill>
            </a:endParaRPr>
          </a:p>
          <a:p>
            <a:pPr marL="0" lvl="0" indent="0" algn="l" rtl="0">
              <a:spcBef>
                <a:spcPts val="0"/>
              </a:spcBef>
              <a:spcAft>
                <a:spcPts val="0"/>
              </a:spcAft>
              <a:buNone/>
            </a:pPr>
            <a:endParaRPr dirty="0">
              <a:solidFill>
                <a:schemeClr val="lt1"/>
              </a:solidFill>
            </a:endParaRPr>
          </a:p>
        </p:txBody>
      </p:sp>
      <p:pic>
        <p:nvPicPr>
          <p:cNvPr id="156" name="Google Shape;156;p27"/>
          <p:cNvPicPr preferRelativeResize="0"/>
          <p:nvPr/>
        </p:nvPicPr>
        <p:blipFill>
          <a:blip r:embed="rId3">
            <a:alphaModFix/>
          </a:blip>
          <a:stretch>
            <a:fillRect/>
          </a:stretch>
        </p:blipFill>
        <p:spPr>
          <a:xfrm>
            <a:off x="6901630" y="3935896"/>
            <a:ext cx="1746551" cy="10300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28"/>
          <p:cNvSpPr txBox="1"/>
          <p:nvPr/>
        </p:nvSpPr>
        <p:spPr>
          <a:xfrm>
            <a:off x="909975" y="945325"/>
            <a:ext cx="7209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400">
              <a:solidFill>
                <a:schemeClr val="lt1"/>
              </a:solidFill>
            </a:endParaRPr>
          </a:p>
        </p:txBody>
      </p:sp>
      <p:sp>
        <p:nvSpPr>
          <p:cNvPr id="163" name="Google Shape;163;p28"/>
          <p:cNvSpPr txBox="1"/>
          <p:nvPr/>
        </p:nvSpPr>
        <p:spPr>
          <a:xfrm>
            <a:off x="392243" y="672300"/>
            <a:ext cx="8031000" cy="37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dirty="0">
                <a:solidFill>
                  <a:schemeClr val="dk1"/>
                </a:solidFill>
              </a:rPr>
              <a:t> </a:t>
            </a:r>
            <a:r>
              <a:rPr lang="en" sz="2200" dirty="0">
                <a:solidFill>
                  <a:schemeClr val="dk1"/>
                </a:solidFill>
              </a:rPr>
              <a:t> </a:t>
            </a:r>
            <a:r>
              <a:rPr lang="en" sz="2200" dirty="0">
                <a:solidFill>
                  <a:schemeClr val="lt1"/>
                </a:solidFill>
              </a:rPr>
              <a:t> DHARUG SCHOOL PROGRAM</a:t>
            </a:r>
            <a:endParaRPr sz="2200" dirty="0">
              <a:solidFill>
                <a:schemeClr val="lt1"/>
              </a:solidFill>
            </a:endParaRPr>
          </a:p>
          <a:p>
            <a:pPr marL="0" lvl="0" indent="0" algn="l" rtl="0">
              <a:lnSpc>
                <a:spcPct val="115000"/>
              </a:lnSpc>
              <a:spcBef>
                <a:spcPts val="0"/>
              </a:spcBef>
              <a:spcAft>
                <a:spcPts val="0"/>
              </a:spcAft>
              <a:buNone/>
            </a:pPr>
            <a:endParaRPr dirty="0">
              <a:solidFill>
                <a:schemeClr val="lt1"/>
              </a:solidFill>
            </a:endParaRPr>
          </a:p>
          <a:p>
            <a:pPr marL="457200" lvl="0" indent="-330200" algn="l" rtl="0">
              <a:lnSpc>
                <a:spcPct val="115000"/>
              </a:lnSpc>
              <a:spcBef>
                <a:spcPts val="0"/>
              </a:spcBef>
              <a:spcAft>
                <a:spcPts val="0"/>
              </a:spcAft>
              <a:buClr>
                <a:schemeClr val="lt1"/>
              </a:buClr>
              <a:buSzPts val="1600"/>
              <a:buChar char="●"/>
            </a:pPr>
            <a:r>
              <a:rPr lang="en" sz="1600" dirty="0">
                <a:solidFill>
                  <a:schemeClr val="lt1"/>
                </a:solidFill>
              </a:rPr>
              <a:t>School program (currently very difficult to upscale beyond my single school)</a:t>
            </a:r>
            <a:endParaRPr sz="1600" dirty="0">
              <a:solidFill>
                <a:schemeClr val="lt1"/>
              </a:solidFill>
            </a:endParaRPr>
          </a:p>
          <a:p>
            <a:pPr marL="914400" lvl="1" indent="-330200" algn="l" rtl="0">
              <a:lnSpc>
                <a:spcPct val="115000"/>
              </a:lnSpc>
              <a:spcBef>
                <a:spcPts val="0"/>
              </a:spcBef>
              <a:spcAft>
                <a:spcPts val="0"/>
              </a:spcAft>
              <a:buClr>
                <a:schemeClr val="lt1"/>
              </a:buClr>
              <a:buSzPts val="1600"/>
              <a:buChar char="○"/>
            </a:pPr>
            <a:r>
              <a:rPr lang="en" sz="1600" dirty="0">
                <a:solidFill>
                  <a:schemeClr val="lt1"/>
                </a:solidFill>
              </a:rPr>
              <a:t>No external support mechanisms: no regional language centre, not part of any NSW language nest etc </a:t>
            </a:r>
            <a:endParaRPr sz="1600" dirty="0">
              <a:solidFill>
                <a:schemeClr val="lt1"/>
              </a:solidFill>
            </a:endParaRPr>
          </a:p>
          <a:p>
            <a:pPr marL="457200" lvl="0" indent="-330200" algn="l" rtl="0">
              <a:lnSpc>
                <a:spcPct val="115000"/>
              </a:lnSpc>
              <a:spcBef>
                <a:spcPts val="0"/>
              </a:spcBef>
              <a:spcAft>
                <a:spcPts val="0"/>
              </a:spcAft>
              <a:buClr>
                <a:schemeClr val="lt1"/>
              </a:buClr>
              <a:buSzPts val="1600"/>
              <a:buChar char="●"/>
            </a:pPr>
            <a:r>
              <a:rPr lang="en" sz="1600" dirty="0">
                <a:solidFill>
                  <a:schemeClr val="lt1"/>
                </a:solidFill>
              </a:rPr>
              <a:t>Kids get status and recognition from peers and teachers, motivation to be good at it drives their learning. </a:t>
            </a:r>
            <a:endParaRPr sz="1600" dirty="0">
              <a:solidFill>
                <a:schemeClr val="lt1"/>
              </a:solidFill>
            </a:endParaRPr>
          </a:p>
          <a:p>
            <a:pPr marL="457200" lvl="0" indent="-330200" algn="l" rtl="0">
              <a:lnSpc>
                <a:spcPct val="115000"/>
              </a:lnSpc>
              <a:spcBef>
                <a:spcPts val="0"/>
              </a:spcBef>
              <a:spcAft>
                <a:spcPts val="0"/>
              </a:spcAft>
              <a:buClr>
                <a:schemeClr val="lt1"/>
              </a:buClr>
              <a:buSzPts val="1600"/>
              <a:buChar char="●"/>
            </a:pPr>
            <a:r>
              <a:rPr lang="en" sz="1600" dirty="0">
                <a:solidFill>
                  <a:schemeClr val="lt1"/>
                </a:solidFill>
              </a:rPr>
              <a:t>Some children researching themselves going home using my resources</a:t>
            </a:r>
            <a:endParaRPr sz="1600" dirty="0">
              <a:solidFill>
                <a:schemeClr val="lt1"/>
              </a:solidFill>
            </a:endParaRPr>
          </a:p>
          <a:p>
            <a:pPr marL="457200" lvl="0" indent="-330200" algn="l" rtl="0">
              <a:lnSpc>
                <a:spcPct val="115000"/>
              </a:lnSpc>
              <a:spcBef>
                <a:spcPts val="0"/>
              </a:spcBef>
              <a:spcAft>
                <a:spcPts val="0"/>
              </a:spcAft>
              <a:buClr>
                <a:schemeClr val="lt1"/>
              </a:buClr>
              <a:buSzPts val="1600"/>
              <a:buChar char="●"/>
            </a:pPr>
            <a:r>
              <a:rPr lang="en" sz="1600" dirty="0">
                <a:solidFill>
                  <a:schemeClr val="lt1"/>
                </a:solidFill>
              </a:rPr>
              <a:t>Children are practising at home, teaching their parents who have not had the same opportunity. </a:t>
            </a:r>
            <a:endParaRPr sz="1600" dirty="0">
              <a:solidFill>
                <a:schemeClr val="lt1"/>
              </a:solidFill>
            </a:endParaRPr>
          </a:p>
          <a:p>
            <a:pPr marL="457200" lvl="0" indent="0" algn="l" rtl="0">
              <a:lnSpc>
                <a:spcPct val="115000"/>
              </a:lnSpc>
              <a:spcBef>
                <a:spcPts val="0"/>
              </a:spcBef>
              <a:spcAft>
                <a:spcPts val="0"/>
              </a:spcAft>
              <a:buNone/>
            </a:pPr>
            <a:endParaRPr dirty="0">
              <a:solidFill>
                <a:schemeClr val="lt1"/>
              </a:solidFill>
            </a:endParaRPr>
          </a:p>
          <a:p>
            <a:pPr marL="457200" lvl="0" indent="0" algn="l" rtl="0">
              <a:lnSpc>
                <a:spcPct val="115000"/>
              </a:lnSpc>
              <a:spcBef>
                <a:spcPts val="0"/>
              </a:spcBef>
              <a:spcAft>
                <a:spcPts val="0"/>
              </a:spcAft>
              <a:buNone/>
            </a:pPr>
            <a:endParaRPr dirty="0">
              <a:solidFill>
                <a:schemeClr val="lt1"/>
              </a:solidFill>
            </a:endParaRPr>
          </a:p>
          <a:p>
            <a:pPr marL="0" lvl="0" indent="0" algn="l" rtl="0">
              <a:spcBef>
                <a:spcPts val="0"/>
              </a:spcBef>
              <a:spcAft>
                <a:spcPts val="0"/>
              </a:spcAft>
              <a:buNone/>
            </a:pPr>
            <a:endParaRPr dirty="0">
              <a:solidFill>
                <a:schemeClr val="lt1"/>
              </a:solidFill>
            </a:endParaRPr>
          </a:p>
        </p:txBody>
      </p:sp>
      <p:pic>
        <p:nvPicPr>
          <p:cNvPr id="164" name="Google Shape;164;p28"/>
          <p:cNvPicPr preferRelativeResize="0"/>
          <p:nvPr/>
        </p:nvPicPr>
        <p:blipFill>
          <a:blip r:embed="rId3">
            <a:alphaModFix/>
          </a:blip>
          <a:stretch>
            <a:fillRect/>
          </a:stretch>
        </p:blipFill>
        <p:spPr>
          <a:xfrm>
            <a:off x="6773251" y="2468825"/>
            <a:ext cx="2123774" cy="2493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9"/>
          <p:cNvSpPr txBox="1"/>
          <p:nvPr/>
        </p:nvSpPr>
        <p:spPr>
          <a:xfrm>
            <a:off x="909975" y="945325"/>
            <a:ext cx="7209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400">
              <a:solidFill>
                <a:schemeClr val="lt1"/>
              </a:solidFill>
            </a:endParaRPr>
          </a:p>
        </p:txBody>
      </p:sp>
      <p:sp>
        <p:nvSpPr>
          <p:cNvPr id="171" name="Google Shape;171;p29"/>
          <p:cNvSpPr txBox="1"/>
          <p:nvPr/>
        </p:nvSpPr>
        <p:spPr>
          <a:xfrm>
            <a:off x="1007175" y="1051350"/>
            <a:ext cx="73416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45720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
        <p:nvSpPr>
          <p:cNvPr id="172" name="Google Shape;172;p29"/>
          <p:cNvSpPr txBox="1"/>
          <p:nvPr/>
        </p:nvSpPr>
        <p:spPr>
          <a:xfrm>
            <a:off x="847525" y="624900"/>
            <a:ext cx="7147500" cy="2492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200">
                <a:solidFill>
                  <a:schemeClr val="lt1"/>
                </a:solidFill>
              </a:rPr>
              <a:t>BOOK PUBLISHING</a:t>
            </a:r>
            <a:endParaRPr sz="2200">
              <a:solidFill>
                <a:schemeClr val="lt1"/>
              </a:solidFill>
            </a:endParaRPr>
          </a:p>
          <a:p>
            <a:pPr marL="457200" lvl="0" indent="-304800" algn="l" rtl="0">
              <a:lnSpc>
                <a:spcPct val="115000"/>
              </a:lnSpc>
              <a:spcBef>
                <a:spcPts val="0"/>
              </a:spcBef>
              <a:spcAft>
                <a:spcPts val="0"/>
              </a:spcAft>
              <a:buClr>
                <a:schemeClr val="lt1"/>
              </a:buClr>
              <a:buSzPts val="1200"/>
              <a:buChar char="●"/>
            </a:pPr>
            <a:r>
              <a:rPr lang="en">
                <a:solidFill>
                  <a:schemeClr val="lt1"/>
                </a:solidFill>
              </a:rPr>
              <a:t>The reason why I initially started on my Dharug language path was as a primary school teacher you quickly realise that there are no resources. So we decided to make some. I can see now that that I was and many others on this journey were at the very beginning of our language learning. A lot has changed since then. </a:t>
            </a:r>
            <a:endParaRPr>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a:solidFill>
                <a:schemeClr val="lt1"/>
              </a:solidFill>
            </a:endParaRPr>
          </a:p>
          <a:p>
            <a:pPr marL="0" lvl="0" indent="0" algn="l" rtl="0">
              <a:spcBef>
                <a:spcPts val="0"/>
              </a:spcBef>
              <a:spcAft>
                <a:spcPts val="0"/>
              </a:spcAft>
              <a:buClr>
                <a:schemeClr val="dk1"/>
              </a:buClr>
              <a:buSzPts val="1100"/>
              <a:buFont typeface="Arial"/>
              <a:buNone/>
            </a:pPr>
            <a:endParaRPr>
              <a:solidFill>
                <a:schemeClr val="lt1"/>
              </a:solidFill>
            </a:endParaRPr>
          </a:p>
          <a:p>
            <a:pPr marL="0" lvl="0" indent="0" algn="l" rtl="0">
              <a:spcBef>
                <a:spcPts val="0"/>
              </a:spcBef>
              <a:spcAft>
                <a:spcPts val="0"/>
              </a:spcAft>
              <a:buNone/>
            </a:pPr>
            <a:endParaRPr/>
          </a:p>
        </p:txBody>
      </p:sp>
      <p:pic>
        <p:nvPicPr>
          <p:cNvPr id="173" name="Google Shape;173;p29"/>
          <p:cNvPicPr preferRelativeResize="0"/>
          <p:nvPr/>
        </p:nvPicPr>
        <p:blipFill>
          <a:blip r:embed="rId3">
            <a:alphaModFix/>
          </a:blip>
          <a:stretch>
            <a:fillRect/>
          </a:stretch>
        </p:blipFill>
        <p:spPr>
          <a:xfrm>
            <a:off x="1325225" y="2617750"/>
            <a:ext cx="1820727" cy="1710750"/>
          </a:xfrm>
          <a:prstGeom prst="rect">
            <a:avLst/>
          </a:prstGeom>
          <a:noFill/>
          <a:ln>
            <a:noFill/>
          </a:ln>
        </p:spPr>
      </p:pic>
      <p:pic>
        <p:nvPicPr>
          <p:cNvPr id="174" name="Google Shape;174;p29"/>
          <p:cNvPicPr preferRelativeResize="0"/>
          <p:nvPr/>
        </p:nvPicPr>
        <p:blipFill>
          <a:blip r:embed="rId4">
            <a:alphaModFix/>
          </a:blip>
          <a:stretch>
            <a:fillRect/>
          </a:stretch>
        </p:blipFill>
        <p:spPr>
          <a:xfrm>
            <a:off x="3726927" y="2571750"/>
            <a:ext cx="1805136" cy="1710750"/>
          </a:xfrm>
          <a:prstGeom prst="rect">
            <a:avLst/>
          </a:prstGeom>
          <a:noFill/>
          <a:ln>
            <a:noFill/>
          </a:ln>
        </p:spPr>
      </p:pic>
      <p:pic>
        <p:nvPicPr>
          <p:cNvPr id="175" name="Google Shape;175;p29"/>
          <p:cNvPicPr preferRelativeResize="0"/>
          <p:nvPr/>
        </p:nvPicPr>
        <p:blipFill>
          <a:blip r:embed="rId5">
            <a:alphaModFix/>
          </a:blip>
          <a:stretch>
            <a:fillRect/>
          </a:stretch>
        </p:blipFill>
        <p:spPr>
          <a:xfrm>
            <a:off x="6159213" y="2617750"/>
            <a:ext cx="1769741" cy="1710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30"/>
          <p:cNvSpPr txBox="1"/>
          <p:nvPr/>
        </p:nvSpPr>
        <p:spPr>
          <a:xfrm>
            <a:off x="909975" y="945325"/>
            <a:ext cx="7209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400">
              <a:solidFill>
                <a:schemeClr val="lt1"/>
              </a:solidFill>
            </a:endParaRPr>
          </a:p>
        </p:txBody>
      </p:sp>
      <p:sp>
        <p:nvSpPr>
          <p:cNvPr id="182" name="Google Shape;182;p30"/>
          <p:cNvSpPr txBox="1"/>
          <p:nvPr/>
        </p:nvSpPr>
        <p:spPr>
          <a:xfrm>
            <a:off x="1007175" y="1051350"/>
            <a:ext cx="73416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45720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
        <p:nvSpPr>
          <p:cNvPr id="183" name="Google Shape;183;p30"/>
          <p:cNvSpPr txBox="1"/>
          <p:nvPr/>
        </p:nvSpPr>
        <p:spPr>
          <a:xfrm>
            <a:off x="433950" y="273216"/>
            <a:ext cx="8276100" cy="5002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dirty="0">
                <a:solidFill>
                  <a:schemeClr val="lt1"/>
                </a:solidFill>
              </a:rPr>
              <a:t>(some of) OUR ISSUES</a:t>
            </a:r>
            <a:endParaRPr sz="2200" dirty="0">
              <a:solidFill>
                <a:schemeClr val="lt1"/>
              </a:solidFill>
            </a:endParaRPr>
          </a:p>
          <a:p>
            <a:pPr marL="0" lvl="0" indent="0" algn="l" rtl="0">
              <a:lnSpc>
                <a:spcPct val="115000"/>
              </a:lnSpc>
              <a:spcBef>
                <a:spcPts val="0"/>
              </a:spcBef>
              <a:spcAft>
                <a:spcPts val="0"/>
              </a:spcAft>
              <a:buNone/>
            </a:pPr>
            <a:r>
              <a:rPr lang="en" b="1" dirty="0">
                <a:solidFill>
                  <a:schemeClr val="lt1"/>
                </a:solidFill>
              </a:rPr>
              <a:t>No consistent funding </a:t>
            </a:r>
            <a:endParaRPr b="1" dirty="0">
              <a:solidFill>
                <a:schemeClr val="lt1"/>
              </a:solidFill>
            </a:endParaRPr>
          </a:p>
          <a:p>
            <a:pPr marL="914400" lvl="1" indent="-304800" algn="l" rtl="0">
              <a:lnSpc>
                <a:spcPct val="115000"/>
              </a:lnSpc>
              <a:spcBef>
                <a:spcPts val="0"/>
              </a:spcBef>
              <a:spcAft>
                <a:spcPts val="0"/>
              </a:spcAft>
              <a:buClr>
                <a:schemeClr val="lt1"/>
              </a:buClr>
              <a:buSzPts val="1200"/>
              <a:buChar char="○"/>
            </a:pPr>
            <a:r>
              <a:rPr lang="en" dirty="0">
                <a:solidFill>
                  <a:schemeClr val="lt1"/>
                </a:solidFill>
              </a:rPr>
              <a:t>$$$$s  are hard fought and contested (not fostering cooperation)</a:t>
            </a:r>
            <a:endParaRPr dirty="0">
              <a:solidFill>
                <a:schemeClr val="lt1"/>
              </a:solidFill>
            </a:endParaRPr>
          </a:p>
          <a:p>
            <a:pPr marL="914400" lvl="1" indent="-304800" algn="l" rtl="0">
              <a:lnSpc>
                <a:spcPct val="115000"/>
              </a:lnSpc>
              <a:spcBef>
                <a:spcPts val="0"/>
              </a:spcBef>
              <a:spcAft>
                <a:spcPts val="0"/>
              </a:spcAft>
              <a:buClr>
                <a:schemeClr val="lt1"/>
              </a:buClr>
              <a:buSzPts val="1200"/>
              <a:buChar char="○"/>
            </a:pPr>
            <a:r>
              <a:rPr lang="en" dirty="0">
                <a:solidFill>
                  <a:schemeClr val="lt1"/>
                </a:solidFill>
              </a:rPr>
              <a:t>Haves and have nots</a:t>
            </a:r>
            <a:endParaRPr dirty="0">
              <a:solidFill>
                <a:schemeClr val="lt1"/>
              </a:solidFill>
            </a:endParaRPr>
          </a:p>
          <a:p>
            <a:pPr marL="914400" lvl="1" indent="-304800" algn="l" rtl="0">
              <a:lnSpc>
                <a:spcPct val="115000"/>
              </a:lnSpc>
              <a:spcBef>
                <a:spcPts val="0"/>
              </a:spcBef>
              <a:spcAft>
                <a:spcPts val="0"/>
              </a:spcAft>
              <a:buClr>
                <a:schemeClr val="lt1"/>
              </a:buClr>
              <a:buSzPts val="1200"/>
              <a:buChar char="○"/>
            </a:pPr>
            <a:r>
              <a:rPr lang="en" dirty="0">
                <a:solidFill>
                  <a:schemeClr val="lt1"/>
                </a:solidFill>
              </a:rPr>
              <a:t>Makes planning very hard - how to make a living? </a:t>
            </a:r>
            <a:endParaRPr b="1" dirty="0">
              <a:solidFill>
                <a:schemeClr val="lt1"/>
              </a:solidFill>
            </a:endParaRPr>
          </a:p>
          <a:p>
            <a:pPr marL="914400" lvl="1" indent="-298450" algn="l" rtl="0">
              <a:lnSpc>
                <a:spcPct val="115000"/>
              </a:lnSpc>
              <a:spcBef>
                <a:spcPts val="0"/>
              </a:spcBef>
              <a:spcAft>
                <a:spcPts val="0"/>
              </a:spcAft>
              <a:buClr>
                <a:schemeClr val="lt1"/>
              </a:buClr>
              <a:buSzPts val="1100"/>
              <a:buChar char="○"/>
            </a:pPr>
            <a:r>
              <a:rPr lang="en" dirty="0">
                <a:solidFill>
                  <a:schemeClr val="lt1"/>
                </a:solidFill>
              </a:rPr>
              <a:t>one-off/project doesn’t support the continuous language work essential to make more languages strong</a:t>
            </a:r>
            <a:endParaRPr dirty="0">
              <a:solidFill>
                <a:schemeClr val="lt1"/>
              </a:solidFill>
            </a:endParaRPr>
          </a:p>
          <a:p>
            <a:pPr marL="914400" lvl="1" indent="-298450" algn="l" rtl="0">
              <a:lnSpc>
                <a:spcPct val="115000"/>
              </a:lnSpc>
              <a:spcBef>
                <a:spcPts val="0"/>
              </a:spcBef>
              <a:spcAft>
                <a:spcPts val="0"/>
              </a:spcAft>
              <a:buClr>
                <a:schemeClr val="lt1"/>
              </a:buClr>
              <a:buSzPts val="1100"/>
              <a:buChar char="○"/>
            </a:pPr>
            <a:r>
              <a:rPr lang="en" dirty="0">
                <a:solidFill>
                  <a:schemeClr val="lt1"/>
                </a:solidFill>
              </a:rPr>
              <a:t>closes the door on developing real, ongoing, sustainable language programs</a:t>
            </a:r>
            <a:endParaRPr dirty="0">
              <a:solidFill>
                <a:schemeClr val="lt1"/>
              </a:solidFill>
            </a:endParaRPr>
          </a:p>
          <a:p>
            <a:pPr marL="0" lvl="0" indent="0" algn="l" rtl="0">
              <a:lnSpc>
                <a:spcPct val="115000"/>
              </a:lnSpc>
              <a:spcBef>
                <a:spcPts val="0"/>
              </a:spcBef>
              <a:spcAft>
                <a:spcPts val="0"/>
              </a:spcAft>
              <a:buNone/>
            </a:pPr>
            <a:endParaRPr b="1" dirty="0">
              <a:solidFill>
                <a:schemeClr val="lt1"/>
              </a:solidFill>
            </a:endParaRPr>
          </a:p>
          <a:p>
            <a:pPr marL="0" lvl="0" indent="0" algn="l" rtl="0">
              <a:lnSpc>
                <a:spcPct val="115000"/>
              </a:lnSpc>
              <a:spcBef>
                <a:spcPts val="0"/>
              </a:spcBef>
              <a:spcAft>
                <a:spcPts val="0"/>
              </a:spcAft>
              <a:buNone/>
            </a:pPr>
            <a:r>
              <a:rPr lang="en" b="1" dirty="0">
                <a:solidFill>
                  <a:schemeClr val="lt1"/>
                </a:solidFill>
              </a:rPr>
              <a:t>No training pathways or positions</a:t>
            </a:r>
            <a:endParaRPr b="1" dirty="0">
              <a:solidFill>
                <a:schemeClr val="lt1"/>
              </a:solidFill>
            </a:endParaRPr>
          </a:p>
          <a:p>
            <a:pPr marL="0" lvl="0" indent="0" algn="l" rtl="0">
              <a:lnSpc>
                <a:spcPct val="115000"/>
              </a:lnSpc>
              <a:spcBef>
                <a:spcPts val="0"/>
              </a:spcBef>
              <a:spcAft>
                <a:spcPts val="0"/>
              </a:spcAft>
              <a:buNone/>
            </a:pPr>
            <a:endParaRPr b="1" dirty="0">
              <a:solidFill>
                <a:schemeClr val="lt1"/>
              </a:solidFill>
            </a:endParaRPr>
          </a:p>
          <a:p>
            <a:pPr marL="0" lvl="0" indent="0" algn="l" rtl="0">
              <a:lnSpc>
                <a:spcPct val="115000"/>
              </a:lnSpc>
              <a:spcBef>
                <a:spcPts val="0"/>
              </a:spcBef>
              <a:spcAft>
                <a:spcPts val="0"/>
              </a:spcAft>
              <a:buNone/>
            </a:pPr>
            <a:r>
              <a:rPr lang="en" b="1" dirty="0">
                <a:solidFill>
                  <a:schemeClr val="lt1"/>
                </a:solidFill>
              </a:rPr>
              <a:t>Supporting Dharug, language of place</a:t>
            </a:r>
            <a:endParaRPr b="1" dirty="0">
              <a:solidFill>
                <a:schemeClr val="lt1"/>
              </a:solidFill>
            </a:endParaRPr>
          </a:p>
          <a:p>
            <a:pPr marL="457200" lvl="0" indent="-304800" algn="l" rtl="0">
              <a:lnSpc>
                <a:spcPct val="115000"/>
              </a:lnSpc>
              <a:spcBef>
                <a:spcPts val="0"/>
              </a:spcBef>
              <a:spcAft>
                <a:spcPts val="0"/>
              </a:spcAft>
              <a:buClr>
                <a:schemeClr val="lt1"/>
              </a:buClr>
              <a:buSzPts val="1200"/>
              <a:buChar char="●"/>
            </a:pPr>
            <a:r>
              <a:rPr lang="en" dirty="0">
                <a:solidFill>
                  <a:schemeClr val="lt1"/>
                </a:solidFill>
              </a:rPr>
              <a:t>Despite community interest in learning, it’s difficult to get traction for “Dharug” in Sydney</a:t>
            </a:r>
            <a:endParaRPr dirty="0">
              <a:solidFill>
                <a:schemeClr val="lt1"/>
              </a:solidFill>
            </a:endParaRPr>
          </a:p>
          <a:p>
            <a:pPr marL="457200" lvl="0" indent="-298450" algn="l" rtl="0">
              <a:lnSpc>
                <a:spcPct val="115000"/>
              </a:lnSpc>
              <a:spcBef>
                <a:spcPts val="0"/>
              </a:spcBef>
              <a:spcAft>
                <a:spcPts val="0"/>
              </a:spcAft>
              <a:buClr>
                <a:schemeClr val="lt1"/>
              </a:buClr>
              <a:buSzPts val="1100"/>
              <a:buChar char="●"/>
            </a:pPr>
            <a:r>
              <a:rPr lang="en" dirty="0">
                <a:solidFill>
                  <a:schemeClr val="lt1"/>
                </a:solidFill>
              </a:rPr>
              <a:t>nowadays more localised words ending in ___-gal, or “Eora Nation” have more visibility</a:t>
            </a:r>
            <a:endParaRPr dirty="0">
              <a:solidFill>
                <a:schemeClr val="lt1"/>
              </a:solidFill>
            </a:endParaRPr>
          </a:p>
          <a:p>
            <a:pPr marL="457200" lvl="0" indent="-298450" algn="l" rtl="0">
              <a:lnSpc>
                <a:spcPct val="115000"/>
              </a:lnSpc>
              <a:spcBef>
                <a:spcPts val="0"/>
              </a:spcBef>
              <a:spcAft>
                <a:spcPts val="0"/>
              </a:spcAft>
              <a:buClr>
                <a:schemeClr val="lt1"/>
              </a:buClr>
              <a:buSzPts val="1100"/>
              <a:buChar char="●"/>
            </a:pPr>
            <a:r>
              <a:rPr lang="en" dirty="0">
                <a:solidFill>
                  <a:schemeClr val="lt1"/>
                </a:solidFill>
              </a:rPr>
              <a:t>Not our choice: we have right to be heard</a:t>
            </a:r>
            <a:endParaRPr dirty="0">
              <a:solidFill>
                <a:schemeClr val="lt1"/>
              </a:solidFill>
            </a:endParaRPr>
          </a:p>
          <a:p>
            <a:pPr marL="457200" lvl="0" indent="-298450" algn="l" rtl="0">
              <a:lnSpc>
                <a:spcPct val="115000"/>
              </a:lnSpc>
              <a:spcBef>
                <a:spcPts val="0"/>
              </a:spcBef>
              <a:spcAft>
                <a:spcPts val="0"/>
              </a:spcAft>
              <a:buClr>
                <a:schemeClr val="lt1"/>
              </a:buClr>
              <a:buSzPts val="1100"/>
              <a:buChar char="●"/>
            </a:pPr>
            <a:r>
              <a:rPr lang="en" dirty="0">
                <a:solidFill>
                  <a:schemeClr val="lt1"/>
                </a:solidFill>
              </a:rPr>
              <a:t>Surely people doing the work: study, teaching, sharing, learning, consulting can have a say</a:t>
            </a:r>
            <a:endParaRPr dirty="0">
              <a:solidFill>
                <a:schemeClr val="lt1"/>
              </a:solidFill>
            </a:endParaRPr>
          </a:p>
          <a:p>
            <a:pPr marL="457200" lvl="0" indent="-298450" algn="l" rtl="0">
              <a:lnSpc>
                <a:spcPct val="115000"/>
              </a:lnSpc>
              <a:spcBef>
                <a:spcPts val="0"/>
              </a:spcBef>
              <a:spcAft>
                <a:spcPts val="0"/>
              </a:spcAft>
              <a:buClr>
                <a:schemeClr val="lt1"/>
              </a:buClr>
              <a:buSzPts val="1100"/>
              <a:buChar char="●"/>
            </a:pPr>
            <a:r>
              <a:rPr lang="en" dirty="0">
                <a:solidFill>
                  <a:schemeClr val="lt1"/>
                </a:solidFill>
              </a:rPr>
              <a:t>Capital cities are complex - people from everywhere, wanting to learn own languages</a:t>
            </a:r>
            <a:endParaRPr dirty="0">
              <a:solidFill>
                <a:schemeClr val="lt1"/>
              </a:solidFill>
            </a:endParaRPr>
          </a:p>
          <a:p>
            <a:pPr marL="457200" lvl="0" indent="-298450" algn="l" rtl="0">
              <a:lnSpc>
                <a:spcPct val="115000"/>
              </a:lnSpc>
              <a:spcBef>
                <a:spcPts val="0"/>
              </a:spcBef>
              <a:spcAft>
                <a:spcPts val="0"/>
              </a:spcAft>
              <a:buClr>
                <a:schemeClr val="lt1"/>
              </a:buClr>
              <a:buSzPts val="1100"/>
              <a:buChar char="●"/>
            </a:pPr>
            <a:r>
              <a:rPr lang="en" dirty="0">
                <a:solidFill>
                  <a:schemeClr val="lt1"/>
                </a:solidFill>
              </a:rPr>
              <a:t>Dharug people are a small minority - swamped by others and their povs</a:t>
            </a:r>
            <a:endParaRPr dirty="0">
              <a:solidFill>
                <a:schemeClr val="lt1"/>
              </a:solidFill>
            </a:endParaRPr>
          </a:p>
          <a:p>
            <a:pPr marL="0" lvl="0" indent="0" algn="l" rtl="0">
              <a:spcBef>
                <a:spcPts val="0"/>
              </a:spcBef>
              <a:spcAft>
                <a:spcPts val="0"/>
              </a:spcAft>
              <a:buNone/>
            </a:pPr>
            <a:endParaRPr dirty="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0" name="Google Shape;190;p31"/>
          <p:cNvSpPr txBox="1"/>
          <p:nvPr/>
        </p:nvSpPr>
        <p:spPr>
          <a:xfrm>
            <a:off x="694467" y="601500"/>
            <a:ext cx="7341600" cy="394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dirty="0">
                <a:solidFill>
                  <a:schemeClr val="lt1"/>
                </a:solidFill>
              </a:rPr>
              <a:t>(some of) OUR ISSUES</a:t>
            </a:r>
            <a:endParaRPr sz="2200" dirty="0">
              <a:solidFill>
                <a:schemeClr val="lt1"/>
              </a:solidFill>
            </a:endParaRPr>
          </a:p>
          <a:p>
            <a:pPr marL="0" lvl="0" indent="0" algn="l" rtl="0">
              <a:lnSpc>
                <a:spcPct val="115000"/>
              </a:lnSpc>
              <a:spcBef>
                <a:spcPts val="0"/>
              </a:spcBef>
              <a:spcAft>
                <a:spcPts val="0"/>
              </a:spcAft>
              <a:buNone/>
            </a:pPr>
            <a:r>
              <a:rPr lang="en" sz="1600" dirty="0">
                <a:solidFill>
                  <a:schemeClr val="lt1"/>
                </a:solidFill>
              </a:rPr>
              <a:t>Meeting potentially huge demand</a:t>
            </a:r>
            <a:endParaRPr sz="1600" dirty="0">
              <a:solidFill>
                <a:schemeClr val="lt1"/>
              </a:solidFill>
            </a:endParaRPr>
          </a:p>
          <a:p>
            <a:pPr marL="457200" lvl="0" indent="-317500" algn="l" rtl="0">
              <a:lnSpc>
                <a:spcPct val="115000"/>
              </a:lnSpc>
              <a:spcBef>
                <a:spcPts val="0"/>
              </a:spcBef>
              <a:spcAft>
                <a:spcPts val="0"/>
              </a:spcAft>
              <a:buClr>
                <a:schemeClr val="lt1"/>
              </a:buClr>
              <a:buSzPts val="1400"/>
              <a:buChar char="●"/>
            </a:pPr>
            <a:r>
              <a:rPr lang="en" sz="1600" dirty="0">
                <a:solidFill>
                  <a:schemeClr val="lt1"/>
                </a:solidFill>
              </a:rPr>
              <a:t>Western Sydney has the largest demographic of Aboriginal people. </a:t>
            </a:r>
            <a:endParaRPr sz="1600" dirty="0">
              <a:solidFill>
                <a:schemeClr val="lt1"/>
              </a:solidFill>
            </a:endParaRPr>
          </a:p>
          <a:p>
            <a:pPr marL="457200" lvl="0" indent="-317500" algn="l" rtl="0">
              <a:lnSpc>
                <a:spcPct val="115000"/>
              </a:lnSpc>
              <a:spcBef>
                <a:spcPts val="0"/>
              </a:spcBef>
              <a:spcAft>
                <a:spcPts val="0"/>
              </a:spcAft>
              <a:buClr>
                <a:schemeClr val="lt1"/>
              </a:buClr>
              <a:buSzPts val="1400"/>
              <a:buChar char="●"/>
            </a:pPr>
            <a:r>
              <a:rPr lang="en" sz="1600" dirty="0">
                <a:solidFill>
                  <a:schemeClr val="lt1"/>
                </a:solidFill>
              </a:rPr>
              <a:t>shameful lack of support for Dharug anguage education here.</a:t>
            </a:r>
            <a:endParaRPr sz="1600" dirty="0">
              <a:solidFill>
                <a:schemeClr val="lt1"/>
              </a:solidFill>
            </a:endParaRPr>
          </a:p>
          <a:p>
            <a:pPr marL="457200" lvl="0" indent="-330200" algn="l" rtl="0">
              <a:lnSpc>
                <a:spcPct val="115000"/>
              </a:lnSpc>
              <a:spcBef>
                <a:spcPts val="0"/>
              </a:spcBef>
              <a:spcAft>
                <a:spcPts val="0"/>
              </a:spcAft>
              <a:buClr>
                <a:schemeClr val="lt1"/>
              </a:buClr>
              <a:buSzPts val="1600"/>
              <a:buChar char="●"/>
            </a:pPr>
            <a:r>
              <a:rPr lang="en" sz="1600" dirty="0">
                <a:solidFill>
                  <a:schemeClr val="lt1"/>
                </a:solidFill>
              </a:rPr>
              <a:t>no targeted funding despite population (fairness? transparency?)</a:t>
            </a:r>
            <a:endParaRPr sz="1600" dirty="0">
              <a:solidFill>
                <a:schemeClr val="lt1"/>
              </a:solidFill>
            </a:endParaRPr>
          </a:p>
          <a:p>
            <a:pPr marL="457200" lvl="0" indent="-330200" algn="l" rtl="0">
              <a:lnSpc>
                <a:spcPct val="115000"/>
              </a:lnSpc>
              <a:spcBef>
                <a:spcPts val="0"/>
              </a:spcBef>
              <a:spcAft>
                <a:spcPts val="0"/>
              </a:spcAft>
              <a:buClr>
                <a:schemeClr val="lt1"/>
              </a:buClr>
              <a:buSzPts val="1600"/>
              <a:buChar char="●"/>
            </a:pPr>
            <a:r>
              <a:rPr lang="en" sz="1600" dirty="0">
                <a:solidFill>
                  <a:schemeClr val="lt1"/>
                </a:solidFill>
              </a:rPr>
              <a:t>significant employment opportunities from  language programs </a:t>
            </a:r>
            <a:endParaRPr sz="1600" dirty="0">
              <a:solidFill>
                <a:schemeClr val="lt1"/>
              </a:solidFill>
            </a:endParaRPr>
          </a:p>
          <a:p>
            <a:pPr marL="457200" lvl="0" indent="-304800" algn="l" rtl="0">
              <a:lnSpc>
                <a:spcPct val="115000"/>
              </a:lnSpc>
              <a:spcBef>
                <a:spcPts val="0"/>
              </a:spcBef>
              <a:spcAft>
                <a:spcPts val="0"/>
              </a:spcAft>
              <a:buClr>
                <a:schemeClr val="dk1"/>
              </a:buClr>
              <a:buSzPts val="1200"/>
              <a:buChar char="●"/>
            </a:pPr>
            <a:r>
              <a:rPr lang="en" dirty="0">
                <a:solidFill>
                  <a:schemeClr val="dk1"/>
                </a:solidFill>
              </a:rPr>
              <a:t>resources for language groups who are at the beginning. </a:t>
            </a:r>
            <a:endParaRPr dirty="0">
              <a:solidFill>
                <a:schemeClr val="dk1"/>
              </a:solidFill>
            </a:endParaRPr>
          </a:p>
          <a:p>
            <a:pPr marL="457200" lvl="0" indent="-304800" algn="l" rtl="0">
              <a:lnSpc>
                <a:spcPct val="115000"/>
              </a:lnSpc>
              <a:spcBef>
                <a:spcPts val="0"/>
              </a:spcBef>
              <a:spcAft>
                <a:spcPts val="0"/>
              </a:spcAft>
              <a:buClr>
                <a:schemeClr val="dk1"/>
              </a:buClr>
              <a:buSzPts val="1200"/>
              <a:buChar char="●"/>
            </a:pPr>
            <a:r>
              <a:rPr lang="en" dirty="0">
                <a:solidFill>
                  <a:schemeClr val="dk1"/>
                </a:solidFill>
              </a:rPr>
              <a:t>Training and professional pathways for the community to become accredited for the purpose of teaching and supporting language. </a:t>
            </a:r>
            <a:endParaRPr dirty="0">
              <a:solidFill>
                <a:schemeClr val="dk1"/>
              </a:solidFill>
            </a:endParaRPr>
          </a:p>
          <a:p>
            <a:pPr marL="0" lvl="0" indent="0" algn="l" rtl="0">
              <a:lnSpc>
                <a:spcPct val="115000"/>
              </a:lnSpc>
              <a:spcBef>
                <a:spcPts val="0"/>
              </a:spcBef>
              <a:spcAft>
                <a:spcPts val="0"/>
              </a:spcAft>
              <a:buNone/>
            </a:pPr>
            <a:endParaRPr dirty="0">
              <a:solidFill>
                <a:schemeClr val="lt1"/>
              </a:solidFill>
            </a:endParaRPr>
          </a:p>
          <a:p>
            <a:pPr marL="0" lvl="0" indent="0" algn="l" rtl="0">
              <a:lnSpc>
                <a:spcPct val="115000"/>
              </a:lnSpc>
              <a:spcBef>
                <a:spcPts val="0"/>
              </a:spcBef>
              <a:spcAft>
                <a:spcPts val="0"/>
              </a:spcAft>
              <a:buNone/>
            </a:pPr>
            <a:endParaRPr dirty="0">
              <a:solidFill>
                <a:schemeClr val="lt1"/>
              </a:solidFill>
            </a:endParaRPr>
          </a:p>
          <a:p>
            <a:pPr marL="457200" lvl="0" indent="0" algn="l" rtl="0">
              <a:lnSpc>
                <a:spcPct val="115000"/>
              </a:lnSpc>
              <a:spcBef>
                <a:spcPts val="0"/>
              </a:spcBef>
              <a:spcAft>
                <a:spcPts val="0"/>
              </a:spcAft>
              <a:buNone/>
            </a:pPr>
            <a:endParaRPr dirty="0">
              <a:solidFill>
                <a:schemeClr val="lt1"/>
              </a:solidFill>
            </a:endParaRPr>
          </a:p>
          <a:p>
            <a:pPr marL="0" lvl="0" indent="0" algn="l" rtl="0">
              <a:lnSpc>
                <a:spcPct val="115000"/>
              </a:lnSpc>
              <a:spcBef>
                <a:spcPts val="0"/>
              </a:spcBef>
              <a:spcAft>
                <a:spcPts val="0"/>
              </a:spcAft>
              <a:buNone/>
            </a:pPr>
            <a:endParaRPr dirty="0">
              <a:solidFill>
                <a:schemeClr val="lt1"/>
              </a:solidFill>
            </a:endParaRPr>
          </a:p>
          <a:p>
            <a:pPr marL="0" lvl="0" indent="0" algn="l" rtl="0">
              <a:spcBef>
                <a:spcPts val="0"/>
              </a:spcBef>
              <a:spcAft>
                <a:spcPts val="0"/>
              </a:spcAft>
              <a:buNone/>
            </a:pPr>
            <a:endParaRPr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685300" y="302125"/>
            <a:ext cx="6742500" cy="400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a:solidFill>
                <a:schemeClr val="lt1"/>
              </a:solidFill>
            </a:endParaRPr>
          </a:p>
        </p:txBody>
      </p:sp>
      <p:sp>
        <p:nvSpPr>
          <p:cNvPr id="62" name="Google Shape;62;p14"/>
          <p:cNvSpPr txBox="1"/>
          <p:nvPr/>
        </p:nvSpPr>
        <p:spPr>
          <a:xfrm>
            <a:off x="318050" y="627275"/>
            <a:ext cx="6246300" cy="36327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a:solidFill>
                  <a:srgbClr val="FF9900"/>
                </a:solidFill>
              </a:rPr>
              <a:t>Bayady’u budyari Ngunnawal yiyura</a:t>
            </a:r>
            <a:endParaRPr>
              <a:solidFill>
                <a:srgbClr val="FF9900"/>
              </a:solidFill>
            </a:endParaRPr>
          </a:p>
          <a:p>
            <a:pPr marL="457200" lvl="0" indent="0" algn="l" rtl="0">
              <a:spcBef>
                <a:spcPts val="0"/>
              </a:spcBef>
              <a:spcAft>
                <a:spcPts val="0"/>
              </a:spcAft>
              <a:buNone/>
            </a:pPr>
            <a:endParaRPr>
              <a:solidFill>
                <a:srgbClr val="FF9900"/>
              </a:solidFill>
            </a:endParaRPr>
          </a:p>
          <a:p>
            <a:pPr marL="457200" lvl="0" indent="0" algn="l" rtl="0">
              <a:spcBef>
                <a:spcPts val="0"/>
              </a:spcBef>
              <a:spcAft>
                <a:spcPts val="0"/>
              </a:spcAft>
              <a:buNone/>
            </a:pPr>
            <a:r>
              <a:rPr lang="en">
                <a:solidFill>
                  <a:srgbClr val="FF9900"/>
                </a:solidFill>
              </a:rPr>
              <a:t>Yiyura Ngurragbirang.</a:t>
            </a:r>
            <a:endParaRPr>
              <a:solidFill>
                <a:srgbClr val="FF9900"/>
              </a:solidFill>
            </a:endParaRPr>
          </a:p>
          <a:p>
            <a:pPr marL="457200" lvl="0" indent="0" algn="l" rtl="0">
              <a:spcBef>
                <a:spcPts val="0"/>
              </a:spcBef>
              <a:spcAft>
                <a:spcPts val="0"/>
              </a:spcAft>
              <a:buNone/>
            </a:pPr>
            <a:endParaRPr>
              <a:solidFill>
                <a:srgbClr val="FF9900"/>
              </a:solidFill>
            </a:endParaRPr>
          </a:p>
          <a:p>
            <a:pPr marL="457200" lvl="0" indent="0" algn="l" rtl="0">
              <a:spcBef>
                <a:spcPts val="0"/>
              </a:spcBef>
              <a:spcAft>
                <a:spcPts val="0"/>
              </a:spcAft>
              <a:buNone/>
            </a:pPr>
            <a:r>
              <a:rPr lang="en">
                <a:solidFill>
                  <a:srgbClr val="FF9900"/>
                </a:solidFill>
              </a:rPr>
              <a:t>Bayady’u budyari warungad baranyiin, yagu, baribugu.</a:t>
            </a:r>
            <a:endParaRPr>
              <a:solidFill>
                <a:srgbClr val="FF9900"/>
              </a:solidFill>
            </a:endParaRPr>
          </a:p>
          <a:p>
            <a:pPr marL="457200" lvl="0" indent="0" algn="l" rtl="0">
              <a:spcBef>
                <a:spcPts val="0"/>
              </a:spcBef>
              <a:spcAft>
                <a:spcPts val="0"/>
              </a:spcAft>
              <a:buNone/>
            </a:pPr>
            <a:endParaRPr>
              <a:solidFill>
                <a:srgbClr val="FF9900"/>
              </a:solidFill>
            </a:endParaRPr>
          </a:p>
          <a:p>
            <a:pPr marL="457200" lvl="0" indent="0" algn="l" rtl="0">
              <a:spcBef>
                <a:spcPts val="0"/>
              </a:spcBef>
              <a:spcAft>
                <a:spcPts val="0"/>
              </a:spcAft>
              <a:buNone/>
            </a:pPr>
            <a:r>
              <a:rPr lang="en">
                <a:solidFill>
                  <a:srgbClr val="FF9900"/>
                </a:solidFill>
              </a:rPr>
              <a:t>Bayady’u budyari Aboriginal, Torres Strait Islander yiyuragu ngurra bimalgu.</a:t>
            </a:r>
            <a:endParaRPr>
              <a:solidFill>
                <a:srgbClr val="FF9900"/>
              </a:solidFill>
            </a:endParaRPr>
          </a:p>
          <a:p>
            <a:pPr marL="457200" lvl="0" indent="0" algn="l" rtl="0">
              <a:spcBef>
                <a:spcPts val="0"/>
              </a:spcBef>
              <a:spcAft>
                <a:spcPts val="0"/>
              </a:spcAft>
              <a:buNone/>
            </a:pPr>
            <a:endParaRPr>
              <a:solidFill>
                <a:schemeClr val="lt1"/>
              </a:solidFill>
            </a:endParaRPr>
          </a:p>
          <a:p>
            <a:pPr marL="457200" lvl="0" indent="0" algn="l" rtl="0">
              <a:spcBef>
                <a:spcPts val="0"/>
              </a:spcBef>
              <a:spcAft>
                <a:spcPts val="0"/>
              </a:spcAft>
              <a:buNone/>
            </a:pPr>
            <a:r>
              <a:rPr lang="en">
                <a:solidFill>
                  <a:schemeClr val="lt1"/>
                </a:solidFill>
              </a:rPr>
              <a:t>I pay my respects to the Ngunnawal people.</a:t>
            </a:r>
            <a:endParaRPr>
              <a:solidFill>
                <a:schemeClr val="lt1"/>
              </a:solidFill>
            </a:endParaRPr>
          </a:p>
          <a:p>
            <a:pPr marL="457200" lvl="0" indent="0" algn="l" rtl="0">
              <a:spcBef>
                <a:spcPts val="0"/>
              </a:spcBef>
              <a:spcAft>
                <a:spcPts val="0"/>
              </a:spcAft>
              <a:buNone/>
            </a:pPr>
            <a:r>
              <a:rPr lang="en">
                <a:solidFill>
                  <a:schemeClr val="lt1"/>
                </a:solidFill>
              </a:rPr>
              <a:t>The people who belong to Country.</a:t>
            </a:r>
            <a:endParaRPr>
              <a:solidFill>
                <a:schemeClr val="lt1"/>
              </a:solidFill>
            </a:endParaRPr>
          </a:p>
          <a:p>
            <a:pPr marL="457200" lvl="0" indent="0" algn="l" rtl="0">
              <a:spcBef>
                <a:spcPts val="0"/>
              </a:spcBef>
              <a:spcAft>
                <a:spcPts val="0"/>
              </a:spcAft>
              <a:buNone/>
            </a:pPr>
            <a:r>
              <a:rPr lang="en">
                <a:solidFill>
                  <a:schemeClr val="lt1"/>
                </a:solidFill>
              </a:rPr>
              <a:t>I pay respect to Ngunnawal elders past, present and emerging.</a:t>
            </a:r>
            <a:endParaRPr>
              <a:solidFill>
                <a:schemeClr val="lt1"/>
              </a:solidFill>
            </a:endParaRPr>
          </a:p>
          <a:p>
            <a:pPr marL="457200" lvl="0" indent="0" algn="l" rtl="0">
              <a:spcBef>
                <a:spcPts val="0"/>
              </a:spcBef>
              <a:spcAft>
                <a:spcPts val="0"/>
              </a:spcAft>
              <a:buNone/>
            </a:pPr>
            <a:r>
              <a:rPr lang="en">
                <a:solidFill>
                  <a:schemeClr val="lt1"/>
                </a:solidFill>
              </a:rPr>
              <a:t>I pay respect to all Aboriginal and Torres Strait Islander peoples and their homelands. </a:t>
            </a:r>
            <a:endParaRPr>
              <a:solidFill>
                <a:schemeClr val="lt1"/>
              </a:solidFill>
            </a:endParaRPr>
          </a:p>
          <a:p>
            <a:pPr marL="45720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pic>
        <p:nvPicPr>
          <p:cNvPr id="63" name="Google Shape;63;p14"/>
          <p:cNvPicPr preferRelativeResize="0"/>
          <p:nvPr/>
        </p:nvPicPr>
        <p:blipFill>
          <a:blip r:embed="rId3">
            <a:alphaModFix/>
          </a:blip>
          <a:stretch>
            <a:fillRect/>
          </a:stretch>
        </p:blipFill>
        <p:spPr>
          <a:xfrm rot="1460003">
            <a:off x="5900125" y="1033650"/>
            <a:ext cx="2874299" cy="24135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8" name="Google Shape;198;p32"/>
          <p:cNvSpPr txBox="1"/>
          <p:nvPr/>
        </p:nvSpPr>
        <p:spPr>
          <a:xfrm>
            <a:off x="1007175" y="1051350"/>
            <a:ext cx="73416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45720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
        <p:nvSpPr>
          <p:cNvPr id="199" name="Google Shape;199;p32"/>
          <p:cNvSpPr txBox="1"/>
          <p:nvPr/>
        </p:nvSpPr>
        <p:spPr>
          <a:xfrm>
            <a:off x="459802" y="469266"/>
            <a:ext cx="7753800" cy="42049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200" dirty="0">
                <a:solidFill>
                  <a:schemeClr val="lt1"/>
                </a:solidFill>
              </a:rPr>
              <a:t>(some of) OUR WISH LIST</a:t>
            </a:r>
            <a:endParaRPr sz="2200" dirty="0">
              <a:solidFill>
                <a:schemeClr val="lt1"/>
              </a:solidFill>
            </a:endParaRPr>
          </a:p>
          <a:p>
            <a:pPr marL="457200" lvl="0" indent="0" algn="l" rtl="0">
              <a:lnSpc>
                <a:spcPct val="115000"/>
              </a:lnSpc>
              <a:spcBef>
                <a:spcPts val="0"/>
              </a:spcBef>
              <a:spcAft>
                <a:spcPts val="0"/>
              </a:spcAft>
              <a:buNone/>
            </a:pPr>
            <a:r>
              <a:rPr lang="en" sz="900" dirty="0">
                <a:solidFill>
                  <a:schemeClr val="lt1"/>
                </a:solidFill>
              </a:rPr>
              <a:t> </a:t>
            </a:r>
            <a:endParaRPr sz="900" dirty="0">
              <a:solidFill>
                <a:schemeClr val="lt1"/>
              </a:solidFill>
            </a:endParaRPr>
          </a:p>
          <a:p>
            <a:pPr marL="0" lvl="0" indent="0" algn="l" rtl="0">
              <a:lnSpc>
                <a:spcPct val="115000"/>
              </a:lnSpc>
              <a:spcBef>
                <a:spcPts val="0"/>
              </a:spcBef>
              <a:spcAft>
                <a:spcPts val="0"/>
              </a:spcAft>
              <a:buNone/>
            </a:pPr>
            <a:endParaRPr sz="800" dirty="0">
              <a:solidFill>
                <a:schemeClr val="lt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lt1"/>
                </a:solidFill>
              </a:rPr>
              <a:t>Develop languages policy and quality information &amp; support documents</a:t>
            </a:r>
            <a:endParaRPr b="1" dirty="0">
              <a:solidFill>
                <a:schemeClr val="lt1"/>
              </a:solidFill>
            </a:endParaRPr>
          </a:p>
          <a:p>
            <a:pPr marL="457200" lvl="0" indent="-298450" algn="l" rtl="0">
              <a:lnSpc>
                <a:spcPct val="115000"/>
              </a:lnSpc>
              <a:spcBef>
                <a:spcPts val="0"/>
              </a:spcBef>
              <a:spcAft>
                <a:spcPts val="0"/>
              </a:spcAft>
              <a:buClr>
                <a:schemeClr val="lt1"/>
              </a:buClr>
              <a:buSzPts val="1100"/>
              <a:buChar char="●"/>
            </a:pPr>
            <a:r>
              <a:rPr lang="en" dirty="0">
                <a:solidFill>
                  <a:schemeClr val="lt1"/>
                </a:solidFill>
              </a:rPr>
              <a:t>Develop a broad, inclusive languages policy (currently a policy free zone?)</a:t>
            </a:r>
            <a:endParaRPr dirty="0">
              <a:solidFill>
                <a:schemeClr val="lt1"/>
              </a:solidFill>
            </a:endParaRPr>
          </a:p>
          <a:p>
            <a:pPr marL="457200" lvl="0" indent="-298450" algn="l" rtl="0">
              <a:lnSpc>
                <a:spcPct val="115000"/>
              </a:lnSpc>
              <a:spcBef>
                <a:spcPts val="0"/>
              </a:spcBef>
              <a:spcAft>
                <a:spcPts val="0"/>
              </a:spcAft>
              <a:buClr>
                <a:schemeClr val="lt1"/>
              </a:buClr>
              <a:buSzPts val="1100"/>
              <a:buChar char="●"/>
            </a:pPr>
            <a:r>
              <a:rPr lang="en" dirty="0">
                <a:solidFill>
                  <a:schemeClr val="lt1"/>
                </a:solidFill>
              </a:rPr>
              <a:t>Recognise the different language contexts for Aboriginal and Torres Strait Islander languages revival - maintenance, starting out - established etc</a:t>
            </a:r>
            <a:endParaRPr dirty="0">
              <a:solidFill>
                <a:schemeClr val="lt1"/>
              </a:solidFill>
            </a:endParaRPr>
          </a:p>
          <a:p>
            <a:pPr marL="457200" lvl="0" indent="-298450" algn="l" rtl="0">
              <a:lnSpc>
                <a:spcPct val="115000"/>
              </a:lnSpc>
              <a:spcBef>
                <a:spcPts val="0"/>
              </a:spcBef>
              <a:spcAft>
                <a:spcPts val="0"/>
              </a:spcAft>
              <a:buClr>
                <a:schemeClr val="lt1"/>
              </a:buClr>
              <a:buSzPts val="1100"/>
              <a:buChar char="●"/>
            </a:pPr>
            <a:r>
              <a:rPr lang="en" dirty="0">
                <a:solidFill>
                  <a:schemeClr val="lt1"/>
                </a:solidFill>
              </a:rPr>
              <a:t>Be helpful: What might different stages in language work look like: starting off? established?  Map it out. Provide community members with useful, practical information </a:t>
            </a:r>
            <a:endParaRPr dirty="0">
              <a:solidFill>
                <a:schemeClr val="lt1"/>
              </a:solidFill>
            </a:endParaRPr>
          </a:p>
          <a:p>
            <a:pPr marL="457200" lvl="0" indent="-298450" algn="l" rtl="0">
              <a:lnSpc>
                <a:spcPct val="115000"/>
              </a:lnSpc>
              <a:spcBef>
                <a:spcPts val="0"/>
              </a:spcBef>
              <a:spcAft>
                <a:spcPts val="0"/>
              </a:spcAft>
              <a:buClr>
                <a:schemeClr val="lt1"/>
              </a:buClr>
              <a:buSzPts val="1100"/>
              <a:buChar char="●"/>
            </a:pPr>
            <a:r>
              <a:rPr lang="en" dirty="0">
                <a:solidFill>
                  <a:schemeClr val="lt1"/>
                </a:solidFill>
              </a:rPr>
              <a:t>Tailor Aboriginal and Torres Strait Islander language funding for different language situations. </a:t>
            </a:r>
            <a:endParaRPr dirty="0">
              <a:solidFill>
                <a:schemeClr val="lt1"/>
              </a:solidFill>
            </a:endParaRPr>
          </a:p>
          <a:p>
            <a:pPr marL="457200" lvl="0" indent="0" algn="l" rtl="0">
              <a:lnSpc>
                <a:spcPct val="115000"/>
              </a:lnSpc>
              <a:spcBef>
                <a:spcPts val="0"/>
              </a:spcBef>
              <a:spcAft>
                <a:spcPts val="0"/>
              </a:spcAft>
              <a:buNone/>
            </a:pPr>
            <a:endParaRPr sz="800" dirty="0">
              <a:solidFill>
                <a:schemeClr val="lt1"/>
              </a:solidFill>
            </a:endParaRPr>
          </a:p>
          <a:p>
            <a:pPr marL="0" lvl="0" indent="0" algn="l" rtl="0">
              <a:lnSpc>
                <a:spcPct val="115000"/>
              </a:lnSpc>
              <a:spcBef>
                <a:spcPts val="0"/>
              </a:spcBef>
              <a:spcAft>
                <a:spcPts val="0"/>
              </a:spcAft>
              <a:buNone/>
            </a:pPr>
            <a:r>
              <a:rPr lang="en" b="1" dirty="0">
                <a:solidFill>
                  <a:schemeClr val="lt1"/>
                </a:solidFill>
              </a:rPr>
              <a:t>Celebrate and promote Aboriginal and Torres Strait Islander languages</a:t>
            </a:r>
            <a:endParaRPr b="1" dirty="0">
              <a:solidFill>
                <a:schemeClr val="lt1"/>
              </a:solidFill>
            </a:endParaRPr>
          </a:p>
          <a:p>
            <a:pPr marL="457200" lvl="0" indent="-298450" algn="l" rtl="0">
              <a:lnSpc>
                <a:spcPct val="115000"/>
              </a:lnSpc>
              <a:spcBef>
                <a:spcPts val="0"/>
              </a:spcBef>
              <a:spcAft>
                <a:spcPts val="0"/>
              </a:spcAft>
              <a:buClr>
                <a:schemeClr val="lt1"/>
              </a:buClr>
              <a:buSzPts val="1100"/>
              <a:buChar char="●"/>
            </a:pPr>
            <a:r>
              <a:rPr lang="en" dirty="0">
                <a:solidFill>
                  <a:schemeClr val="lt1"/>
                </a:solidFill>
              </a:rPr>
              <a:t>Languages raise profiles of First Nations</a:t>
            </a:r>
          </a:p>
          <a:p>
            <a:pPr marL="457200" lvl="0" indent="-298450" algn="l" rtl="0">
              <a:lnSpc>
                <a:spcPct val="115000"/>
              </a:lnSpc>
              <a:spcBef>
                <a:spcPts val="0"/>
              </a:spcBef>
              <a:spcAft>
                <a:spcPts val="0"/>
              </a:spcAft>
              <a:buClr>
                <a:schemeClr val="lt1"/>
              </a:buClr>
              <a:buSzPts val="1100"/>
              <a:buChar char="●"/>
            </a:pPr>
            <a:r>
              <a:rPr lang="en" dirty="0">
                <a:solidFill>
                  <a:schemeClr val="lt1"/>
                </a:solidFill>
              </a:rPr>
              <a:t>Aboriginal people have culture of cultivating multilingualism</a:t>
            </a:r>
            <a:endParaRPr dirty="0">
              <a:solidFill>
                <a:schemeClr val="lt1"/>
              </a:solidFill>
            </a:endParaRPr>
          </a:p>
          <a:p>
            <a:pPr marL="457200" lvl="0" indent="-298450" algn="l" rtl="0">
              <a:lnSpc>
                <a:spcPct val="115000"/>
              </a:lnSpc>
              <a:spcBef>
                <a:spcPts val="0"/>
              </a:spcBef>
              <a:spcAft>
                <a:spcPts val="0"/>
              </a:spcAft>
              <a:buClr>
                <a:schemeClr val="lt1"/>
              </a:buClr>
              <a:buSzPts val="1100"/>
              <a:buChar char="●"/>
            </a:pPr>
            <a:r>
              <a:rPr lang="en" dirty="0">
                <a:solidFill>
                  <a:schemeClr val="lt1"/>
                </a:solidFill>
              </a:rPr>
              <a:t>Learning languages is good for you - gives you inroads to other languages.</a:t>
            </a:r>
            <a:endParaRPr dirty="0">
              <a:solidFill>
                <a:schemeClr val="lt1"/>
              </a:solidFill>
            </a:endParaRPr>
          </a:p>
          <a:p>
            <a:pPr marL="0" lvl="0" indent="0" algn="l" rtl="0">
              <a:spcBef>
                <a:spcPts val="0"/>
              </a:spcBef>
              <a:spcAft>
                <a:spcPts val="0"/>
              </a:spcAft>
              <a:buNone/>
            </a:pPr>
            <a:endParaRPr dirty="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33"/>
          <p:cNvSpPr txBox="1"/>
          <p:nvPr/>
        </p:nvSpPr>
        <p:spPr>
          <a:xfrm>
            <a:off x="909975" y="945325"/>
            <a:ext cx="7209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400">
              <a:solidFill>
                <a:schemeClr val="lt1"/>
              </a:solidFill>
            </a:endParaRPr>
          </a:p>
        </p:txBody>
      </p:sp>
      <p:sp>
        <p:nvSpPr>
          <p:cNvPr id="206" name="Google Shape;206;p33"/>
          <p:cNvSpPr txBox="1"/>
          <p:nvPr/>
        </p:nvSpPr>
        <p:spPr>
          <a:xfrm>
            <a:off x="1007175" y="1051350"/>
            <a:ext cx="73416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45720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
        <p:nvSpPr>
          <p:cNvPr id="207" name="Google Shape;207;p33"/>
          <p:cNvSpPr txBox="1"/>
          <p:nvPr/>
        </p:nvSpPr>
        <p:spPr>
          <a:xfrm>
            <a:off x="387225" y="3662"/>
            <a:ext cx="8581500" cy="513983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dirty="0">
                <a:solidFill>
                  <a:schemeClr val="lt1"/>
                </a:solidFill>
              </a:rPr>
              <a:t>(some of) OUR WISH LIST</a:t>
            </a:r>
          </a:p>
          <a:p>
            <a:pPr marL="0" lvl="0" indent="0" algn="l" rtl="0">
              <a:lnSpc>
                <a:spcPct val="115000"/>
              </a:lnSpc>
              <a:spcBef>
                <a:spcPts val="0"/>
              </a:spcBef>
              <a:spcAft>
                <a:spcPts val="0"/>
              </a:spcAft>
              <a:buNone/>
            </a:pPr>
            <a:r>
              <a:rPr lang="en" b="1" dirty="0">
                <a:solidFill>
                  <a:schemeClr val="lt1"/>
                </a:solidFill>
              </a:rPr>
              <a:t>Schools, education &amp; training: provide pathways</a:t>
            </a:r>
            <a:endParaRPr b="1" dirty="0">
              <a:solidFill>
                <a:schemeClr val="lt1"/>
              </a:solidFill>
            </a:endParaRPr>
          </a:p>
          <a:p>
            <a:pPr marL="457200" lvl="0" indent="-317500" algn="l" rtl="0">
              <a:lnSpc>
                <a:spcPct val="115000"/>
              </a:lnSpc>
              <a:spcBef>
                <a:spcPts val="0"/>
              </a:spcBef>
              <a:spcAft>
                <a:spcPts val="0"/>
              </a:spcAft>
              <a:buClr>
                <a:schemeClr val="lt1"/>
              </a:buClr>
              <a:buSzPts val="1400"/>
              <a:buChar char="●"/>
            </a:pPr>
            <a:r>
              <a:rPr lang="en" dirty="0">
                <a:solidFill>
                  <a:schemeClr val="lt1"/>
                </a:solidFill>
              </a:rPr>
              <a:t>fair &amp; consistent funding for Aboriginal language programs in schools</a:t>
            </a:r>
            <a:endParaRPr dirty="0">
              <a:solidFill>
                <a:schemeClr val="lt1"/>
              </a:solidFill>
            </a:endParaRPr>
          </a:p>
          <a:p>
            <a:pPr marL="457200" lvl="0" indent="-317500" algn="l" rtl="0">
              <a:lnSpc>
                <a:spcPct val="115000"/>
              </a:lnSpc>
              <a:spcBef>
                <a:spcPts val="0"/>
              </a:spcBef>
              <a:spcAft>
                <a:spcPts val="0"/>
              </a:spcAft>
              <a:buClr>
                <a:schemeClr val="lt1"/>
              </a:buClr>
              <a:buSzPts val="1400"/>
              <a:buChar char="●"/>
            </a:pPr>
            <a:r>
              <a:rPr lang="en" dirty="0">
                <a:solidFill>
                  <a:schemeClr val="lt1"/>
                </a:solidFill>
              </a:rPr>
              <a:t>funding to support the language pathway for year 11- 12  </a:t>
            </a:r>
            <a:endParaRPr dirty="0">
              <a:solidFill>
                <a:schemeClr val="lt1"/>
              </a:solidFill>
            </a:endParaRPr>
          </a:p>
          <a:p>
            <a:pPr marL="457200" lvl="0" indent="-317500" algn="l" rtl="0">
              <a:lnSpc>
                <a:spcPct val="115000"/>
              </a:lnSpc>
              <a:spcBef>
                <a:spcPts val="0"/>
              </a:spcBef>
              <a:spcAft>
                <a:spcPts val="0"/>
              </a:spcAft>
              <a:buClr>
                <a:schemeClr val="lt1"/>
              </a:buClr>
              <a:buSzPts val="1400"/>
              <a:buChar char="●"/>
            </a:pPr>
            <a:r>
              <a:rPr lang="en" dirty="0">
                <a:solidFill>
                  <a:schemeClr val="lt1"/>
                </a:solidFill>
              </a:rPr>
              <a:t>support key Aboriginal language teachers: work shadowing, modelling, mentoring programs,</a:t>
            </a:r>
            <a:endParaRPr dirty="0">
              <a:solidFill>
                <a:schemeClr val="lt1"/>
              </a:solidFill>
            </a:endParaRPr>
          </a:p>
          <a:p>
            <a:pPr marL="457200" lvl="0" indent="0" algn="l" rtl="0">
              <a:lnSpc>
                <a:spcPct val="115000"/>
              </a:lnSpc>
              <a:spcBef>
                <a:spcPts val="0"/>
              </a:spcBef>
              <a:spcAft>
                <a:spcPts val="0"/>
              </a:spcAft>
              <a:buNone/>
            </a:pPr>
            <a:r>
              <a:rPr lang="en" dirty="0">
                <a:solidFill>
                  <a:schemeClr val="lt1"/>
                </a:solidFill>
              </a:rPr>
              <a:t>assistance with succession planning </a:t>
            </a:r>
            <a:endParaRPr dirty="0">
              <a:solidFill>
                <a:schemeClr val="lt1"/>
              </a:solidFill>
            </a:endParaRPr>
          </a:p>
          <a:p>
            <a:pPr marL="457200" lvl="0" indent="-304800" algn="l" rtl="0">
              <a:lnSpc>
                <a:spcPct val="115000"/>
              </a:lnSpc>
              <a:spcBef>
                <a:spcPts val="0"/>
              </a:spcBef>
              <a:spcAft>
                <a:spcPts val="0"/>
              </a:spcAft>
              <a:buClr>
                <a:schemeClr val="lt1"/>
              </a:buClr>
              <a:buSzPts val="1200"/>
              <a:buChar char="●"/>
            </a:pPr>
            <a:r>
              <a:rPr lang="en" dirty="0">
                <a:solidFill>
                  <a:schemeClr val="lt1"/>
                </a:solidFill>
              </a:rPr>
              <a:t>training and professional pathways for community members to become accredited for the purpose of teaching and supporting language (pre-school, school, high school, TAFE). </a:t>
            </a:r>
            <a:endParaRPr dirty="0">
              <a:solidFill>
                <a:schemeClr val="lt1"/>
              </a:solidFill>
            </a:endParaRPr>
          </a:p>
          <a:p>
            <a:pPr marL="914400" lvl="1" indent="-317500">
              <a:lnSpc>
                <a:spcPct val="115000"/>
              </a:lnSpc>
              <a:buClr>
                <a:schemeClr val="lt1"/>
              </a:buClr>
              <a:buSzPts val="1400"/>
              <a:buChar char="○"/>
            </a:pPr>
            <a:r>
              <a:rPr lang="en" dirty="0">
                <a:solidFill>
                  <a:schemeClr val="lt1"/>
                </a:solidFill>
              </a:rPr>
              <a:t>We want a better languages pathway. The system advocates for community members to teach but no NSW pathway for them other than being paid as an Student Support Learning Officer (SLSO) or Aboriginal Education Officer (AEO). </a:t>
            </a:r>
            <a:endParaRPr dirty="0">
              <a:solidFill>
                <a:schemeClr val="lt1"/>
              </a:solidFill>
            </a:endParaRPr>
          </a:p>
          <a:p>
            <a:pPr marL="914400" lvl="1" indent="-317500" algn="l" rtl="0">
              <a:lnSpc>
                <a:spcPct val="115000"/>
              </a:lnSpc>
              <a:spcBef>
                <a:spcPts val="0"/>
              </a:spcBef>
              <a:spcAft>
                <a:spcPts val="0"/>
              </a:spcAft>
              <a:buClr>
                <a:schemeClr val="lt1"/>
              </a:buClr>
              <a:buSzPts val="1400"/>
              <a:buChar char="○"/>
            </a:pPr>
            <a:r>
              <a:rPr lang="en" dirty="0">
                <a:solidFill>
                  <a:schemeClr val="lt1"/>
                </a:solidFill>
              </a:rPr>
              <a:t>Limited authority to teach (WA model)</a:t>
            </a:r>
          </a:p>
          <a:p>
            <a:pPr marL="914400" lvl="1" indent="-317500" algn="l" rtl="0">
              <a:lnSpc>
                <a:spcPct val="115000"/>
              </a:lnSpc>
              <a:spcBef>
                <a:spcPts val="0"/>
              </a:spcBef>
              <a:spcAft>
                <a:spcPts val="0"/>
              </a:spcAft>
              <a:buClr>
                <a:schemeClr val="lt1"/>
              </a:buClr>
              <a:buSzPts val="1400"/>
              <a:buChar char="○"/>
            </a:pPr>
            <a:endParaRPr sz="1000" dirty="0">
              <a:solidFill>
                <a:schemeClr val="lt1"/>
              </a:solidFill>
            </a:endParaRPr>
          </a:p>
          <a:p>
            <a:pPr lvl="0">
              <a:lnSpc>
                <a:spcPct val="115000"/>
              </a:lnSpc>
            </a:pPr>
            <a:r>
              <a:rPr lang="en-NZ" b="1" dirty="0">
                <a:solidFill>
                  <a:schemeClr val="lt1"/>
                </a:solidFill>
              </a:rPr>
              <a:t>Support language resource development</a:t>
            </a:r>
          </a:p>
          <a:p>
            <a:pPr marL="457200" lvl="0" indent="-317500">
              <a:lnSpc>
                <a:spcPct val="115000"/>
              </a:lnSpc>
              <a:buClr>
                <a:schemeClr val="lt1"/>
              </a:buClr>
              <a:buSzPts val="1400"/>
              <a:buChar char="●"/>
            </a:pPr>
            <a:r>
              <a:rPr lang="en-NZ" dirty="0">
                <a:solidFill>
                  <a:schemeClr val="lt1"/>
                </a:solidFill>
              </a:rPr>
              <a:t>Language programs need teaching and learning resources - literature, songs, graded lesson plans…</a:t>
            </a:r>
          </a:p>
          <a:p>
            <a:pPr marL="0" lvl="0" indent="0" algn="l" rtl="0">
              <a:lnSpc>
                <a:spcPct val="115000"/>
              </a:lnSpc>
              <a:spcBef>
                <a:spcPts val="0"/>
              </a:spcBef>
              <a:spcAft>
                <a:spcPts val="0"/>
              </a:spcAft>
              <a:buNone/>
            </a:pPr>
            <a:endParaRPr lang="en" sz="1000" b="1" dirty="0">
              <a:solidFill>
                <a:schemeClr val="lt1"/>
              </a:solidFill>
            </a:endParaRPr>
          </a:p>
          <a:p>
            <a:pPr marL="0" lvl="0" indent="0" algn="l" rtl="0">
              <a:lnSpc>
                <a:spcPct val="115000"/>
              </a:lnSpc>
              <a:spcBef>
                <a:spcPts val="0"/>
              </a:spcBef>
              <a:spcAft>
                <a:spcPts val="0"/>
              </a:spcAft>
              <a:buNone/>
            </a:pPr>
            <a:r>
              <a:rPr lang="en" b="1" dirty="0">
                <a:solidFill>
                  <a:schemeClr val="lt1"/>
                </a:solidFill>
              </a:rPr>
              <a:t>Language curriculum development</a:t>
            </a:r>
            <a:endParaRPr dirty="0">
              <a:solidFill>
                <a:schemeClr val="lt1"/>
              </a:solidFill>
            </a:endParaRPr>
          </a:p>
          <a:p>
            <a:pPr marL="457200" lvl="0" indent="-304800" algn="l" rtl="0">
              <a:lnSpc>
                <a:spcPct val="115000"/>
              </a:lnSpc>
              <a:spcBef>
                <a:spcPts val="0"/>
              </a:spcBef>
              <a:spcAft>
                <a:spcPts val="0"/>
              </a:spcAft>
              <a:buClr>
                <a:schemeClr val="lt1"/>
              </a:buClr>
              <a:buSzPts val="1200"/>
              <a:buChar char="●"/>
            </a:pPr>
            <a:r>
              <a:rPr lang="en" dirty="0">
                <a:solidFill>
                  <a:schemeClr val="lt1"/>
                </a:solidFill>
              </a:rPr>
              <a:t>We have generalised Aboriginal &amp; Torres Strait Islander languages curriculum documents - national, state, TAFE (shells) - everyone has to create their own curriculum for their language, no resources to support this - need knowledgeable assistance</a:t>
            </a:r>
            <a:endParaRPr dirty="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34"/>
          <p:cNvSpPr txBox="1"/>
          <p:nvPr/>
        </p:nvSpPr>
        <p:spPr>
          <a:xfrm>
            <a:off x="909975" y="945325"/>
            <a:ext cx="7209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400">
              <a:solidFill>
                <a:schemeClr val="lt1"/>
              </a:solidFill>
            </a:endParaRPr>
          </a:p>
        </p:txBody>
      </p:sp>
      <p:sp>
        <p:nvSpPr>
          <p:cNvPr id="214" name="Google Shape;214;p34"/>
          <p:cNvSpPr txBox="1"/>
          <p:nvPr/>
        </p:nvSpPr>
        <p:spPr>
          <a:xfrm>
            <a:off x="1007175" y="1051350"/>
            <a:ext cx="73416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45720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
        <p:nvSpPr>
          <p:cNvPr id="215" name="Google Shape;215;p34"/>
          <p:cNvSpPr txBox="1"/>
          <p:nvPr/>
        </p:nvSpPr>
        <p:spPr>
          <a:xfrm>
            <a:off x="865800" y="88350"/>
            <a:ext cx="7482900" cy="673566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dirty="0">
                <a:solidFill>
                  <a:schemeClr val="lt1"/>
                </a:solidFill>
              </a:rPr>
              <a:t>(some of) OUR WISH LIST</a:t>
            </a:r>
            <a:endParaRPr sz="2200" dirty="0">
              <a:solidFill>
                <a:schemeClr val="lt1"/>
              </a:solidFill>
            </a:endParaRPr>
          </a:p>
          <a:p>
            <a:pPr marL="0" lvl="0" indent="0" algn="l" rtl="0">
              <a:lnSpc>
                <a:spcPct val="115000"/>
              </a:lnSpc>
              <a:spcBef>
                <a:spcPts val="0"/>
              </a:spcBef>
              <a:spcAft>
                <a:spcPts val="0"/>
              </a:spcAft>
              <a:buNone/>
            </a:pPr>
            <a:endParaRPr sz="1000" b="1" dirty="0">
              <a:solidFill>
                <a:schemeClr val="lt1"/>
              </a:solidFill>
            </a:endParaRPr>
          </a:p>
          <a:p>
            <a:pPr marL="139700" lvl="0" algn="l" rtl="0">
              <a:lnSpc>
                <a:spcPct val="115000"/>
              </a:lnSpc>
              <a:spcBef>
                <a:spcPts val="0"/>
              </a:spcBef>
              <a:spcAft>
                <a:spcPts val="0"/>
              </a:spcAft>
              <a:buClr>
                <a:schemeClr val="lt1"/>
              </a:buClr>
              <a:buSzPts val="1400"/>
            </a:pPr>
            <a:r>
              <a:rPr lang="en" b="1" dirty="0">
                <a:solidFill>
                  <a:schemeClr val="lt1"/>
                </a:solidFill>
              </a:rPr>
              <a:t>We want to be counted</a:t>
            </a:r>
            <a:endParaRPr b="1" dirty="0">
              <a:solidFill>
                <a:schemeClr val="lt1"/>
              </a:solidFill>
            </a:endParaRPr>
          </a:p>
          <a:p>
            <a:pPr marL="0" lvl="0" indent="0" algn="l" rtl="0">
              <a:lnSpc>
                <a:spcPct val="115000"/>
              </a:lnSpc>
              <a:spcBef>
                <a:spcPts val="0"/>
              </a:spcBef>
              <a:spcAft>
                <a:spcPts val="0"/>
              </a:spcAft>
              <a:buNone/>
            </a:pPr>
            <a:endParaRPr sz="2000" dirty="0">
              <a:solidFill>
                <a:schemeClr val="lt1"/>
              </a:solidFill>
            </a:endParaRPr>
          </a:p>
          <a:p>
            <a:pPr marL="457200" lvl="0" indent="0" algn="l" rtl="0">
              <a:lnSpc>
                <a:spcPct val="115000"/>
              </a:lnSpc>
              <a:spcBef>
                <a:spcPts val="0"/>
              </a:spcBef>
              <a:spcAft>
                <a:spcPts val="0"/>
              </a:spcAft>
              <a:buNone/>
            </a:pPr>
            <a:r>
              <a:rPr lang="en" sz="2000" dirty="0">
                <a:solidFill>
                  <a:schemeClr val="lt1"/>
                </a:solidFill>
              </a:rPr>
              <a:t>Target 16: Closing the Gap</a:t>
            </a:r>
            <a:endParaRPr sz="2000" dirty="0">
              <a:solidFill>
                <a:schemeClr val="lt1"/>
              </a:solidFill>
            </a:endParaRPr>
          </a:p>
          <a:p>
            <a:pPr marL="457200" lvl="0" indent="0" algn="l" rtl="0">
              <a:lnSpc>
                <a:spcPct val="115000"/>
              </a:lnSpc>
              <a:spcBef>
                <a:spcPts val="0"/>
              </a:spcBef>
              <a:spcAft>
                <a:spcPts val="0"/>
              </a:spcAft>
              <a:buNone/>
            </a:pPr>
            <a:r>
              <a:rPr lang="en" sz="2000" dirty="0">
                <a:solidFill>
                  <a:schemeClr val="lt1"/>
                </a:solidFill>
              </a:rPr>
              <a:t>Cultures and languages are strong, supported </a:t>
            </a:r>
            <a:endParaRPr sz="2000" dirty="0">
              <a:solidFill>
                <a:schemeClr val="lt1"/>
              </a:solidFill>
            </a:endParaRPr>
          </a:p>
          <a:p>
            <a:pPr marL="457200" lvl="0" indent="0" algn="l" rtl="0">
              <a:lnSpc>
                <a:spcPct val="115000"/>
              </a:lnSpc>
              <a:spcBef>
                <a:spcPts val="0"/>
              </a:spcBef>
              <a:spcAft>
                <a:spcPts val="0"/>
              </a:spcAft>
              <a:buNone/>
            </a:pPr>
            <a:r>
              <a:rPr lang="en" sz="2000" dirty="0">
                <a:solidFill>
                  <a:schemeClr val="lt1"/>
                </a:solidFill>
              </a:rPr>
              <a:t>and flourishing</a:t>
            </a:r>
            <a:endParaRPr sz="2000" dirty="0">
              <a:solidFill>
                <a:schemeClr val="lt1"/>
              </a:solidFill>
            </a:endParaRPr>
          </a:p>
          <a:p>
            <a:pPr marL="457200" lvl="0" indent="0" algn="l" rtl="0">
              <a:lnSpc>
                <a:spcPct val="115000"/>
              </a:lnSpc>
              <a:spcBef>
                <a:spcPts val="0"/>
              </a:spcBef>
              <a:spcAft>
                <a:spcPts val="0"/>
              </a:spcAft>
              <a:buNone/>
            </a:pPr>
            <a:r>
              <a:rPr lang="en" dirty="0">
                <a:solidFill>
                  <a:schemeClr val="lt1"/>
                </a:solidFill>
              </a:rPr>
              <a:t> </a:t>
            </a:r>
            <a:endParaRPr sz="700" dirty="0">
              <a:solidFill>
                <a:schemeClr val="lt1"/>
              </a:solidFill>
            </a:endParaRPr>
          </a:p>
          <a:p>
            <a:pPr marL="457200" lvl="0" indent="0" algn="l" rtl="0">
              <a:lnSpc>
                <a:spcPct val="115000"/>
              </a:lnSpc>
              <a:spcBef>
                <a:spcPts val="0"/>
              </a:spcBef>
              <a:spcAft>
                <a:spcPts val="0"/>
              </a:spcAft>
              <a:buNone/>
            </a:pPr>
            <a:r>
              <a:rPr lang="en" dirty="0">
                <a:solidFill>
                  <a:schemeClr val="lt1"/>
                </a:solidFill>
              </a:rPr>
              <a:t>By 2031, there is a sustained increase in the number and strength of Aboriginal and Torres Strait Islander languages being spoken.</a:t>
            </a:r>
            <a:endParaRPr dirty="0">
              <a:solidFill>
                <a:schemeClr val="lt1"/>
              </a:solidFill>
            </a:endParaRPr>
          </a:p>
          <a:p>
            <a:pPr marL="0" lvl="0" indent="0" algn="l" rtl="0">
              <a:lnSpc>
                <a:spcPct val="115000"/>
              </a:lnSpc>
              <a:spcBef>
                <a:spcPts val="0"/>
              </a:spcBef>
              <a:spcAft>
                <a:spcPts val="0"/>
              </a:spcAft>
              <a:buNone/>
            </a:pPr>
            <a:endParaRPr dirty="0">
              <a:solidFill>
                <a:schemeClr val="lt1"/>
              </a:solidFill>
            </a:endParaRPr>
          </a:p>
          <a:p>
            <a:pPr marL="457200" indent="-317500">
              <a:lnSpc>
                <a:spcPct val="115000"/>
              </a:lnSpc>
              <a:buClr>
                <a:schemeClr val="lt1"/>
              </a:buClr>
              <a:buSzPts val="1400"/>
              <a:buFont typeface="Arial"/>
              <a:buChar char="●"/>
            </a:pPr>
            <a:r>
              <a:rPr lang="en-NZ" dirty="0">
                <a:solidFill>
                  <a:schemeClr val="lt1"/>
                </a:solidFill>
              </a:rPr>
              <a:t>Our GROWING number could be counted for target 16 (in a language revival category) but we are not yet visible. </a:t>
            </a:r>
          </a:p>
          <a:p>
            <a:pPr marL="457200" lvl="0" indent="-317500" algn="l" rtl="0">
              <a:lnSpc>
                <a:spcPct val="115000"/>
              </a:lnSpc>
              <a:spcBef>
                <a:spcPts val="0"/>
              </a:spcBef>
              <a:spcAft>
                <a:spcPts val="0"/>
              </a:spcAft>
              <a:buClr>
                <a:schemeClr val="lt1"/>
              </a:buClr>
              <a:buSzPts val="1400"/>
              <a:buChar char="●"/>
            </a:pPr>
            <a:r>
              <a:rPr lang="en" dirty="0">
                <a:solidFill>
                  <a:schemeClr val="lt1"/>
                </a:solidFill>
              </a:rPr>
              <a:t>In the recent Census many Dharug people nominated that they were using Dharug in the home.</a:t>
            </a:r>
            <a:endParaRPr dirty="0">
              <a:solidFill>
                <a:schemeClr val="lt1"/>
              </a:solidFill>
            </a:endParaRPr>
          </a:p>
          <a:p>
            <a:pPr marL="457200" lvl="0" indent="-317500" algn="l" rtl="0">
              <a:lnSpc>
                <a:spcPct val="115000"/>
              </a:lnSpc>
              <a:spcBef>
                <a:spcPts val="0"/>
              </a:spcBef>
              <a:spcAft>
                <a:spcPts val="0"/>
              </a:spcAft>
              <a:buClr>
                <a:schemeClr val="lt1"/>
              </a:buClr>
              <a:buSzPts val="1400"/>
              <a:buChar char="●"/>
            </a:pPr>
            <a:r>
              <a:rPr lang="en" dirty="0">
                <a:solidFill>
                  <a:schemeClr val="lt1"/>
                </a:solidFill>
              </a:rPr>
              <a:t>But Dharug people cannot be counted as Language speakers/users at home because the ASCL (Australian Standard Classification of Languages) doesn't include Dharug.</a:t>
            </a:r>
            <a:endParaRPr dirty="0">
              <a:solidFill>
                <a:schemeClr val="lt1"/>
              </a:solidFill>
            </a:endParaRPr>
          </a:p>
          <a:p>
            <a:pPr marL="457200" lvl="0" indent="0" algn="l" rtl="0">
              <a:lnSpc>
                <a:spcPct val="115000"/>
              </a:lnSpc>
              <a:spcBef>
                <a:spcPts val="0"/>
              </a:spcBef>
              <a:spcAft>
                <a:spcPts val="0"/>
              </a:spcAft>
              <a:buNone/>
            </a:pPr>
            <a:endParaRPr dirty="0">
              <a:solidFill>
                <a:schemeClr val="lt1"/>
              </a:solidFill>
              <a:highlight>
                <a:schemeClr val="lt1"/>
              </a:highlight>
            </a:endParaRPr>
          </a:p>
          <a:p>
            <a:pPr marL="457200" lvl="0" indent="0" algn="l" rtl="0">
              <a:lnSpc>
                <a:spcPct val="115000"/>
              </a:lnSpc>
              <a:spcBef>
                <a:spcPts val="0"/>
              </a:spcBef>
              <a:spcAft>
                <a:spcPts val="0"/>
              </a:spcAft>
              <a:buNone/>
            </a:pPr>
            <a:endParaRPr dirty="0">
              <a:solidFill>
                <a:schemeClr val="lt1"/>
              </a:solidFill>
              <a:highlight>
                <a:schemeClr val="lt1"/>
              </a:highlight>
            </a:endParaRPr>
          </a:p>
          <a:p>
            <a:pPr marL="0" lvl="0" indent="0" algn="l" rtl="0">
              <a:lnSpc>
                <a:spcPct val="115000"/>
              </a:lnSpc>
              <a:spcBef>
                <a:spcPts val="0"/>
              </a:spcBef>
              <a:spcAft>
                <a:spcPts val="0"/>
              </a:spcAft>
              <a:buNone/>
            </a:pPr>
            <a:endParaRPr sz="1100" dirty="0">
              <a:solidFill>
                <a:schemeClr val="dk1"/>
              </a:solidFill>
            </a:endParaRPr>
          </a:p>
          <a:p>
            <a:pPr marL="0" lvl="0" indent="0" algn="l" rtl="0">
              <a:lnSpc>
                <a:spcPct val="115000"/>
              </a:lnSpc>
              <a:spcBef>
                <a:spcPts val="0"/>
              </a:spcBef>
              <a:spcAft>
                <a:spcPts val="0"/>
              </a:spcAft>
              <a:buNone/>
            </a:pPr>
            <a:endParaRPr sz="1100" dirty="0">
              <a:solidFill>
                <a:schemeClr val="dk1"/>
              </a:solidFill>
            </a:endParaRPr>
          </a:p>
          <a:p>
            <a:pPr marL="0" lvl="0" indent="0" algn="l" rtl="0">
              <a:lnSpc>
                <a:spcPct val="115000"/>
              </a:lnSpc>
              <a:spcBef>
                <a:spcPts val="0"/>
              </a:spcBef>
              <a:spcAft>
                <a:spcPts val="0"/>
              </a:spcAft>
              <a:buNone/>
            </a:pPr>
            <a:endParaRPr dirty="0">
              <a:solidFill>
                <a:schemeClr val="lt1"/>
              </a:solidFill>
            </a:endParaRPr>
          </a:p>
          <a:p>
            <a:pPr marL="457200" lvl="0" indent="0" algn="l" rtl="0">
              <a:lnSpc>
                <a:spcPct val="115000"/>
              </a:lnSpc>
              <a:spcBef>
                <a:spcPts val="0"/>
              </a:spcBef>
              <a:spcAft>
                <a:spcPts val="0"/>
              </a:spcAft>
              <a:buNone/>
            </a:pPr>
            <a:endParaRPr dirty="0">
              <a:solidFill>
                <a:schemeClr val="lt1"/>
              </a:solidFill>
            </a:endParaRPr>
          </a:p>
          <a:p>
            <a:pPr marL="0" lvl="0" indent="0" algn="l" rtl="0">
              <a:lnSpc>
                <a:spcPct val="115000"/>
              </a:lnSpc>
              <a:spcBef>
                <a:spcPts val="0"/>
              </a:spcBef>
              <a:spcAft>
                <a:spcPts val="0"/>
              </a:spcAft>
              <a:buNone/>
            </a:pPr>
            <a:endParaRPr dirty="0">
              <a:solidFill>
                <a:schemeClr val="lt1"/>
              </a:solidFill>
            </a:endParaRPr>
          </a:p>
          <a:p>
            <a:pPr marL="0" lvl="0" indent="0" algn="l" rtl="0">
              <a:spcBef>
                <a:spcPts val="0"/>
              </a:spcBef>
              <a:spcAft>
                <a:spcPts val="0"/>
              </a:spcAft>
              <a:buNone/>
            </a:pPr>
            <a:endParaRPr dirty="0">
              <a:solidFill>
                <a:schemeClr val="lt1"/>
              </a:solidFill>
            </a:endParaRPr>
          </a:p>
        </p:txBody>
      </p:sp>
      <p:sp>
        <p:nvSpPr>
          <p:cNvPr id="216" name="Google Shape;216;p34"/>
          <p:cNvSpPr/>
          <p:nvPr/>
        </p:nvSpPr>
        <p:spPr>
          <a:xfrm>
            <a:off x="1244625" y="1051350"/>
            <a:ext cx="6540000" cy="2158500"/>
          </a:xfrm>
          <a:prstGeom prst="rect">
            <a:avLst/>
          </a:prstGeom>
          <a:noFill/>
          <a:ln w="1905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35"/>
          <p:cNvSpPr txBox="1"/>
          <p:nvPr/>
        </p:nvSpPr>
        <p:spPr>
          <a:xfrm>
            <a:off x="909975" y="945325"/>
            <a:ext cx="7209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400">
              <a:solidFill>
                <a:schemeClr val="lt1"/>
              </a:solidFill>
            </a:endParaRPr>
          </a:p>
        </p:txBody>
      </p:sp>
      <p:sp>
        <p:nvSpPr>
          <p:cNvPr id="223" name="Google Shape;223;p35"/>
          <p:cNvSpPr txBox="1"/>
          <p:nvPr/>
        </p:nvSpPr>
        <p:spPr>
          <a:xfrm>
            <a:off x="1007175" y="1051350"/>
            <a:ext cx="73416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45720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
        <p:nvSpPr>
          <p:cNvPr id="224" name="Google Shape;224;p35"/>
          <p:cNvSpPr txBox="1"/>
          <p:nvPr/>
        </p:nvSpPr>
        <p:spPr>
          <a:xfrm>
            <a:off x="438861" y="87425"/>
            <a:ext cx="7209300" cy="550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AU" sz="2200" dirty="0">
                <a:solidFill>
                  <a:schemeClr val="lt1"/>
                </a:solidFill>
              </a:rPr>
              <a:t>(some of our) FUTURE PLANS</a:t>
            </a:r>
            <a:endParaRPr sz="2200" dirty="0">
              <a:solidFill>
                <a:schemeClr val="lt1"/>
              </a:solidFill>
            </a:endParaRPr>
          </a:p>
          <a:p>
            <a:pPr marL="0" lvl="0" indent="0" algn="l" rtl="0">
              <a:lnSpc>
                <a:spcPct val="115000"/>
              </a:lnSpc>
              <a:spcBef>
                <a:spcPts val="0"/>
              </a:spcBef>
              <a:spcAft>
                <a:spcPts val="0"/>
              </a:spcAft>
              <a:buNone/>
            </a:pPr>
            <a:r>
              <a:rPr lang="en" sz="1600" b="1" dirty="0">
                <a:solidFill>
                  <a:schemeClr val="lt1"/>
                </a:solidFill>
              </a:rPr>
              <a:t>Western Sydney Uni </a:t>
            </a:r>
            <a:endParaRPr sz="1600" b="1" dirty="0">
              <a:solidFill>
                <a:schemeClr val="lt1"/>
              </a:solidFill>
            </a:endParaRPr>
          </a:p>
          <a:p>
            <a:pPr marL="914400" lvl="0" indent="-317500" algn="l" rtl="0">
              <a:lnSpc>
                <a:spcPct val="115000"/>
              </a:lnSpc>
              <a:spcBef>
                <a:spcPts val="0"/>
              </a:spcBef>
              <a:spcAft>
                <a:spcPts val="0"/>
              </a:spcAft>
              <a:buClr>
                <a:schemeClr val="lt1"/>
              </a:buClr>
              <a:buSzPts val="1400"/>
              <a:buChar char="●"/>
            </a:pPr>
            <a:r>
              <a:rPr lang="en" sz="1600" dirty="0">
                <a:solidFill>
                  <a:schemeClr val="lt1"/>
                </a:solidFill>
              </a:rPr>
              <a:t>2 Dharug women doing research degrees</a:t>
            </a:r>
            <a:endParaRPr sz="1600" dirty="0">
              <a:solidFill>
                <a:schemeClr val="lt1"/>
              </a:solidFill>
            </a:endParaRPr>
          </a:p>
          <a:p>
            <a:pPr marL="914400" lvl="0" indent="-330200" algn="l" rtl="0">
              <a:lnSpc>
                <a:spcPct val="115000"/>
              </a:lnSpc>
              <a:spcBef>
                <a:spcPts val="0"/>
              </a:spcBef>
              <a:spcAft>
                <a:spcPts val="0"/>
              </a:spcAft>
              <a:buClr>
                <a:schemeClr val="lt1"/>
              </a:buClr>
              <a:buSzPts val="1600"/>
              <a:buChar char="●"/>
            </a:pPr>
            <a:r>
              <a:rPr lang="en" sz="1600" dirty="0">
                <a:solidFill>
                  <a:schemeClr val="lt1"/>
                </a:solidFill>
              </a:rPr>
              <a:t>developing a Dharug Course?! and …….!!!</a:t>
            </a:r>
            <a:endParaRPr sz="1600" dirty="0">
              <a:solidFill>
                <a:schemeClr val="lt1"/>
              </a:solidFill>
            </a:endParaRPr>
          </a:p>
          <a:p>
            <a:pPr marL="0" lvl="0" indent="0" algn="l" rtl="0">
              <a:lnSpc>
                <a:spcPct val="115000"/>
              </a:lnSpc>
              <a:spcBef>
                <a:spcPts val="0"/>
              </a:spcBef>
              <a:spcAft>
                <a:spcPts val="0"/>
              </a:spcAft>
              <a:buNone/>
            </a:pPr>
            <a:r>
              <a:rPr lang="en" sz="1600" b="1" dirty="0">
                <a:solidFill>
                  <a:schemeClr val="lt1"/>
                </a:solidFill>
              </a:rPr>
              <a:t>More MILE graduates </a:t>
            </a:r>
            <a:r>
              <a:rPr lang="en" sz="1600" dirty="0">
                <a:solidFill>
                  <a:schemeClr val="lt1"/>
                </a:solidFill>
              </a:rPr>
              <a:t>(our only source of training - for existing teachers)</a:t>
            </a:r>
            <a:endParaRPr sz="1600" dirty="0">
              <a:solidFill>
                <a:schemeClr val="lt1"/>
              </a:solidFill>
            </a:endParaRPr>
          </a:p>
          <a:p>
            <a:pPr marL="914400" lvl="0" indent="-317500" algn="l" rtl="0">
              <a:lnSpc>
                <a:spcPct val="115000"/>
              </a:lnSpc>
              <a:spcBef>
                <a:spcPts val="0"/>
              </a:spcBef>
              <a:spcAft>
                <a:spcPts val="0"/>
              </a:spcAft>
              <a:buClr>
                <a:schemeClr val="lt1"/>
              </a:buClr>
              <a:buSzPts val="1400"/>
              <a:buChar char="●"/>
            </a:pPr>
            <a:r>
              <a:rPr lang="en" sz="1600" dirty="0">
                <a:solidFill>
                  <a:schemeClr val="lt1"/>
                </a:solidFill>
              </a:rPr>
              <a:t>3 currently doing MILE in 2022</a:t>
            </a:r>
            <a:endParaRPr sz="1600" dirty="0">
              <a:solidFill>
                <a:schemeClr val="lt1"/>
              </a:solidFill>
            </a:endParaRPr>
          </a:p>
          <a:p>
            <a:pPr marL="914400" lvl="0" indent="-317500" algn="l" rtl="0">
              <a:lnSpc>
                <a:spcPct val="115000"/>
              </a:lnSpc>
              <a:spcBef>
                <a:spcPts val="0"/>
              </a:spcBef>
              <a:spcAft>
                <a:spcPts val="0"/>
              </a:spcAft>
              <a:buClr>
                <a:schemeClr val="lt1"/>
              </a:buClr>
              <a:buSzPts val="1400"/>
              <a:buChar char="●"/>
            </a:pPr>
            <a:r>
              <a:rPr lang="en" sz="1600" dirty="0">
                <a:solidFill>
                  <a:schemeClr val="lt1"/>
                </a:solidFill>
              </a:rPr>
              <a:t>more next year </a:t>
            </a:r>
            <a:endParaRPr sz="1600" dirty="0">
              <a:solidFill>
                <a:schemeClr val="lt1"/>
              </a:solidFill>
            </a:endParaRPr>
          </a:p>
          <a:p>
            <a:pPr marL="914400" lvl="0" indent="-317500" algn="l" rtl="0">
              <a:lnSpc>
                <a:spcPct val="115000"/>
              </a:lnSpc>
              <a:spcBef>
                <a:spcPts val="0"/>
              </a:spcBef>
              <a:spcAft>
                <a:spcPts val="0"/>
              </a:spcAft>
              <a:buClr>
                <a:schemeClr val="lt1"/>
              </a:buClr>
              <a:buSzPts val="1400"/>
              <a:buChar char="●"/>
            </a:pPr>
            <a:r>
              <a:rPr lang="en" sz="1600" dirty="0">
                <a:solidFill>
                  <a:schemeClr val="lt1"/>
                </a:solidFill>
              </a:rPr>
              <a:t>(all inspired from community language lessons)</a:t>
            </a:r>
            <a:endParaRPr sz="1600" dirty="0">
              <a:solidFill>
                <a:schemeClr val="lt1"/>
              </a:solidFill>
            </a:endParaRPr>
          </a:p>
          <a:p>
            <a:pPr marL="0" lvl="0" indent="0" algn="l" rtl="0">
              <a:lnSpc>
                <a:spcPct val="115000"/>
              </a:lnSpc>
              <a:spcBef>
                <a:spcPts val="0"/>
              </a:spcBef>
              <a:spcAft>
                <a:spcPts val="0"/>
              </a:spcAft>
              <a:buNone/>
            </a:pPr>
            <a:r>
              <a:rPr lang="en" sz="1600" b="1" dirty="0">
                <a:solidFill>
                  <a:schemeClr val="lt1"/>
                </a:solidFill>
              </a:rPr>
              <a:t>Sharing my school language program</a:t>
            </a:r>
            <a:endParaRPr sz="1600" b="1" dirty="0">
              <a:solidFill>
                <a:schemeClr val="lt1"/>
              </a:solidFill>
            </a:endParaRPr>
          </a:p>
          <a:p>
            <a:pPr marL="914400" lvl="0" indent="-317500" algn="l" rtl="0">
              <a:lnSpc>
                <a:spcPct val="115000"/>
              </a:lnSpc>
              <a:spcBef>
                <a:spcPts val="0"/>
              </a:spcBef>
              <a:spcAft>
                <a:spcPts val="0"/>
              </a:spcAft>
              <a:buClr>
                <a:schemeClr val="lt1"/>
              </a:buClr>
              <a:buSzPts val="1400"/>
              <a:buChar char="●"/>
            </a:pPr>
            <a:r>
              <a:rPr lang="en" sz="1600" dirty="0">
                <a:solidFill>
                  <a:schemeClr val="lt1"/>
                </a:solidFill>
              </a:rPr>
              <a:t>Work shadowing at school </a:t>
            </a:r>
            <a:endParaRPr sz="1600" dirty="0">
              <a:solidFill>
                <a:schemeClr val="lt1"/>
              </a:solidFill>
            </a:endParaRPr>
          </a:p>
          <a:p>
            <a:pPr marL="0" lvl="0" indent="0" algn="l" rtl="0">
              <a:lnSpc>
                <a:spcPct val="115000"/>
              </a:lnSpc>
              <a:spcBef>
                <a:spcPts val="0"/>
              </a:spcBef>
              <a:spcAft>
                <a:spcPts val="0"/>
              </a:spcAft>
              <a:buNone/>
            </a:pPr>
            <a:r>
              <a:rPr lang="en" sz="1600" b="1" dirty="0">
                <a:solidFill>
                  <a:schemeClr val="lt1"/>
                </a:solidFill>
              </a:rPr>
              <a:t>More pathways</a:t>
            </a:r>
            <a:endParaRPr sz="1600" b="1" dirty="0">
              <a:solidFill>
                <a:schemeClr val="lt1"/>
              </a:solidFill>
            </a:endParaRPr>
          </a:p>
          <a:p>
            <a:pPr marL="914400" lvl="0" indent="-317500" algn="l" rtl="0">
              <a:lnSpc>
                <a:spcPct val="115000"/>
              </a:lnSpc>
              <a:spcBef>
                <a:spcPts val="0"/>
              </a:spcBef>
              <a:spcAft>
                <a:spcPts val="0"/>
              </a:spcAft>
              <a:buClr>
                <a:schemeClr val="lt1"/>
              </a:buClr>
              <a:buSzPts val="1400"/>
              <a:buChar char="●"/>
            </a:pPr>
            <a:r>
              <a:rPr lang="en" sz="1600" dirty="0">
                <a:solidFill>
                  <a:schemeClr val="lt1"/>
                </a:solidFill>
              </a:rPr>
              <a:t>TAFE certificates?</a:t>
            </a:r>
            <a:endParaRPr sz="1600" dirty="0">
              <a:solidFill>
                <a:schemeClr val="lt1"/>
              </a:solidFill>
            </a:endParaRPr>
          </a:p>
          <a:p>
            <a:pPr marL="914400" lvl="0" indent="-311150" algn="l" rtl="0">
              <a:lnSpc>
                <a:spcPct val="115000"/>
              </a:lnSpc>
              <a:spcBef>
                <a:spcPts val="0"/>
              </a:spcBef>
              <a:spcAft>
                <a:spcPts val="0"/>
              </a:spcAft>
              <a:buClr>
                <a:schemeClr val="lt1"/>
              </a:buClr>
              <a:buSzPts val="1300"/>
              <a:buChar char="●"/>
            </a:pPr>
            <a:r>
              <a:rPr lang="en" sz="1600" dirty="0">
                <a:solidFill>
                  <a:schemeClr val="lt1"/>
                </a:solidFill>
              </a:rPr>
              <a:t>year 11 and 12 students?</a:t>
            </a:r>
            <a:endParaRPr sz="1600" dirty="0">
              <a:solidFill>
                <a:schemeClr val="lt1"/>
              </a:solidFill>
            </a:endParaRPr>
          </a:p>
          <a:p>
            <a:pPr marL="0" lvl="0" indent="0" algn="l" rtl="0">
              <a:lnSpc>
                <a:spcPct val="115000"/>
              </a:lnSpc>
              <a:spcBef>
                <a:spcPts val="0"/>
              </a:spcBef>
              <a:spcAft>
                <a:spcPts val="0"/>
              </a:spcAft>
              <a:buNone/>
            </a:pPr>
            <a:r>
              <a:rPr lang="en" sz="1600" b="1" dirty="0">
                <a:solidFill>
                  <a:schemeClr val="lt1"/>
                </a:solidFill>
              </a:rPr>
              <a:t>Language resources: </a:t>
            </a:r>
            <a:endParaRPr sz="1600" b="1" dirty="0">
              <a:solidFill>
                <a:schemeClr val="lt1"/>
              </a:solidFill>
            </a:endParaRPr>
          </a:p>
          <a:p>
            <a:pPr marL="1371600" lvl="1" indent="-311150" algn="l" rtl="0">
              <a:lnSpc>
                <a:spcPct val="115000"/>
              </a:lnSpc>
              <a:spcBef>
                <a:spcPts val="0"/>
              </a:spcBef>
              <a:spcAft>
                <a:spcPts val="0"/>
              </a:spcAft>
              <a:buClr>
                <a:schemeClr val="lt1"/>
              </a:buClr>
              <a:buSzPts val="1300"/>
              <a:buChar char="○"/>
            </a:pPr>
            <a:r>
              <a:rPr lang="en" sz="1600" dirty="0">
                <a:solidFill>
                  <a:schemeClr val="lt1"/>
                </a:solidFill>
              </a:rPr>
              <a:t>lots of accessible language learning materials</a:t>
            </a:r>
            <a:endParaRPr sz="1600" dirty="0">
              <a:solidFill>
                <a:schemeClr val="lt1"/>
              </a:solidFill>
            </a:endParaRPr>
          </a:p>
          <a:p>
            <a:pPr marL="1371600" lvl="1" indent="-311150" algn="l" rtl="0">
              <a:lnSpc>
                <a:spcPct val="115000"/>
              </a:lnSpc>
              <a:spcBef>
                <a:spcPts val="0"/>
              </a:spcBef>
              <a:spcAft>
                <a:spcPts val="0"/>
              </a:spcAft>
              <a:buClr>
                <a:schemeClr val="lt1"/>
              </a:buClr>
              <a:buSzPts val="1300"/>
              <a:buChar char="○"/>
            </a:pPr>
            <a:r>
              <a:rPr lang="en" sz="1600" dirty="0">
                <a:solidFill>
                  <a:schemeClr val="lt1"/>
                </a:solidFill>
              </a:rPr>
              <a:t>writing up a description of language</a:t>
            </a:r>
            <a:endParaRPr sz="1600" dirty="0">
              <a:solidFill>
                <a:schemeClr val="lt1"/>
              </a:solidFill>
            </a:endParaRPr>
          </a:p>
          <a:p>
            <a:pPr marL="0" lvl="0" indent="0" algn="l" rtl="0">
              <a:lnSpc>
                <a:spcPct val="115000"/>
              </a:lnSpc>
              <a:spcBef>
                <a:spcPts val="0"/>
              </a:spcBef>
              <a:spcAft>
                <a:spcPts val="0"/>
              </a:spcAft>
              <a:buNone/>
            </a:pPr>
            <a:endParaRPr dirty="0">
              <a:solidFill>
                <a:schemeClr val="lt1"/>
              </a:solidFill>
            </a:endParaRPr>
          </a:p>
          <a:p>
            <a:pPr marL="0" lvl="0" indent="0" algn="l" rtl="0">
              <a:spcBef>
                <a:spcPts val="0"/>
              </a:spcBef>
              <a:spcAft>
                <a:spcPts val="0"/>
              </a:spcAft>
              <a:buNone/>
            </a:pPr>
            <a:endParaRPr dirty="0">
              <a:solidFill>
                <a:schemeClr val="lt1"/>
              </a:solidFill>
            </a:endParaRPr>
          </a:p>
          <a:p>
            <a:pPr marL="0" lvl="0" indent="0" algn="l" rtl="0">
              <a:spcBef>
                <a:spcPts val="0"/>
              </a:spcBef>
              <a:spcAft>
                <a:spcPts val="0"/>
              </a:spcAft>
              <a:buNone/>
            </a:pPr>
            <a:endParaRPr dirty="0">
              <a:solidFill>
                <a:schemeClr val="lt1"/>
              </a:solidFill>
            </a:endParaRPr>
          </a:p>
        </p:txBody>
      </p:sp>
      <p:pic>
        <p:nvPicPr>
          <p:cNvPr id="225" name="Google Shape;225;p35"/>
          <p:cNvPicPr preferRelativeResize="0"/>
          <p:nvPr/>
        </p:nvPicPr>
        <p:blipFill>
          <a:blip r:embed="rId3">
            <a:alphaModFix/>
          </a:blip>
          <a:stretch>
            <a:fillRect/>
          </a:stretch>
        </p:blipFill>
        <p:spPr>
          <a:xfrm flipH="1">
            <a:off x="5733770" y="87425"/>
            <a:ext cx="3410227" cy="5143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3" name="Google Shape;233;p36"/>
          <p:cNvSpPr txBox="1"/>
          <p:nvPr/>
        </p:nvSpPr>
        <p:spPr>
          <a:xfrm>
            <a:off x="1165228" y="-136052"/>
            <a:ext cx="7147500" cy="30429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dirty="0">
              <a:solidFill>
                <a:schemeClr val="lt1"/>
              </a:solidFill>
              <a:highlight>
                <a:schemeClr val="lt1"/>
              </a:highlight>
            </a:endParaRPr>
          </a:p>
          <a:p>
            <a:pPr marL="0" lvl="0" indent="0" algn="l" rtl="0">
              <a:lnSpc>
                <a:spcPct val="115000"/>
              </a:lnSpc>
              <a:spcBef>
                <a:spcPts val="0"/>
              </a:spcBef>
              <a:spcAft>
                <a:spcPts val="0"/>
              </a:spcAft>
              <a:buNone/>
            </a:pPr>
            <a:endParaRPr sz="1100" dirty="0">
              <a:solidFill>
                <a:schemeClr val="dk1"/>
              </a:solidFill>
            </a:endParaRPr>
          </a:p>
          <a:p>
            <a:pPr marL="0" lvl="0" indent="0" algn="l" rtl="0">
              <a:lnSpc>
                <a:spcPct val="115000"/>
              </a:lnSpc>
              <a:spcBef>
                <a:spcPts val="0"/>
              </a:spcBef>
              <a:spcAft>
                <a:spcPts val="0"/>
              </a:spcAft>
              <a:buNone/>
            </a:pPr>
            <a:endParaRPr sz="1100" dirty="0">
              <a:solidFill>
                <a:schemeClr val="dk1"/>
              </a:solidFill>
            </a:endParaRPr>
          </a:p>
          <a:p>
            <a:pPr marL="0" lvl="0" indent="0" algn="l" rtl="0">
              <a:lnSpc>
                <a:spcPct val="115000"/>
              </a:lnSpc>
              <a:spcBef>
                <a:spcPts val="0"/>
              </a:spcBef>
              <a:spcAft>
                <a:spcPts val="0"/>
              </a:spcAft>
              <a:buNone/>
            </a:pPr>
            <a:endParaRPr dirty="0">
              <a:solidFill>
                <a:schemeClr val="lt1"/>
              </a:solidFill>
            </a:endParaRPr>
          </a:p>
          <a:p>
            <a:pPr marL="457200" lvl="0" indent="0" algn="l" rtl="0">
              <a:lnSpc>
                <a:spcPct val="115000"/>
              </a:lnSpc>
              <a:spcBef>
                <a:spcPts val="0"/>
              </a:spcBef>
              <a:spcAft>
                <a:spcPts val="0"/>
              </a:spcAft>
              <a:buNone/>
            </a:pPr>
            <a:endParaRPr dirty="0">
              <a:solidFill>
                <a:schemeClr val="lt1"/>
              </a:solidFill>
            </a:endParaRPr>
          </a:p>
          <a:p>
            <a:pPr marL="0" lvl="0" indent="0" algn="l" rtl="0">
              <a:lnSpc>
                <a:spcPct val="115000"/>
              </a:lnSpc>
              <a:spcBef>
                <a:spcPts val="0"/>
              </a:spcBef>
              <a:spcAft>
                <a:spcPts val="0"/>
              </a:spcAft>
              <a:buNone/>
            </a:pPr>
            <a:endParaRPr dirty="0">
              <a:solidFill>
                <a:schemeClr val="lt1"/>
              </a:solidFill>
            </a:endParaRPr>
          </a:p>
          <a:p>
            <a:pPr marL="0" lvl="0" indent="0" algn="l" rtl="0">
              <a:spcBef>
                <a:spcPts val="0"/>
              </a:spcBef>
              <a:spcAft>
                <a:spcPts val="0"/>
              </a:spcAft>
              <a:buNone/>
            </a:pPr>
            <a:r>
              <a:rPr lang="en" sz="3200" dirty="0">
                <a:solidFill>
                  <a:schemeClr val="lt1"/>
                </a:solidFill>
              </a:rPr>
              <a:t>We remain hopeful and inspired by our growing community of learner language speakers!</a:t>
            </a:r>
            <a:endParaRPr sz="3200" dirty="0">
              <a:solidFill>
                <a:schemeClr val="lt1"/>
              </a:solidFill>
            </a:endParaRPr>
          </a:p>
        </p:txBody>
      </p:sp>
      <p:pic>
        <p:nvPicPr>
          <p:cNvPr id="234" name="Google Shape;234;p36"/>
          <p:cNvPicPr preferRelativeResize="0"/>
          <p:nvPr/>
        </p:nvPicPr>
        <p:blipFill>
          <a:blip r:embed="rId3">
            <a:alphaModFix/>
          </a:blip>
          <a:stretch>
            <a:fillRect/>
          </a:stretch>
        </p:blipFill>
        <p:spPr>
          <a:xfrm>
            <a:off x="7268774" y="3951375"/>
            <a:ext cx="429043" cy="1046700"/>
          </a:xfrm>
          <a:prstGeom prst="rect">
            <a:avLst/>
          </a:prstGeom>
          <a:noFill/>
          <a:ln>
            <a:noFill/>
          </a:ln>
        </p:spPr>
      </p:pic>
      <p:pic>
        <p:nvPicPr>
          <p:cNvPr id="235" name="Google Shape;235;p36"/>
          <p:cNvPicPr preferRelativeResize="0"/>
          <p:nvPr/>
        </p:nvPicPr>
        <p:blipFill>
          <a:blip r:embed="rId4">
            <a:alphaModFix/>
          </a:blip>
          <a:stretch>
            <a:fillRect/>
          </a:stretch>
        </p:blipFill>
        <p:spPr>
          <a:xfrm>
            <a:off x="6661625" y="2690550"/>
            <a:ext cx="766175" cy="2307523"/>
          </a:xfrm>
          <a:prstGeom prst="rect">
            <a:avLst/>
          </a:prstGeom>
          <a:noFill/>
          <a:ln>
            <a:noFill/>
          </a:ln>
        </p:spPr>
      </p:pic>
      <p:pic>
        <p:nvPicPr>
          <p:cNvPr id="236" name="Google Shape;236;p36"/>
          <p:cNvPicPr preferRelativeResize="0"/>
          <p:nvPr/>
        </p:nvPicPr>
        <p:blipFill>
          <a:blip r:embed="rId5">
            <a:alphaModFix/>
          </a:blip>
          <a:stretch>
            <a:fillRect/>
          </a:stretch>
        </p:blipFill>
        <p:spPr>
          <a:xfrm>
            <a:off x="6225174" y="3627025"/>
            <a:ext cx="889025" cy="13710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37"/>
          <p:cNvSpPr txBox="1"/>
          <p:nvPr/>
        </p:nvSpPr>
        <p:spPr>
          <a:xfrm>
            <a:off x="909975" y="945325"/>
            <a:ext cx="7209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400">
              <a:solidFill>
                <a:schemeClr val="lt1"/>
              </a:solidFill>
            </a:endParaRPr>
          </a:p>
        </p:txBody>
      </p:sp>
      <p:sp>
        <p:nvSpPr>
          <p:cNvPr id="243" name="Google Shape;243;p37"/>
          <p:cNvSpPr txBox="1"/>
          <p:nvPr/>
        </p:nvSpPr>
        <p:spPr>
          <a:xfrm>
            <a:off x="1007175" y="1051350"/>
            <a:ext cx="73416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45720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
        <p:nvSpPr>
          <p:cNvPr id="244" name="Google Shape;244;p37"/>
          <p:cNvSpPr txBox="1"/>
          <p:nvPr/>
        </p:nvSpPr>
        <p:spPr>
          <a:xfrm>
            <a:off x="1104225" y="213805"/>
            <a:ext cx="7147500" cy="20580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dirty="0">
              <a:solidFill>
                <a:schemeClr val="lt1"/>
              </a:solidFill>
              <a:highlight>
                <a:schemeClr val="lt1"/>
              </a:highlight>
            </a:endParaRPr>
          </a:p>
          <a:p>
            <a:pPr marL="0" lvl="0" indent="0" algn="l" rtl="0">
              <a:lnSpc>
                <a:spcPct val="115000"/>
              </a:lnSpc>
              <a:spcBef>
                <a:spcPts val="0"/>
              </a:spcBef>
              <a:spcAft>
                <a:spcPts val="0"/>
              </a:spcAft>
              <a:buNone/>
            </a:pPr>
            <a:endParaRPr sz="1100" dirty="0">
              <a:solidFill>
                <a:schemeClr val="dk1"/>
              </a:solidFill>
            </a:endParaRPr>
          </a:p>
          <a:p>
            <a:pPr marL="0" lvl="0" indent="0" algn="l" rtl="0">
              <a:lnSpc>
                <a:spcPct val="115000"/>
              </a:lnSpc>
              <a:spcBef>
                <a:spcPts val="0"/>
              </a:spcBef>
              <a:spcAft>
                <a:spcPts val="0"/>
              </a:spcAft>
              <a:buNone/>
            </a:pPr>
            <a:endParaRPr sz="1100" dirty="0">
              <a:solidFill>
                <a:schemeClr val="dk1"/>
              </a:solidFill>
            </a:endParaRPr>
          </a:p>
          <a:p>
            <a:pPr marL="0" lvl="0" indent="0" algn="l" rtl="0">
              <a:lnSpc>
                <a:spcPct val="115000"/>
              </a:lnSpc>
              <a:spcBef>
                <a:spcPts val="0"/>
              </a:spcBef>
              <a:spcAft>
                <a:spcPts val="0"/>
              </a:spcAft>
              <a:buNone/>
            </a:pPr>
            <a:endParaRPr dirty="0">
              <a:solidFill>
                <a:schemeClr val="lt1"/>
              </a:solidFill>
            </a:endParaRPr>
          </a:p>
          <a:p>
            <a:pPr marL="457200" lvl="0" indent="0" algn="l" rtl="0">
              <a:lnSpc>
                <a:spcPct val="115000"/>
              </a:lnSpc>
              <a:spcBef>
                <a:spcPts val="0"/>
              </a:spcBef>
              <a:spcAft>
                <a:spcPts val="0"/>
              </a:spcAft>
              <a:buNone/>
            </a:pPr>
            <a:endParaRPr dirty="0">
              <a:solidFill>
                <a:schemeClr val="lt1"/>
              </a:solidFill>
            </a:endParaRPr>
          </a:p>
          <a:p>
            <a:pPr marL="0" lvl="0" indent="0" algn="l" rtl="0">
              <a:lnSpc>
                <a:spcPct val="115000"/>
              </a:lnSpc>
              <a:spcBef>
                <a:spcPts val="0"/>
              </a:spcBef>
              <a:spcAft>
                <a:spcPts val="0"/>
              </a:spcAft>
              <a:buNone/>
            </a:pPr>
            <a:endParaRPr dirty="0">
              <a:solidFill>
                <a:schemeClr val="lt1"/>
              </a:solidFill>
            </a:endParaRPr>
          </a:p>
          <a:p>
            <a:pPr marL="0" lvl="0" indent="0" algn="l" rtl="0">
              <a:spcBef>
                <a:spcPts val="0"/>
              </a:spcBef>
              <a:spcAft>
                <a:spcPts val="0"/>
              </a:spcAft>
              <a:buNone/>
            </a:pPr>
            <a:r>
              <a:rPr lang="en" sz="3200" dirty="0">
                <a:solidFill>
                  <a:schemeClr val="lt1"/>
                </a:solidFill>
              </a:rPr>
              <a:t>Yanu</a:t>
            </a:r>
            <a:endParaRPr sz="3200" dirty="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p:nvPr/>
        </p:nvSpPr>
        <p:spPr>
          <a:xfrm>
            <a:off x="685300" y="302125"/>
            <a:ext cx="6742500" cy="831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457200" lvl="0" indent="0" algn="l" rtl="0">
              <a:spcBef>
                <a:spcPts val="0"/>
              </a:spcBef>
              <a:spcAft>
                <a:spcPts val="0"/>
              </a:spcAft>
              <a:buNone/>
            </a:pPr>
            <a:endParaRPr/>
          </a:p>
        </p:txBody>
      </p:sp>
      <p:sp>
        <p:nvSpPr>
          <p:cNvPr id="69" name="Google Shape;69;p15"/>
          <p:cNvSpPr txBox="1"/>
          <p:nvPr/>
        </p:nvSpPr>
        <p:spPr>
          <a:xfrm>
            <a:off x="856975" y="733275"/>
            <a:ext cx="75450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00">
              <a:solidFill>
                <a:schemeClr val="lt1"/>
              </a:solidFill>
            </a:endParaRPr>
          </a:p>
          <a:p>
            <a:pPr marL="0" lvl="0" indent="0" algn="l" rtl="0">
              <a:spcBef>
                <a:spcPts val="0"/>
              </a:spcBef>
              <a:spcAft>
                <a:spcPts val="0"/>
              </a:spcAft>
              <a:buNone/>
            </a:pPr>
            <a:endParaRPr sz="2100">
              <a:solidFill>
                <a:schemeClr val="lt1"/>
              </a:solidFill>
            </a:endParaRPr>
          </a:p>
          <a:p>
            <a:pPr marL="0" lvl="0" indent="0" algn="l" rtl="0">
              <a:spcBef>
                <a:spcPts val="0"/>
              </a:spcBef>
              <a:spcAft>
                <a:spcPts val="0"/>
              </a:spcAft>
              <a:buNone/>
            </a:pPr>
            <a:r>
              <a:rPr lang="en" sz="2100">
                <a:solidFill>
                  <a:schemeClr val="lt1"/>
                </a:solidFill>
              </a:rPr>
              <a:t>Who we are:</a:t>
            </a:r>
            <a:endParaRPr sz="2100">
              <a:solidFill>
                <a:schemeClr val="lt1"/>
              </a:solidFill>
            </a:endParaRPr>
          </a:p>
          <a:p>
            <a:pPr marL="0" lvl="0" indent="0" algn="l" rtl="0">
              <a:spcBef>
                <a:spcPts val="0"/>
              </a:spcBef>
              <a:spcAft>
                <a:spcPts val="0"/>
              </a:spcAft>
              <a:buNone/>
            </a:pPr>
            <a:endParaRPr sz="2100">
              <a:solidFill>
                <a:schemeClr val="lt1"/>
              </a:solidFill>
            </a:endParaRPr>
          </a:p>
          <a:p>
            <a:pPr marL="0" lvl="0" indent="0" algn="l" rtl="0">
              <a:spcBef>
                <a:spcPts val="0"/>
              </a:spcBef>
              <a:spcAft>
                <a:spcPts val="0"/>
              </a:spcAft>
              <a:buNone/>
            </a:pPr>
            <a:r>
              <a:rPr lang="en" sz="2100">
                <a:solidFill>
                  <a:schemeClr val="lt1"/>
                </a:solidFill>
              </a:rPr>
              <a:t>Jasmine Seymour </a:t>
            </a:r>
            <a:endParaRPr sz="2100">
              <a:solidFill>
                <a:schemeClr val="lt1"/>
              </a:solidFill>
            </a:endParaRPr>
          </a:p>
          <a:p>
            <a:pPr marL="0" lvl="0" indent="0" algn="l" rtl="0">
              <a:spcBef>
                <a:spcPts val="0"/>
              </a:spcBef>
              <a:spcAft>
                <a:spcPts val="0"/>
              </a:spcAft>
              <a:buNone/>
            </a:pPr>
            <a:endParaRPr sz="2100">
              <a:solidFill>
                <a:schemeClr val="lt1"/>
              </a:solidFill>
            </a:endParaRPr>
          </a:p>
          <a:p>
            <a:pPr marL="0" lvl="0" indent="0" algn="l" rtl="0">
              <a:spcBef>
                <a:spcPts val="0"/>
              </a:spcBef>
              <a:spcAft>
                <a:spcPts val="0"/>
              </a:spcAft>
              <a:buNone/>
            </a:pPr>
            <a:r>
              <a:rPr lang="en" sz="2100">
                <a:solidFill>
                  <a:schemeClr val="lt1"/>
                </a:solidFill>
              </a:rPr>
              <a:t>Corina Norman</a:t>
            </a:r>
            <a:endParaRPr sz="2100">
              <a:solidFill>
                <a:schemeClr val="lt1"/>
              </a:solidFill>
            </a:endParaRPr>
          </a:p>
          <a:p>
            <a:pPr marL="0" lvl="0" indent="0" algn="l" rtl="0">
              <a:spcBef>
                <a:spcPts val="0"/>
              </a:spcBef>
              <a:spcAft>
                <a:spcPts val="0"/>
              </a:spcAft>
              <a:buNone/>
            </a:pPr>
            <a:endParaRPr sz="2100">
              <a:solidFill>
                <a:schemeClr val="lt1"/>
              </a:solidFill>
            </a:endParaRPr>
          </a:p>
          <a:p>
            <a:pPr marL="0" lvl="0" indent="0" algn="l" rtl="0">
              <a:spcBef>
                <a:spcPts val="0"/>
              </a:spcBef>
              <a:spcAft>
                <a:spcPts val="0"/>
              </a:spcAft>
              <a:buNone/>
            </a:pPr>
            <a:r>
              <a:rPr lang="en" sz="2100">
                <a:solidFill>
                  <a:schemeClr val="lt1"/>
                </a:solidFill>
              </a:rPr>
              <a:t>Ngilaya Dharug yiyura. We are Dharug people</a:t>
            </a:r>
            <a:endParaRPr sz="2100">
              <a:solidFill>
                <a:schemeClr val="lt1"/>
              </a:solidFill>
            </a:endParaRPr>
          </a:p>
          <a:p>
            <a:pPr marL="0" lvl="0" indent="0" algn="l" rtl="0">
              <a:spcBef>
                <a:spcPts val="0"/>
              </a:spcBef>
              <a:spcAft>
                <a:spcPts val="0"/>
              </a:spcAft>
              <a:buNone/>
            </a:pPr>
            <a:r>
              <a:rPr lang="en" sz="2100">
                <a:solidFill>
                  <a:schemeClr val="lt1"/>
                </a:solidFill>
              </a:rPr>
              <a:t>Ngilaya Dharug Ngurrabirrang. We belong to Dharug Country</a:t>
            </a:r>
            <a:endParaRPr sz="2100">
              <a:solidFill>
                <a:schemeClr val="lt1"/>
              </a:solidFill>
            </a:endParaRPr>
          </a:p>
        </p:txBody>
      </p:sp>
      <p:pic>
        <p:nvPicPr>
          <p:cNvPr id="70" name="Google Shape;70;p15"/>
          <p:cNvPicPr preferRelativeResize="0"/>
          <p:nvPr/>
        </p:nvPicPr>
        <p:blipFill>
          <a:blip r:embed="rId3">
            <a:alphaModFix/>
          </a:blip>
          <a:stretch>
            <a:fillRect/>
          </a:stretch>
        </p:blipFill>
        <p:spPr>
          <a:xfrm>
            <a:off x="4754673" y="424075"/>
            <a:ext cx="2544125" cy="2457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p:nvPr/>
        </p:nvSpPr>
        <p:spPr>
          <a:xfrm>
            <a:off x="685300" y="302125"/>
            <a:ext cx="6742500" cy="831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a:p>
            <a:pPr marL="457200" lvl="0" indent="0" algn="l" rtl="0">
              <a:spcBef>
                <a:spcPts val="0"/>
              </a:spcBef>
              <a:spcAft>
                <a:spcPts val="0"/>
              </a:spcAft>
              <a:buNone/>
            </a:pPr>
            <a:endParaRPr/>
          </a:p>
        </p:txBody>
      </p:sp>
      <p:sp>
        <p:nvSpPr>
          <p:cNvPr id="76" name="Google Shape;76;p16"/>
          <p:cNvSpPr txBox="1"/>
          <p:nvPr/>
        </p:nvSpPr>
        <p:spPr>
          <a:xfrm>
            <a:off x="485925" y="1749275"/>
            <a:ext cx="82959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00">
              <a:solidFill>
                <a:schemeClr val="lt1"/>
              </a:solidFill>
            </a:endParaRPr>
          </a:p>
          <a:p>
            <a:pPr marL="0" lvl="0" indent="0" algn="l" rtl="0">
              <a:spcBef>
                <a:spcPts val="0"/>
              </a:spcBef>
              <a:spcAft>
                <a:spcPts val="0"/>
              </a:spcAft>
              <a:buNone/>
            </a:pPr>
            <a:endParaRPr sz="2100">
              <a:solidFill>
                <a:schemeClr val="lt1"/>
              </a:solidFill>
            </a:endParaRPr>
          </a:p>
          <a:p>
            <a:pPr marL="0" lvl="0" indent="0" algn="l" rtl="0">
              <a:spcBef>
                <a:spcPts val="0"/>
              </a:spcBef>
              <a:spcAft>
                <a:spcPts val="0"/>
              </a:spcAft>
              <a:buNone/>
            </a:pPr>
            <a:r>
              <a:rPr lang="en" sz="2100">
                <a:solidFill>
                  <a:schemeClr val="lt1"/>
                </a:solidFill>
              </a:rPr>
              <a:t>Dharug language group belongs to most of the Sydney basin area. </a:t>
            </a:r>
            <a:endParaRPr sz="21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p:nvPr/>
        </p:nvSpPr>
        <p:spPr>
          <a:xfrm>
            <a:off x="685300" y="302125"/>
            <a:ext cx="6742500" cy="831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a:p>
            <a:pPr marL="457200" lvl="0" indent="0" algn="l" rtl="0">
              <a:spcBef>
                <a:spcPts val="0"/>
              </a:spcBef>
              <a:spcAft>
                <a:spcPts val="0"/>
              </a:spcAft>
              <a:buNone/>
            </a:pPr>
            <a:endParaRPr/>
          </a:p>
        </p:txBody>
      </p:sp>
      <p:sp>
        <p:nvSpPr>
          <p:cNvPr id="82" name="Google Shape;82;p17"/>
          <p:cNvSpPr txBox="1"/>
          <p:nvPr/>
        </p:nvSpPr>
        <p:spPr>
          <a:xfrm>
            <a:off x="685300" y="164725"/>
            <a:ext cx="7545000" cy="671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a:solidFill>
                  <a:schemeClr val="lt1"/>
                </a:solidFill>
              </a:rPr>
              <a:t>Thank you to AIATSIS for organising this symposium. </a:t>
            </a:r>
            <a:endParaRPr sz="2100">
              <a:solidFill>
                <a:schemeClr val="lt1"/>
              </a:solidFill>
            </a:endParaRPr>
          </a:p>
          <a:p>
            <a:pPr marL="0" lvl="0" indent="0" algn="l" rtl="0">
              <a:lnSpc>
                <a:spcPct val="115000"/>
              </a:lnSpc>
              <a:spcBef>
                <a:spcPts val="0"/>
              </a:spcBef>
              <a:spcAft>
                <a:spcPts val="0"/>
              </a:spcAft>
              <a:buNone/>
            </a:pPr>
            <a:endParaRPr sz="2100">
              <a:solidFill>
                <a:schemeClr val="lt1"/>
              </a:solidFill>
            </a:endParaRPr>
          </a:p>
          <a:p>
            <a:pPr marL="0" lvl="0" indent="0" algn="l" rtl="0">
              <a:lnSpc>
                <a:spcPct val="115000"/>
              </a:lnSpc>
              <a:spcBef>
                <a:spcPts val="0"/>
              </a:spcBef>
              <a:spcAft>
                <a:spcPts val="0"/>
              </a:spcAft>
              <a:buNone/>
            </a:pPr>
            <a:r>
              <a:rPr lang="en" sz="2100">
                <a:solidFill>
                  <a:schemeClr val="lt1"/>
                </a:solidFill>
              </a:rPr>
              <a:t>This is a wonderful opportunity for us all to really listen and learn about all our different stories for our languages.</a:t>
            </a:r>
            <a:endParaRPr sz="2100">
              <a:solidFill>
                <a:schemeClr val="lt1"/>
              </a:solidFill>
            </a:endParaRPr>
          </a:p>
          <a:p>
            <a:pPr marL="0" lvl="0" indent="0" algn="l" rtl="0">
              <a:lnSpc>
                <a:spcPct val="115000"/>
              </a:lnSpc>
              <a:spcBef>
                <a:spcPts val="0"/>
              </a:spcBef>
              <a:spcAft>
                <a:spcPts val="0"/>
              </a:spcAft>
              <a:buNone/>
            </a:pPr>
            <a:endParaRPr sz="2100">
              <a:solidFill>
                <a:schemeClr val="lt1"/>
              </a:solidFill>
            </a:endParaRPr>
          </a:p>
          <a:p>
            <a:pPr marL="0" lvl="0" indent="0" algn="l" rtl="0">
              <a:lnSpc>
                <a:spcPct val="115000"/>
              </a:lnSpc>
              <a:spcBef>
                <a:spcPts val="0"/>
              </a:spcBef>
              <a:spcAft>
                <a:spcPts val="0"/>
              </a:spcAft>
              <a:buNone/>
            </a:pPr>
            <a:r>
              <a:rPr lang="en" sz="2100">
                <a:solidFill>
                  <a:schemeClr val="lt1"/>
                </a:solidFill>
              </a:rPr>
              <a:t>There is such a range of language stories here. Our language stories all weave together into the language picture of this continent.</a:t>
            </a:r>
            <a:endParaRPr sz="2100">
              <a:solidFill>
                <a:schemeClr val="lt1"/>
              </a:solidFill>
            </a:endParaRPr>
          </a:p>
          <a:p>
            <a:pPr marL="0" lvl="0" indent="0" algn="l" rtl="0">
              <a:lnSpc>
                <a:spcPct val="115000"/>
              </a:lnSpc>
              <a:spcBef>
                <a:spcPts val="0"/>
              </a:spcBef>
              <a:spcAft>
                <a:spcPts val="0"/>
              </a:spcAft>
              <a:buNone/>
            </a:pPr>
            <a:endParaRPr sz="2100">
              <a:solidFill>
                <a:schemeClr val="lt1"/>
              </a:solidFill>
            </a:endParaRPr>
          </a:p>
          <a:p>
            <a:pPr marL="0" lvl="0" indent="0" algn="l" rtl="0">
              <a:lnSpc>
                <a:spcPct val="115000"/>
              </a:lnSpc>
              <a:spcBef>
                <a:spcPts val="0"/>
              </a:spcBef>
              <a:spcAft>
                <a:spcPts val="0"/>
              </a:spcAft>
              <a:buNone/>
            </a:pPr>
            <a:r>
              <a:rPr lang="en" sz="2100">
                <a:solidFill>
                  <a:schemeClr val="lt1"/>
                </a:solidFill>
              </a:rPr>
              <a:t>We stand with everybody here and support what is needed for everybody’s languages.</a:t>
            </a:r>
            <a:endParaRPr sz="2100">
              <a:solidFill>
                <a:schemeClr val="lt1"/>
              </a:solidFill>
            </a:endParaRPr>
          </a:p>
          <a:p>
            <a:pPr marL="0" lvl="0" indent="0" algn="l" rtl="0">
              <a:lnSpc>
                <a:spcPct val="115000"/>
              </a:lnSpc>
              <a:spcBef>
                <a:spcPts val="0"/>
              </a:spcBef>
              <a:spcAft>
                <a:spcPts val="0"/>
              </a:spcAft>
              <a:buNone/>
            </a:pPr>
            <a:endParaRPr sz="2100">
              <a:solidFill>
                <a:schemeClr val="lt1"/>
              </a:solidFill>
            </a:endParaRPr>
          </a:p>
          <a:p>
            <a:pPr marL="0" lvl="0" indent="0" algn="l" rtl="0">
              <a:lnSpc>
                <a:spcPct val="115000"/>
              </a:lnSpc>
              <a:spcBef>
                <a:spcPts val="0"/>
              </a:spcBef>
              <a:spcAft>
                <a:spcPts val="0"/>
              </a:spcAft>
              <a:buNone/>
            </a:pPr>
            <a:endParaRPr sz="2100">
              <a:solidFill>
                <a:schemeClr val="lt1"/>
              </a:solidFill>
            </a:endParaRPr>
          </a:p>
          <a:p>
            <a:pPr marL="0" lvl="0" indent="0" algn="l" rtl="0">
              <a:lnSpc>
                <a:spcPct val="115000"/>
              </a:lnSpc>
              <a:spcBef>
                <a:spcPts val="0"/>
              </a:spcBef>
              <a:spcAft>
                <a:spcPts val="0"/>
              </a:spcAft>
              <a:buNone/>
            </a:pPr>
            <a:endParaRPr sz="2100">
              <a:solidFill>
                <a:schemeClr val="lt1"/>
              </a:solidFill>
            </a:endParaRPr>
          </a:p>
          <a:p>
            <a:pPr marL="0" lvl="0" indent="0" algn="l" rtl="0">
              <a:lnSpc>
                <a:spcPct val="115000"/>
              </a:lnSpc>
              <a:spcBef>
                <a:spcPts val="0"/>
              </a:spcBef>
              <a:spcAft>
                <a:spcPts val="0"/>
              </a:spcAft>
              <a:buNone/>
            </a:pPr>
            <a:endParaRPr sz="2100">
              <a:solidFill>
                <a:schemeClr val="lt1"/>
              </a:solidFill>
            </a:endParaRPr>
          </a:p>
          <a:p>
            <a:pPr marL="0" lvl="0" indent="0" algn="l" rtl="0">
              <a:lnSpc>
                <a:spcPct val="115000"/>
              </a:lnSpc>
              <a:spcBef>
                <a:spcPts val="0"/>
              </a:spcBef>
              <a:spcAft>
                <a:spcPts val="0"/>
              </a:spcAft>
              <a:buNone/>
            </a:pPr>
            <a:endParaRPr sz="2100">
              <a:solidFill>
                <a:schemeClr val="lt1"/>
              </a:solidFill>
            </a:endParaRPr>
          </a:p>
          <a:p>
            <a:pPr marL="0" lvl="0" indent="0" algn="l" rtl="0">
              <a:lnSpc>
                <a:spcPct val="115000"/>
              </a:lnSpc>
              <a:spcBef>
                <a:spcPts val="0"/>
              </a:spcBef>
              <a:spcAft>
                <a:spcPts val="0"/>
              </a:spcAft>
              <a:buNone/>
            </a:pPr>
            <a:endParaRPr sz="2100">
              <a:solidFill>
                <a:schemeClr val="lt1"/>
              </a:solidFill>
            </a:endParaRPr>
          </a:p>
          <a:p>
            <a:pPr marL="0" lvl="0" indent="0" algn="l" rtl="0">
              <a:spcBef>
                <a:spcPts val="0"/>
              </a:spcBef>
              <a:spcAft>
                <a:spcPts val="0"/>
              </a:spcAft>
              <a:buNone/>
            </a:pP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8"/>
          <p:cNvSpPr txBox="1"/>
          <p:nvPr/>
        </p:nvSpPr>
        <p:spPr>
          <a:xfrm>
            <a:off x="693251" y="258992"/>
            <a:ext cx="6387300" cy="495902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dirty="0">
                <a:solidFill>
                  <a:schemeClr val="lt1"/>
                </a:solidFill>
              </a:rPr>
              <a:t>We have just heard from the Top End and the Centre - where some languages are relatively strong. </a:t>
            </a:r>
            <a:endParaRPr sz="1700" dirty="0">
              <a:solidFill>
                <a:schemeClr val="lt1"/>
              </a:solidFill>
            </a:endParaRPr>
          </a:p>
          <a:p>
            <a:pPr marL="0" lvl="0" indent="0" algn="l" rtl="0">
              <a:lnSpc>
                <a:spcPct val="115000"/>
              </a:lnSpc>
              <a:spcBef>
                <a:spcPts val="0"/>
              </a:spcBef>
              <a:spcAft>
                <a:spcPts val="0"/>
              </a:spcAft>
              <a:buNone/>
            </a:pPr>
            <a:endParaRPr sz="1700" dirty="0">
              <a:solidFill>
                <a:schemeClr val="lt1"/>
              </a:solidFill>
            </a:endParaRPr>
          </a:p>
          <a:p>
            <a:pPr marL="0" lvl="0" indent="0" algn="l" rtl="0">
              <a:lnSpc>
                <a:spcPct val="115000"/>
              </a:lnSpc>
              <a:spcBef>
                <a:spcPts val="0"/>
              </a:spcBef>
              <a:spcAft>
                <a:spcPts val="0"/>
              </a:spcAft>
              <a:buNone/>
            </a:pPr>
            <a:r>
              <a:rPr lang="en" sz="1700" dirty="0">
                <a:solidFill>
                  <a:schemeClr val="lt1"/>
                </a:solidFill>
              </a:rPr>
              <a:t>Our language story is from the other end of the spectrum: But even though we are reviving our language our language is just as important to us. </a:t>
            </a:r>
            <a:endParaRPr sz="1700" dirty="0">
              <a:solidFill>
                <a:schemeClr val="lt1"/>
              </a:solidFill>
            </a:endParaRPr>
          </a:p>
          <a:p>
            <a:pPr marL="0" lvl="0" indent="0" algn="l" rtl="0">
              <a:lnSpc>
                <a:spcPct val="115000"/>
              </a:lnSpc>
              <a:spcBef>
                <a:spcPts val="0"/>
              </a:spcBef>
              <a:spcAft>
                <a:spcPts val="0"/>
              </a:spcAft>
              <a:buNone/>
            </a:pPr>
            <a:endParaRPr sz="1700" dirty="0">
              <a:solidFill>
                <a:schemeClr val="lt1"/>
              </a:solidFill>
            </a:endParaRPr>
          </a:p>
          <a:p>
            <a:pPr marL="0" marR="0" lvl="0" indent="0" algn="l" rtl="0">
              <a:lnSpc>
                <a:spcPct val="115000"/>
              </a:lnSpc>
              <a:spcBef>
                <a:spcPts val="0"/>
              </a:spcBef>
              <a:spcAft>
                <a:spcPts val="0"/>
              </a:spcAft>
              <a:buNone/>
            </a:pPr>
            <a:r>
              <a:rPr lang="en" sz="1700" dirty="0">
                <a:solidFill>
                  <a:schemeClr val="lt1"/>
                </a:solidFill>
              </a:rPr>
              <a:t>The Dharug situation has lots in common with Ngunnawal. </a:t>
            </a:r>
            <a:endParaRPr sz="1700" dirty="0">
              <a:solidFill>
                <a:schemeClr val="lt1"/>
              </a:solidFill>
            </a:endParaRPr>
          </a:p>
          <a:p>
            <a:pPr marL="457200" marR="0" lvl="0" indent="-336550" algn="l" rtl="0">
              <a:lnSpc>
                <a:spcPct val="115000"/>
              </a:lnSpc>
              <a:spcBef>
                <a:spcPts val="0"/>
              </a:spcBef>
              <a:spcAft>
                <a:spcPts val="0"/>
              </a:spcAft>
              <a:buClr>
                <a:schemeClr val="lt1"/>
              </a:buClr>
              <a:buSzPts val="1700"/>
              <a:buChar char="●"/>
            </a:pPr>
            <a:r>
              <a:rPr lang="en" sz="1700" dirty="0">
                <a:solidFill>
                  <a:schemeClr val="lt1"/>
                </a:solidFill>
              </a:rPr>
              <a:t>Both belong to areas that experienced early Invasion, now capital cities. </a:t>
            </a:r>
            <a:endParaRPr sz="1700" dirty="0">
              <a:solidFill>
                <a:schemeClr val="lt1"/>
              </a:solidFill>
            </a:endParaRPr>
          </a:p>
          <a:p>
            <a:pPr marL="457200" marR="0" lvl="0" indent="-336550" algn="l" rtl="0">
              <a:lnSpc>
                <a:spcPct val="115000"/>
              </a:lnSpc>
              <a:spcBef>
                <a:spcPts val="0"/>
              </a:spcBef>
              <a:spcAft>
                <a:spcPts val="0"/>
              </a:spcAft>
              <a:buClr>
                <a:schemeClr val="lt1"/>
              </a:buClr>
              <a:buSzPts val="1700"/>
              <a:buChar char="●"/>
            </a:pPr>
            <a:r>
              <a:rPr lang="en" sz="1700" dirty="0">
                <a:solidFill>
                  <a:schemeClr val="lt1"/>
                </a:solidFill>
              </a:rPr>
              <a:t>Residents –Indigenous and non-Indigenous – come from all over. </a:t>
            </a:r>
            <a:endParaRPr sz="1700" dirty="0">
              <a:solidFill>
                <a:schemeClr val="lt1"/>
              </a:solidFill>
            </a:endParaRPr>
          </a:p>
          <a:p>
            <a:pPr marL="457200" marR="0" lvl="0" indent="-336550" algn="l" rtl="0">
              <a:lnSpc>
                <a:spcPct val="115000"/>
              </a:lnSpc>
              <a:spcBef>
                <a:spcPts val="0"/>
              </a:spcBef>
              <a:spcAft>
                <a:spcPts val="0"/>
              </a:spcAft>
              <a:buClr>
                <a:schemeClr val="lt1"/>
              </a:buClr>
              <a:buSzPts val="1700"/>
              <a:buChar char="●"/>
            </a:pPr>
            <a:r>
              <a:rPr lang="en" sz="1700" dirty="0">
                <a:solidFill>
                  <a:schemeClr val="lt1"/>
                </a:solidFill>
              </a:rPr>
              <a:t>Our languages are being reawakened/reignited, so everyone in our language communities are at various stages of learning our language. We are all learners. </a:t>
            </a:r>
            <a:endParaRPr sz="1700" dirty="0">
              <a:solidFill>
                <a:schemeClr val="lt1"/>
              </a:solidFill>
            </a:endParaRPr>
          </a:p>
          <a:p>
            <a:pPr marL="0" lvl="0" indent="0" algn="l" rtl="0">
              <a:spcBef>
                <a:spcPts val="0"/>
              </a:spcBef>
              <a:spcAft>
                <a:spcPts val="0"/>
              </a:spcAft>
              <a:buNone/>
            </a:pPr>
            <a:endParaRPr sz="1700" dirty="0">
              <a:solidFill>
                <a:schemeClr val="lt1"/>
              </a:solidFill>
            </a:endParaRPr>
          </a:p>
        </p:txBody>
      </p:sp>
      <p:pic>
        <p:nvPicPr>
          <p:cNvPr id="89" name="Google Shape;89;p18"/>
          <p:cNvPicPr preferRelativeResize="0"/>
          <p:nvPr/>
        </p:nvPicPr>
        <p:blipFill>
          <a:blip r:embed="rId3">
            <a:alphaModFix/>
          </a:blip>
          <a:stretch>
            <a:fillRect/>
          </a:stretch>
        </p:blipFill>
        <p:spPr>
          <a:xfrm>
            <a:off x="6812649" y="1042525"/>
            <a:ext cx="2080525" cy="17597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p:nvPr/>
        </p:nvSpPr>
        <p:spPr>
          <a:xfrm>
            <a:off x="690900" y="946294"/>
            <a:ext cx="8453100" cy="4502741"/>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2200" b="1" dirty="0">
                <a:solidFill>
                  <a:schemeClr val="lt1"/>
                </a:solidFill>
              </a:rPr>
              <a:t>Language revival/reawakening/reigniting</a:t>
            </a:r>
          </a:p>
          <a:p>
            <a:pPr marL="457200" lvl="0" indent="0" algn="l" rtl="0">
              <a:lnSpc>
                <a:spcPct val="115000"/>
              </a:lnSpc>
              <a:spcBef>
                <a:spcPts val="0"/>
              </a:spcBef>
              <a:spcAft>
                <a:spcPts val="0"/>
              </a:spcAft>
              <a:buNone/>
            </a:pPr>
            <a:endParaRPr lang="en" sz="1600" dirty="0">
              <a:solidFill>
                <a:schemeClr val="lt1"/>
              </a:solidFill>
            </a:endParaRPr>
          </a:p>
          <a:p>
            <a:pPr marL="457200" lvl="0" indent="0" algn="l" rtl="0">
              <a:lnSpc>
                <a:spcPct val="115000"/>
              </a:lnSpc>
              <a:spcBef>
                <a:spcPts val="0"/>
              </a:spcBef>
              <a:spcAft>
                <a:spcPts val="0"/>
              </a:spcAft>
              <a:buNone/>
            </a:pPr>
            <a:r>
              <a:rPr lang="en" sz="1600" dirty="0">
                <a:solidFill>
                  <a:schemeClr val="lt1"/>
                </a:solidFill>
              </a:rPr>
              <a:t>The revival context is unfortunately probably the most common language story in Australia. </a:t>
            </a:r>
            <a:endParaRPr sz="1600" dirty="0">
              <a:solidFill>
                <a:schemeClr val="lt1"/>
              </a:solidFill>
            </a:endParaRPr>
          </a:p>
          <a:p>
            <a:pPr marL="457200" lvl="0" indent="0" algn="l" rtl="0">
              <a:lnSpc>
                <a:spcPct val="115000"/>
              </a:lnSpc>
              <a:spcBef>
                <a:spcPts val="0"/>
              </a:spcBef>
              <a:spcAft>
                <a:spcPts val="0"/>
              </a:spcAft>
              <a:buNone/>
            </a:pPr>
            <a:endParaRPr sz="1600" dirty="0">
              <a:solidFill>
                <a:schemeClr val="lt1"/>
              </a:solidFill>
            </a:endParaRPr>
          </a:p>
          <a:p>
            <a:pPr marL="457200" lvl="0" indent="0" algn="l" rtl="0">
              <a:lnSpc>
                <a:spcPct val="115000"/>
              </a:lnSpc>
              <a:spcBef>
                <a:spcPts val="0"/>
              </a:spcBef>
              <a:spcAft>
                <a:spcPts val="0"/>
              </a:spcAft>
              <a:buNone/>
            </a:pPr>
            <a:r>
              <a:rPr lang="en" sz="1600" dirty="0">
                <a:solidFill>
                  <a:schemeClr val="lt1"/>
                </a:solidFill>
              </a:rPr>
              <a:t>Dharug language revival work is  </a:t>
            </a:r>
            <a:endParaRPr sz="1600" dirty="0">
              <a:solidFill>
                <a:schemeClr val="lt1"/>
              </a:solidFill>
            </a:endParaRPr>
          </a:p>
          <a:p>
            <a:pPr marL="457200" lvl="0" indent="0" algn="l" rtl="0">
              <a:lnSpc>
                <a:spcPct val="115000"/>
              </a:lnSpc>
              <a:spcBef>
                <a:spcPts val="0"/>
              </a:spcBef>
              <a:spcAft>
                <a:spcPts val="0"/>
              </a:spcAft>
              <a:buNone/>
            </a:pPr>
            <a:endParaRPr sz="1600" dirty="0">
              <a:solidFill>
                <a:schemeClr val="lt1"/>
              </a:solidFill>
            </a:endParaRPr>
          </a:p>
          <a:p>
            <a:pPr marL="914400" lvl="0" indent="-330200" algn="l" rtl="0">
              <a:lnSpc>
                <a:spcPct val="115000"/>
              </a:lnSpc>
              <a:spcBef>
                <a:spcPts val="0"/>
              </a:spcBef>
              <a:spcAft>
                <a:spcPts val="0"/>
              </a:spcAft>
              <a:buClr>
                <a:schemeClr val="lt1"/>
              </a:buClr>
              <a:buSzPts val="1600"/>
              <a:buChar char="●"/>
            </a:pPr>
            <a:r>
              <a:rPr lang="en" sz="1600" dirty="0">
                <a:solidFill>
                  <a:schemeClr val="lt1"/>
                </a:solidFill>
              </a:rPr>
              <a:t>without the support of a language centre </a:t>
            </a:r>
            <a:endParaRPr sz="1600" dirty="0">
              <a:solidFill>
                <a:schemeClr val="lt1"/>
              </a:solidFill>
            </a:endParaRPr>
          </a:p>
          <a:p>
            <a:pPr marL="914400" lvl="0" indent="-330200" algn="l" rtl="0">
              <a:lnSpc>
                <a:spcPct val="115000"/>
              </a:lnSpc>
              <a:spcBef>
                <a:spcPts val="0"/>
              </a:spcBef>
              <a:spcAft>
                <a:spcPts val="0"/>
              </a:spcAft>
              <a:buClr>
                <a:schemeClr val="lt1"/>
              </a:buClr>
              <a:buSzPts val="1600"/>
              <a:buChar char="●"/>
            </a:pPr>
            <a:r>
              <a:rPr lang="en" sz="1600" dirty="0">
                <a:solidFill>
                  <a:schemeClr val="lt1"/>
                </a:solidFill>
              </a:rPr>
              <a:t>not under  a NSW Education language nest</a:t>
            </a:r>
            <a:endParaRPr sz="1600" dirty="0">
              <a:solidFill>
                <a:schemeClr val="lt1"/>
              </a:solidFill>
            </a:endParaRPr>
          </a:p>
          <a:p>
            <a:pPr marL="914400" lvl="0" indent="-330200" algn="l" rtl="0">
              <a:lnSpc>
                <a:spcPct val="115000"/>
              </a:lnSpc>
              <a:spcBef>
                <a:spcPts val="0"/>
              </a:spcBef>
              <a:spcAft>
                <a:spcPts val="0"/>
              </a:spcAft>
              <a:buClr>
                <a:schemeClr val="lt1"/>
              </a:buClr>
              <a:buSzPts val="1600"/>
              <a:buChar char="●"/>
            </a:pPr>
            <a:r>
              <a:rPr lang="en" sz="1600" dirty="0">
                <a:solidFill>
                  <a:schemeClr val="lt1"/>
                </a:solidFill>
              </a:rPr>
              <a:t>at a relatively early stage of the language revival journey</a:t>
            </a:r>
            <a:endParaRPr sz="1600" dirty="0">
              <a:solidFill>
                <a:schemeClr val="lt1"/>
              </a:solidFill>
            </a:endParaRPr>
          </a:p>
          <a:p>
            <a:pPr marL="914400" lvl="0" indent="-330200" algn="l" rtl="0">
              <a:lnSpc>
                <a:spcPct val="115000"/>
              </a:lnSpc>
              <a:spcBef>
                <a:spcPts val="0"/>
              </a:spcBef>
              <a:spcAft>
                <a:spcPts val="0"/>
              </a:spcAft>
              <a:buClr>
                <a:schemeClr val="lt1"/>
              </a:buClr>
              <a:buSzPts val="1600"/>
              <a:buChar char="●"/>
            </a:pPr>
            <a:r>
              <a:rPr lang="en" sz="1600" dirty="0">
                <a:solidFill>
                  <a:schemeClr val="lt1"/>
                </a:solidFill>
              </a:rPr>
              <a:t>hugely meaningful for our community members’ identity </a:t>
            </a:r>
            <a:endParaRPr sz="1600" dirty="0">
              <a:solidFill>
                <a:schemeClr val="lt1"/>
              </a:solidFill>
            </a:endParaRPr>
          </a:p>
          <a:p>
            <a:pPr marL="914400" lvl="0" indent="-330200" algn="l" rtl="0">
              <a:lnSpc>
                <a:spcPct val="115000"/>
              </a:lnSpc>
              <a:spcBef>
                <a:spcPts val="0"/>
              </a:spcBef>
              <a:spcAft>
                <a:spcPts val="0"/>
              </a:spcAft>
              <a:buClr>
                <a:schemeClr val="lt1"/>
              </a:buClr>
              <a:buSzPts val="1600"/>
              <a:buChar char="●"/>
            </a:pPr>
            <a:r>
              <a:rPr lang="en" sz="1600" dirty="0">
                <a:solidFill>
                  <a:schemeClr val="lt1"/>
                </a:solidFill>
              </a:rPr>
              <a:t>significantly increasing our recognition by the wider community</a:t>
            </a:r>
            <a:endParaRPr sz="1600" dirty="0">
              <a:solidFill>
                <a:schemeClr val="lt1"/>
              </a:solidFill>
            </a:endParaRPr>
          </a:p>
          <a:p>
            <a:pPr marL="0" lvl="0" indent="0" algn="l" rtl="0">
              <a:lnSpc>
                <a:spcPct val="115000"/>
              </a:lnSpc>
              <a:spcBef>
                <a:spcPts val="0"/>
              </a:spcBef>
              <a:spcAft>
                <a:spcPts val="0"/>
              </a:spcAft>
              <a:buNone/>
            </a:pPr>
            <a:endParaRPr sz="1600" dirty="0">
              <a:solidFill>
                <a:schemeClr val="lt1"/>
              </a:solidFill>
            </a:endParaRPr>
          </a:p>
          <a:p>
            <a:pPr marL="457200" lvl="0" indent="0" algn="l" rtl="0">
              <a:lnSpc>
                <a:spcPct val="115000"/>
              </a:lnSpc>
              <a:spcBef>
                <a:spcPts val="0"/>
              </a:spcBef>
              <a:spcAft>
                <a:spcPts val="0"/>
              </a:spcAft>
              <a:buClr>
                <a:schemeClr val="dk1"/>
              </a:buClr>
              <a:buSzPts val="1100"/>
              <a:buFont typeface="Arial"/>
              <a:buNone/>
            </a:pPr>
            <a:endParaRPr sz="1600" dirty="0">
              <a:solidFill>
                <a:schemeClr val="lt1"/>
              </a:solidFill>
            </a:endParaRPr>
          </a:p>
          <a:p>
            <a:pPr marL="457200" lvl="0" indent="0" algn="l" rtl="0">
              <a:lnSpc>
                <a:spcPct val="115000"/>
              </a:lnSpc>
              <a:spcBef>
                <a:spcPts val="0"/>
              </a:spcBef>
              <a:spcAft>
                <a:spcPts val="0"/>
              </a:spcAft>
              <a:buNone/>
            </a:pPr>
            <a:endParaRPr sz="1600" dirty="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20"/>
          <p:cNvSpPr txBox="1"/>
          <p:nvPr/>
        </p:nvSpPr>
        <p:spPr>
          <a:xfrm>
            <a:off x="685300" y="370700"/>
            <a:ext cx="7636200" cy="34593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chemeClr val="lt1"/>
                </a:solidFill>
              </a:rPr>
              <a:t>Our languages have the power to create change. </a:t>
            </a:r>
            <a:endParaRPr sz="2000" b="1" dirty="0">
              <a:solidFill>
                <a:schemeClr val="lt1"/>
              </a:solidFill>
            </a:endParaRPr>
          </a:p>
          <a:p>
            <a:pPr marL="0" lvl="0" indent="0" algn="l" rtl="0">
              <a:spcBef>
                <a:spcPts val="0"/>
              </a:spcBef>
              <a:spcAft>
                <a:spcPts val="0"/>
              </a:spcAft>
              <a:buNone/>
            </a:pPr>
            <a:endParaRPr sz="1500" dirty="0">
              <a:solidFill>
                <a:schemeClr val="lt1"/>
              </a:solidFill>
            </a:endParaRPr>
          </a:p>
          <a:p>
            <a:pPr marL="0" lvl="0" indent="0" algn="l" rtl="0">
              <a:spcBef>
                <a:spcPts val="0"/>
              </a:spcBef>
              <a:spcAft>
                <a:spcPts val="0"/>
              </a:spcAft>
              <a:buNone/>
            </a:pPr>
            <a:r>
              <a:rPr lang="en" sz="1600" dirty="0">
                <a:solidFill>
                  <a:schemeClr val="lt1"/>
                </a:solidFill>
              </a:rPr>
              <a:t>There is a groundswell of demand for Dharug language programs - that we all want it and we can do it – there’s a sense of the benefits for students, Aboriginal community and the wider community too.</a:t>
            </a:r>
            <a:endParaRPr sz="1600" dirty="0">
              <a:solidFill>
                <a:schemeClr val="lt1"/>
              </a:solidFill>
            </a:endParaRPr>
          </a:p>
          <a:p>
            <a:pPr marL="0" lvl="0" indent="0" algn="l" rtl="0">
              <a:spcBef>
                <a:spcPts val="0"/>
              </a:spcBef>
              <a:spcAft>
                <a:spcPts val="0"/>
              </a:spcAft>
              <a:buNone/>
            </a:pPr>
            <a:endParaRPr sz="1600" dirty="0">
              <a:solidFill>
                <a:schemeClr val="lt1"/>
              </a:solidFill>
            </a:endParaRPr>
          </a:p>
          <a:p>
            <a:pPr marL="0" lvl="0" indent="0" algn="l" rtl="0">
              <a:spcBef>
                <a:spcPts val="0"/>
              </a:spcBef>
              <a:spcAft>
                <a:spcPts val="0"/>
              </a:spcAft>
              <a:buNone/>
            </a:pPr>
            <a:r>
              <a:rPr lang="en" sz="1600" dirty="0">
                <a:solidFill>
                  <a:schemeClr val="lt1"/>
                </a:solidFill>
              </a:rPr>
              <a:t>Dharug language work opens doorways for Aboriginal people who might not have ever experienced positive educational outcomes. </a:t>
            </a:r>
            <a:endParaRPr sz="1600" dirty="0">
              <a:solidFill>
                <a:schemeClr val="lt1"/>
              </a:solidFill>
            </a:endParaRPr>
          </a:p>
          <a:p>
            <a:pPr marL="0" lvl="0" indent="0" algn="l" rtl="0">
              <a:spcBef>
                <a:spcPts val="0"/>
              </a:spcBef>
              <a:spcAft>
                <a:spcPts val="0"/>
              </a:spcAft>
              <a:buNone/>
            </a:pPr>
            <a:endParaRPr sz="1600" dirty="0">
              <a:solidFill>
                <a:schemeClr val="lt1"/>
              </a:solidFill>
            </a:endParaRPr>
          </a:p>
          <a:p>
            <a:pPr marL="0" lvl="0" indent="0" algn="l" rtl="0">
              <a:lnSpc>
                <a:spcPct val="115000"/>
              </a:lnSpc>
              <a:spcBef>
                <a:spcPts val="0"/>
              </a:spcBef>
              <a:spcAft>
                <a:spcPts val="0"/>
              </a:spcAft>
              <a:buClr>
                <a:schemeClr val="dk1"/>
              </a:buClr>
              <a:buSzPts val="1100"/>
              <a:buFont typeface="Arial"/>
              <a:buNone/>
            </a:pPr>
            <a:r>
              <a:rPr lang="en" sz="1600" dirty="0">
                <a:solidFill>
                  <a:schemeClr val="lt1"/>
                </a:solidFill>
              </a:rPr>
              <a:t>Community members who are engaging in learning language become visible and “desirable” due to their potential to support language programs.</a:t>
            </a:r>
            <a:endParaRPr sz="1600" dirty="0">
              <a:solidFill>
                <a:schemeClr val="lt1"/>
              </a:solidFill>
            </a:endParaRPr>
          </a:p>
          <a:p>
            <a:pPr marL="0" lvl="0" indent="0" algn="l" rtl="0">
              <a:spcBef>
                <a:spcPts val="0"/>
              </a:spcBef>
              <a:spcAft>
                <a:spcPts val="0"/>
              </a:spcAft>
              <a:buNone/>
            </a:pPr>
            <a:endParaRPr sz="1500" dirty="0">
              <a:solidFill>
                <a:schemeClr val="lt1"/>
              </a:solidFill>
            </a:endParaRPr>
          </a:p>
          <a:p>
            <a:pPr marL="0" lvl="0" indent="0" algn="l" rtl="0">
              <a:spcBef>
                <a:spcPts val="0"/>
              </a:spcBef>
              <a:spcAft>
                <a:spcPts val="0"/>
              </a:spcAft>
              <a:buNone/>
            </a:pPr>
            <a:endParaRPr dirty="0">
              <a:solidFill>
                <a:schemeClr val="lt1"/>
              </a:solidFill>
            </a:endParaRPr>
          </a:p>
        </p:txBody>
      </p:sp>
      <p:pic>
        <p:nvPicPr>
          <p:cNvPr id="102" name="Google Shape;102;p20"/>
          <p:cNvPicPr preferRelativeResize="0"/>
          <p:nvPr/>
        </p:nvPicPr>
        <p:blipFill>
          <a:blip r:embed="rId3">
            <a:alphaModFix/>
          </a:blip>
          <a:stretch>
            <a:fillRect/>
          </a:stretch>
        </p:blipFill>
        <p:spPr>
          <a:xfrm flipH="1">
            <a:off x="7524155" y="2407850"/>
            <a:ext cx="1380874" cy="1468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21"/>
          <p:cNvSpPr txBox="1"/>
          <p:nvPr/>
        </p:nvSpPr>
        <p:spPr>
          <a:xfrm>
            <a:off x="909975" y="945325"/>
            <a:ext cx="7209300" cy="251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400">
                <a:solidFill>
                  <a:schemeClr val="lt1"/>
                </a:solidFill>
              </a:rPr>
              <a:t>Language builds confidence. </a:t>
            </a:r>
            <a:endParaRPr sz="3400">
              <a:solidFill>
                <a:schemeClr val="lt1"/>
              </a:solidFill>
            </a:endParaRPr>
          </a:p>
          <a:p>
            <a:pPr marL="0" lvl="0" indent="0" algn="l" rtl="0">
              <a:lnSpc>
                <a:spcPct val="115000"/>
              </a:lnSpc>
              <a:spcBef>
                <a:spcPts val="0"/>
              </a:spcBef>
              <a:spcAft>
                <a:spcPts val="0"/>
              </a:spcAft>
              <a:buNone/>
            </a:pPr>
            <a:endParaRPr sz="3400">
              <a:solidFill>
                <a:schemeClr val="lt1"/>
              </a:solidFill>
            </a:endParaRPr>
          </a:p>
          <a:p>
            <a:pPr marL="0" lvl="0" indent="0" algn="l" rtl="0">
              <a:lnSpc>
                <a:spcPct val="115000"/>
              </a:lnSpc>
              <a:spcBef>
                <a:spcPts val="0"/>
              </a:spcBef>
              <a:spcAft>
                <a:spcPts val="0"/>
              </a:spcAft>
              <a:buNone/>
            </a:pPr>
            <a:r>
              <a:rPr lang="en" sz="3400">
                <a:solidFill>
                  <a:schemeClr val="lt1"/>
                </a:solidFill>
              </a:rPr>
              <a:t>Language gives people agency.</a:t>
            </a:r>
            <a:endParaRPr sz="3400">
              <a:solidFill>
                <a:schemeClr val="lt1"/>
              </a:solidFill>
            </a:endParaRPr>
          </a:p>
          <a:p>
            <a:pPr marL="0" lvl="0" indent="0" algn="l" rtl="0">
              <a:spcBef>
                <a:spcPts val="0"/>
              </a:spcBef>
              <a:spcAft>
                <a:spcPts val="0"/>
              </a:spcAft>
              <a:buNone/>
            </a:pPr>
            <a:endParaRPr sz="3400">
              <a:solidFill>
                <a:schemeClr val="lt1"/>
              </a:solidFill>
            </a:endParaRPr>
          </a:p>
        </p:txBody>
      </p:sp>
      <p:pic>
        <p:nvPicPr>
          <p:cNvPr id="109" name="Google Shape;109;p21"/>
          <p:cNvPicPr preferRelativeResize="0"/>
          <p:nvPr/>
        </p:nvPicPr>
        <p:blipFill>
          <a:blip r:embed="rId3">
            <a:alphaModFix/>
          </a:blip>
          <a:stretch>
            <a:fillRect/>
          </a:stretch>
        </p:blipFill>
        <p:spPr>
          <a:xfrm>
            <a:off x="6283000" y="3189350"/>
            <a:ext cx="2526251" cy="153007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413764439164FA7593D9BD8732106" ma:contentTypeVersion="18" ma:contentTypeDescription="Create a new document." ma:contentTypeScope="" ma:versionID="a8273ca9cd7ef00f4b57f99a0767dcf5">
  <xsd:schema xmlns:xsd="http://www.w3.org/2001/XMLSchema" xmlns:xs="http://www.w3.org/2001/XMLSchema" xmlns:p="http://schemas.microsoft.com/office/2006/metadata/properties" xmlns:ns2="07e70adf-8c74-417b-b8f5-609b0b16894f" xmlns:ns3="4171c01f-b551-4719-9aef-9cb659b6d1e1" targetNamespace="http://schemas.microsoft.com/office/2006/metadata/properties" ma:root="true" ma:fieldsID="61befc9ac006a8d25ff2876453037f7c" ns2:_="" ns3:_="">
    <xsd:import namespace="07e70adf-8c74-417b-b8f5-609b0b16894f"/>
    <xsd:import namespace="4171c01f-b551-4719-9aef-9cb659b6d1e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OCR" minOccurs="0"/>
                <xsd:element ref="ns3:MediaServiceAutoKeyPoints" minOccurs="0"/>
                <xsd:element ref="ns3:MediaServiceKeyPoints" minOccurs="0"/>
                <xsd:element ref="ns3:Caseclosed" minOccurs="0"/>
                <xsd:element ref="ns3:Restricted0"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70adf-8c74-417b-b8f5-609b0b16894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b7e92b7-072f-4ec1-97c6-1acb4046e8d6}" ma:internalName="TaxCatchAll" ma:showField="CatchAllData" ma:web="07e70adf-8c74-417b-b8f5-609b0b16894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71c01f-b551-4719-9aef-9cb659b6d1e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Caseclosed" ma:index="20" nillable="true" ma:displayName="Date Closed" ma:description="Previously listed in file title" ma:format="DateOnly" ma:internalName="Caseclosed">
      <xsd:simpleType>
        <xsd:restriction base="dms:DateTime"/>
      </xsd:simpleType>
    </xsd:element>
    <xsd:element name="Restricted0" ma:index="21" nillable="true" ma:displayName="Restricted" ma:format="RadioButtons" ma:internalName="Restricted0">
      <xsd:simpleType>
        <xsd:restriction base="dms:Choice">
          <xsd:enumeration value="Restricted - ceremonial"/>
          <xsd:enumeration value="Open"/>
          <xsd:enumeration value="Restricted - men only"/>
          <xsd:enumeration value="Restricted - women only"/>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9d3b022-555c-4404-b0ea-6343c4ecebb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7e70adf-8c74-417b-b8f5-609b0b16894f" xsi:nil="true"/>
    <lcf76f155ced4ddcb4097134ff3c332f xmlns="4171c01f-b551-4719-9aef-9cb659b6d1e1">
      <Terms xmlns="http://schemas.microsoft.com/office/infopath/2007/PartnerControls"/>
    </lcf76f155ced4ddcb4097134ff3c332f>
    <Caseclosed xmlns="4171c01f-b551-4719-9aef-9cb659b6d1e1" xsi:nil="true"/>
    <Restricted0 xmlns="4171c01f-b551-4719-9aef-9cb659b6d1e1" xsi:nil="true"/>
  </documentManagement>
</p:properties>
</file>

<file path=customXml/itemProps1.xml><?xml version="1.0" encoding="utf-8"?>
<ds:datastoreItem xmlns:ds="http://schemas.openxmlformats.org/officeDocument/2006/customXml" ds:itemID="{AD7C74A4-DD27-4E23-9DC8-2E9D4A9B95A3}"/>
</file>

<file path=customXml/itemProps2.xml><?xml version="1.0" encoding="utf-8"?>
<ds:datastoreItem xmlns:ds="http://schemas.openxmlformats.org/officeDocument/2006/customXml" ds:itemID="{C1930856-05B3-4B80-A5AB-0F35F844588B}"/>
</file>

<file path=customXml/itemProps3.xml><?xml version="1.0" encoding="utf-8"?>
<ds:datastoreItem xmlns:ds="http://schemas.openxmlformats.org/officeDocument/2006/customXml" ds:itemID="{B0D52175-D971-485D-9CE7-2022D9A12643}"/>
</file>

<file path=docProps/app.xml><?xml version="1.0" encoding="utf-8"?>
<Properties xmlns="http://schemas.openxmlformats.org/officeDocument/2006/extended-properties" xmlns:vt="http://schemas.openxmlformats.org/officeDocument/2006/docPropsVTypes">
  <TotalTime>52</TotalTime>
  <Words>1876</Words>
  <Application>Microsoft Office PowerPoint</Application>
  <PresentationFormat>On-screen Show (16:9)</PresentationFormat>
  <Paragraphs>305</Paragraphs>
  <Slides>25</Slides>
  <Notes>25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Denise Angelo</cp:lastModifiedBy>
  <cp:revision>6</cp:revision>
  <cp:lastPrinted>2022-09-25T23:24:32Z</cp:lastPrinted>
  <dcterms:modified xsi:type="dcterms:W3CDTF">2022-09-25T23:35:37Z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0x0101001C9413764439164FA7593D9BD8732106</vt:lpwstr>
  </property>
</Properties>
</file>