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3" r:id="rId6"/>
    <p:sldId id="266" r:id="rId7"/>
    <p:sldId id="261" r:id="rId8"/>
    <p:sldId id="262" r:id="rId9"/>
    <p:sldId id="260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327"/>
  </p:normalViewPr>
  <p:slideViewPr>
    <p:cSldViewPr snapToGrid="0">
      <p:cViewPr varScale="1">
        <p:scale>
          <a:sx n="122" d="100"/>
          <a:sy n="122" d="100"/>
        </p:scale>
        <p:origin x="5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752794238?h=ec41e417c5&amp;app_id=12296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2FC0F-3E19-A30D-28D9-9160438B08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Top End </a:t>
            </a:r>
            <a:br>
              <a:rPr lang="en-US"/>
            </a:br>
            <a:r>
              <a:rPr lang="en-US"/>
              <a:t>Language Forum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715F5-CEED-7EC1-098D-B6399656D6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… and the Strong Languages 2032 statement</a:t>
            </a:r>
          </a:p>
        </p:txBody>
      </p:sp>
    </p:spTree>
    <p:extLst>
      <p:ext uri="{BB962C8B-B14F-4D97-AF65-F5344CB8AC3E}">
        <p14:creationId xmlns:p14="http://schemas.microsoft.com/office/powerpoint/2010/main" val="2115644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EBE3-513A-7233-06CF-4A3C002C4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443" y="764373"/>
            <a:ext cx="9689757" cy="1293028"/>
          </a:xfrm>
        </p:spPr>
        <p:txBody>
          <a:bodyPr/>
          <a:lstStyle/>
          <a:p>
            <a:r>
              <a:rPr lang="en-US"/>
              <a:t>Strong Languages 2032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E876F-CE28-0DB1-16DE-4643AC8EE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Bilingual education</a:t>
            </a:r>
            <a:br>
              <a:rPr lang="en-US"/>
            </a:b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Community-based practices</a:t>
            </a:r>
            <a:br>
              <a:rPr lang="en-US"/>
            </a:b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Connecting communities</a:t>
            </a:r>
            <a:br>
              <a:rPr lang="en-US"/>
            </a:b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Raising the profile of Indigenous languages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0" indent="0">
              <a:buNone/>
            </a:pPr>
            <a:r>
              <a:rPr lang="en-US"/>
              <a:t>(draft document for further consultation)</a:t>
            </a:r>
          </a:p>
        </p:txBody>
      </p:sp>
    </p:spTree>
    <p:extLst>
      <p:ext uri="{BB962C8B-B14F-4D97-AF65-F5344CB8AC3E}">
        <p14:creationId xmlns:p14="http://schemas.microsoft.com/office/powerpoint/2010/main" val="58670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E32824D-CD54-24DD-EFC8-B3211F165F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A84DD-83E1-B25D-4A04-426B7DD8F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49" y="269996"/>
            <a:ext cx="11244648" cy="1441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/>
              <a:t>from all across the Top End…</a:t>
            </a:r>
          </a:p>
        </p:txBody>
      </p:sp>
    </p:spTree>
    <p:extLst>
      <p:ext uri="{BB962C8B-B14F-4D97-AF65-F5344CB8AC3E}">
        <p14:creationId xmlns:p14="http://schemas.microsoft.com/office/powerpoint/2010/main" val="276168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4C272283-DF21-071D-0E08-7ACAC297DE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8000"/>
          </a:blip>
          <a:srcRect t="9937" b="51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A84DD-83E1-B25D-4A04-426B7DD8F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77" y="184765"/>
            <a:ext cx="10437321" cy="12566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/>
              <a:t>Working together</a:t>
            </a:r>
          </a:p>
        </p:txBody>
      </p:sp>
    </p:spTree>
    <p:extLst>
      <p:ext uri="{BB962C8B-B14F-4D97-AF65-F5344CB8AC3E}">
        <p14:creationId xmlns:p14="http://schemas.microsoft.com/office/powerpoint/2010/main" val="365799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B8CFF58F-D94D-BF83-7B57-96288627B6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2000"/>
          </a:blip>
          <a:srcRect b="1573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A84DD-83E1-B25D-4A04-426B7DD8F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50" y="22375"/>
            <a:ext cx="11034584" cy="1441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/>
              <a:t>the future of our languages</a:t>
            </a:r>
          </a:p>
        </p:txBody>
      </p:sp>
    </p:spTree>
    <p:extLst>
      <p:ext uri="{BB962C8B-B14F-4D97-AF65-F5344CB8AC3E}">
        <p14:creationId xmlns:p14="http://schemas.microsoft.com/office/powerpoint/2010/main" val="328441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Top End Language Forum - Charles Darwin University, 2022">
            <a:hlinkClick r:id="" action="ppaction://media"/>
            <a:extLst>
              <a:ext uri="{FF2B5EF4-FFF2-40B4-BE49-F238E27FC236}">
                <a16:creationId xmlns:a16="http://schemas.microsoft.com/office/drawing/2014/main" id="{A16109C1-0EC1-FE7D-BAFD-50DF0244B8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2436" y="1229676"/>
            <a:ext cx="8667128" cy="488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9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54980809-8B43-AE8F-7B7D-15D59976B9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1000"/>
          </a:blip>
          <a:srcRect t="2130" b="136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A84DD-83E1-B25D-4A04-426B7DD8F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41" y="818392"/>
            <a:ext cx="4753232" cy="107219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6000"/>
              <a:t>Next steps…</a:t>
            </a:r>
          </a:p>
        </p:txBody>
      </p:sp>
    </p:spTree>
    <p:extLst>
      <p:ext uri="{BB962C8B-B14F-4D97-AF65-F5344CB8AC3E}">
        <p14:creationId xmlns:p14="http://schemas.microsoft.com/office/powerpoint/2010/main" val="249873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8396F-612F-8040-BFC9-5DE5FA309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was there?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0EE3-AA1D-2DEB-3A46-4D92906F7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042374" cy="4024125"/>
          </a:xfrm>
        </p:spPr>
        <p:txBody>
          <a:bodyPr/>
          <a:lstStyle/>
          <a:p>
            <a:r>
              <a:rPr lang="en-US"/>
              <a:t>Indigenous discussion space (non-Indig assisting only)</a:t>
            </a:r>
          </a:p>
          <a:p>
            <a:endParaRPr lang="en-US"/>
          </a:p>
          <a:p>
            <a:r>
              <a:rPr lang="en-US"/>
              <a:t>60+ representatives from 10+ communities across the Top End</a:t>
            </a:r>
          </a:p>
          <a:p>
            <a:endParaRPr lang="en-US"/>
          </a:p>
          <a:p>
            <a:r>
              <a:rPr lang="en-US"/>
              <a:t>Many languages used in the meeting, including:</a:t>
            </a:r>
            <a:br>
              <a:rPr lang="en-US"/>
            </a:br>
            <a:r>
              <a:rPr lang="en-US" b="1"/>
              <a:t>Anindilyakwa, Djambarrpuyŋu, English, Kriol, </a:t>
            </a:r>
            <a:br>
              <a:rPr lang="en-US" b="1"/>
            </a:br>
            <a:r>
              <a:rPr lang="en-US" b="1"/>
              <a:t>Kungarakany, Mawng, Tiwi, Wagilak, Warlpiri</a:t>
            </a:r>
          </a:p>
        </p:txBody>
      </p:sp>
    </p:spTree>
    <p:extLst>
      <p:ext uri="{BB962C8B-B14F-4D97-AF65-F5344CB8AC3E}">
        <p14:creationId xmlns:p14="http://schemas.microsoft.com/office/powerpoint/2010/main" val="3320352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8396F-612F-8040-BFC9-5DE5FA309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did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0EE3-AA1D-2DEB-3A46-4D92906F7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042374" cy="4024125"/>
          </a:xfrm>
        </p:spPr>
        <p:txBody>
          <a:bodyPr/>
          <a:lstStyle/>
          <a:p>
            <a:r>
              <a:rPr lang="en-US"/>
              <a:t>Meeting at Charles Darwin University, 6-7 June</a:t>
            </a:r>
          </a:p>
          <a:p>
            <a:endParaRPr lang="en-US"/>
          </a:p>
          <a:p>
            <a:r>
              <a:rPr lang="en-US"/>
              <a:t>Discussion, panel, sharing views</a:t>
            </a:r>
            <a:br>
              <a:rPr lang="en-US"/>
            </a:br>
            <a:r>
              <a:rPr lang="en-US"/>
              <a:t>(not a standard ‘conference’ style with strict schedule)</a:t>
            </a:r>
          </a:p>
          <a:p>
            <a:endParaRPr lang="en-US"/>
          </a:p>
          <a:p>
            <a:r>
              <a:rPr lang="en-US"/>
              <a:t>Drafting of Strong Languages 2032 statement</a:t>
            </a:r>
          </a:p>
          <a:p>
            <a:pPr marL="0" indent="0">
              <a:buNone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096105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8396F-612F-8040-BFC9-5DE5FA309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did it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0EE3-AA1D-2DEB-3A46-4D92906F7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042374" cy="4024125"/>
          </a:xfrm>
        </p:spPr>
        <p:txBody>
          <a:bodyPr>
            <a:normAutofit lnSpcReduction="10000"/>
          </a:bodyPr>
          <a:lstStyle/>
          <a:p>
            <a:r>
              <a:rPr lang="en-US" b="1" i="1"/>
              <a:t>Organised over one year by:</a:t>
            </a:r>
            <a:br>
              <a:rPr lang="en-US"/>
            </a:br>
            <a:r>
              <a:rPr lang="en-US"/>
              <a:t>John Mansfield, † Cathy Bow, James Bednall, Melanie Herdman, </a:t>
            </a:r>
            <a:br>
              <a:rPr lang="en-US"/>
            </a:br>
            <a:r>
              <a:rPr lang="en-US"/>
              <a:t>Pirrawayingi Puruntatameri, Allyra Murray, Lani Buxton</a:t>
            </a:r>
          </a:p>
          <a:p>
            <a:endParaRPr lang="en-US"/>
          </a:p>
          <a:p>
            <a:r>
              <a:rPr lang="en-US" b="1" i="1"/>
              <a:t>Small budget funded by:</a:t>
            </a:r>
            <a:br>
              <a:rPr lang="en-US"/>
            </a:br>
            <a:r>
              <a:rPr lang="en-US"/>
              <a:t>University of Melbourne, Batchelor Institute of Tertiary Education, </a:t>
            </a:r>
            <a:br>
              <a:rPr lang="en-US"/>
            </a:br>
            <a:r>
              <a:rPr lang="en-US"/>
              <a:t>Charles Darwin University, Centre of Excellence for the Dynamics of Language</a:t>
            </a:r>
          </a:p>
          <a:p>
            <a:endParaRPr lang="en-US"/>
          </a:p>
          <a:p>
            <a:r>
              <a:rPr lang="en-US"/>
              <a:t>Chaired by </a:t>
            </a:r>
            <a:r>
              <a:rPr lang="en-US" b="1"/>
              <a:t>Rarrtjiwuy Melanie Herdman</a:t>
            </a:r>
          </a:p>
          <a:p>
            <a:endParaRPr lang="en-US"/>
          </a:p>
          <a:p>
            <a:r>
              <a:rPr lang="en-US"/>
              <a:t>Keynote speech by </a:t>
            </a:r>
            <a:r>
              <a:rPr lang="en-US" b="1"/>
              <a:t>MLA Yiŋiya Mark Guyula</a:t>
            </a:r>
          </a:p>
        </p:txBody>
      </p:sp>
    </p:spTree>
    <p:extLst>
      <p:ext uri="{BB962C8B-B14F-4D97-AF65-F5344CB8AC3E}">
        <p14:creationId xmlns:p14="http://schemas.microsoft.com/office/powerpoint/2010/main" val="393295014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413764439164FA7593D9BD8732106" ma:contentTypeVersion="18" ma:contentTypeDescription="Create a new document." ma:contentTypeScope="" ma:versionID="a8273ca9cd7ef00f4b57f99a0767dcf5">
  <xsd:schema xmlns:xsd="http://www.w3.org/2001/XMLSchema" xmlns:xs="http://www.w3.org/2001/XMLSchema" xmlns:p="http://schemas.microsoft.com/office/2006/metadata/properties" xmlns:ns2="07e70adf-8c74-417b-b8f5-609b0b16894f" xmlns:ns3="4171c01f-b551-4719-9aef-9cb659b6d1e1" targetNamespace="http://schemas.microsoft.com/office/2006/metadata/properties" ma:root="true" ma:fieldsID="61befc9ac006a8d25ff2876453037f7c" ns2:_="" ns3:_="">
    <xsd:import namespace="07e70adf-8c74-417b-b8f5-609b0b16894f"/>
    <xsd:import namespace="4171c01f-b551-4719-9aef-9cb659b6d1e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Caseclosed" minOccurs="0"/>
                <xsd:element ref="ns3:Restricted0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70adf-8c74-417b-b8f5-609b0b16894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8b7e92b7-072f-4ec1-97c6-1acb4046e8d6}" ma:internalName="TaxCatchAll" ma:showField="CatchAllData" ma:web="07e70adf-8c74-417b-b8f5-609b0b1689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1c01f-b551-4719-9aef-9cb659b6d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aseclosed" ma:index="20" nillable="true" ma:displayName="Date Closed" ma:description="Previously listed in file title" ma:format="DateOnly" ma:internalName="Caseclosed">
      <xsd:simpleType>
        <xsd:restriction base="dms:DateTime"/>
      </xsd:simpleType>
    </xsd:element>
    <xsd:element name="Restricted0" ma:index="21" nillable="true" ma:displayName="Restricted" ma:format="RadioButtons" ma:internalName="Restricted0">
      <xsd:simpleType>
        <xsd:restriction base="dms:Choice">
          <xsd:enumeration value="Restricted - ceremonial"/>
          <xsd:enumeration value="Open"/>
          <xsd:enumeration value="Restricted - men only"/>
          <xsd:enumeration value="Restricted - women only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9d3b022-555c-4404-b0ea-6343c4eceb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e70adf-8c74-417b-b8f5-609b0b16894f" xsi:nil="true"/>
    <lcf76f155ced4ddcb4097134ff3c332f xmlns="4171c01f-b551-4719-9aef-9cb659b6d1e1">
      <Terms xmlns="http://schemas.microsoft.com/office/infopath/2007/PartnerControls"/>
    </lcf76f155ced4ddcb4097134ff3c332f>
    <Caseclosed xmlns="4171c01f-b551-4719-9aef-9cb659b6d1e1" xsi:nil="true"/>
    <Restricted0 xmlns="4171c01f-b551-4719-9aef-9cb659b6d1e1" xsi:nil="true"/>
  </documentManagement>
</p:properties>
</file>

<file path=customXml/itemProps1.xml><?xml version="1.0" encoding="utf-8"?>
<ds:datastoreItem xmlns:ds="http://schemas.openxmlformats.org/officeDocument/2006/customXml" ds:itemID="{58D207E4-B779-49F8-A9B8-4E39B2291EB1}"/>
</file>

<file path=customXml/itemProps2.xml><?xml version="1.0" encoding="utf-8"?>
<ds:datastoreItem xmlns:ds="http://schemas.openxmlformats.org/officeDocument/2006/customXml" ds:itemID="{4A0501E4-5C3F-48B4-BD04-828D936294CD}"/>
</file>

<file path=customXml/itemProps3.xml><?xml version="1.0" encoding="utf-8"?>
<ds:datastoreItem xmlns:ds="http://schemas.openxmlformats.org/officeDocument/2006/customXml" ds:itemID="{AE3DE2C1-F2DE-47FC-96F1-AC5F38095CAE}"/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50</TotalTime>
  <Words>219</Words>
  <Application>Microsoft Macintosh PowerPoint</Application>
  <PresentationFormat>Widescreen</PresentationFormat>
  <Paragraphs>33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Vapor Trail</vt:lpstr>
      <vt:lpstr>Top End  Language Forum</vt:lpstr>
      <vt:lpstr>from all across the Top End…</vt:lpstr>
      <vt:lpstr>Working together</vt:lpstr>
      <vt:lpstr>the future of our languages</vt:lpstr>
      <vt:lpstr>PowerPoint Presentation</vt:lpstr>
      <vt:lpstr>Next steps…</vt:lpstr>
      <vt:lpstr>Who was there?</vt:lpstr>
      <vt:lpstr>What did we do?</vt:lpstr>
      <vt:lpstr>How did it happen?</vt:lpstr>
      <vt:lpstr>Strong Languages 2032 Statement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End  Language Forum</dc:title>
  <dc:creator>John Mansfield</dc:creator>
  <cp:lastModifiedBy>John Mansfield</cp:lastModifiedBy>
  <cp:revision>26</cp:revision>
  <dcterms:created xsi:type="dcterms:W3CDTF">2022-09-25T11:45:02Z</dcterms:created>
  <dcterms:modified xsi:type="dcterms:W3CDTF">2022-09-26T03:25:55Z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0x0101001C9413764439164FA7593D9BD8732106</vt:lpwstr>
  </property>
</Properties>
</file>