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73" r:id="rId2"/>
    <p:sldId id="285" r:id="rId3"/>
    <p:sldId id="311" r:id="rId4"/>
    <p:sldId id="309" r:id="rId5"/>
    <p:sldId id="263" r:id="rId6"/>
    <p:sldId id="260" r:id="rId7"/>
    <p:sldId id="288" r:id="rId8"/>
    <p:sldId id="261" r:id="rId9"/>
    <p:sldId id="291" r:id="rId10"/>
    <p:sldId id="292" r:id="rId11"/>
    <p:sldId id="267" r:id="rId12"/>
    <p:sldId id="293" r:id="rId13"/>
    <p:sldId id="296" r:id="rId14"/>
    <p:sldId id="281" r:id="rId15"/>
    <p:sldId id="284" r:id="rId16"/>
    <p:sldId id="304" r:id="rId17"/>
    <p:sldId id="306" r:id="rId18"/>
    <p:sldId id="305" r:id="rId19"/>
    <p:sldId id="282" r:id="rId20"/>
    <p:sldId id="315" r:id="rId21"/>
    <p:sldId id="316" r:id="rId22"/>
    <p:sldId id="313" r:id="rId23"/>
    <p:sldId id="302" r:id="rId24"/>
    <p:sldId id="303" r:id="rId25"/>
    <p:sldId id="301" r:id="rId26"/>
    <p:sldId id="272" r:id="rId27"/>
    <p:sldId id="317" r:id="rId28"/>
    <p:sldId id="286" r:id="rId2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24" autoAdjust="0"/>
    <p:restoredTop sz="94660"/>
  </p:normalViewPr>
  <p:slideViewPr>
    <p:cSldViewPr snapToGrid="0">
      <p:cViewPr varScale="1">
        <p:scale>
          <a:sx n="182" d="100"/>
          <a:sy n="182" d="100"/>
        </p:scale>
        <p:origin x="184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339B2-3CCD-FC46-B322-41CDAA009E95}" type="datetimeFigureOut">
              <a:rPr lang="en-US" smtClean="0"/>
              <a:t>9/24/22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2B1C7-6B87-0740-B4C4-DBCB888A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5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but these correspond to sounds much better than English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B1C7-6B87-0740-B4C4-DBCB888ABC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01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but these correspond to sounds much better than English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92B1C7-6B87-0740-B4C4-DBCB888ABC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7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850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241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52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472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128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269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066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26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538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69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373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248A0-1783-46B3-A2BF-D651CC64B9B1}" type="datetimeFigureOut">
              <a:rPr lang="en-AU" smtClean="0"/>
              <a:t>24/9/2022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5E3D8-D869-44A6-922E-B7D8CD1AA4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47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21754" r="50000" b="23382"/>
          <a:stretch/>
        </p:blipFill>
        <p:spPr>
          <a:xfrm>
            <a:off x="2029510" y="1106307"/>
            <a:ext cx="5084979" cy="4775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95" y="11308"/>
            <a:ext cx="2172422" cy="21899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679D2-8D4B-FED7-7101-9B42D54BFB8F}"/>
              </a:ext>
            </a:extLst>
          </p:cNvPr>
          <p:cNvSpPr txBox="1"/>
          <p:nvPr/>
        </p:nvSpPr>
        <p:spPr>
          <a:xfrm>
            <a:off x="164190" y="136811"/>
            <a:ext cx="7782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YÄKU GA RIRRAKAY </a:t>
            </a:r>
          </a:p>
          <a:p>
            <a:r>
              <a:rPr lang="en-AU" sz="6000" b="1" dirty="0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APP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A52F4B5-A801-8441-4B8D-C7F2343D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0" y="6088022"/>
            <a:ext cx="40322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302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9D3DA1-D463-CBFA-612C-0E8659A73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61" y="1106580"/>
            <a:ext cx="7283877" cy="54629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FB753-7A26-6B30-E19E-9E52A23D83C0}"/>
              </a:ext>
            </a:extLst>
          </p:cNvPr>
          <p:cNvSpPr txBox="1"/>
          <p:nvPr/>
        </p:nvSpPr>
        <p:spPr>
          <a:xfrm>
            <a:off x="437322" y="337930"/>
            <a:ext cx="8378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Task – Recognising Letter Names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11E2B8-B272-BF04-1563-250ACB831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11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C00821-00E3-A5AA-DB13-D1900259D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1147469"/>
            <a:ext cx="7426036" cy="5569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63E631-707A-1743-9CB8-6454E9071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4A475-2A0A-7320-744E-C39F66EC352B}"/>
              </a:ext>
            </a:extLst>
          </p:cNvPr>
          <p:cNvSpPr txBox="1"/>
          <p:nvPr/>
        </p:nvSpPr>
        <p:spPr>
          <a:xfrm>
            <a:off x="437322" y="337930"/>
            <a:ext cx="855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Task – Recognising Letter Sounds</a:t>
            </a:r>
          </a:p>
        </p:txBody>
      </p:sp>
    </p:spTree>
    <p:extLst>
      <p:ext uri="{BB962C8B-B14F-4D97-AF65-F5344CB8AC3E}">
        <p14:creationId xmlns:p14="http://schemas.microsoft.com/office/powerpoint/2010/main" val="3534924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752FC9-624E-0C48-889C-A0B12C6F365D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Task – Recognising Sight Words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E6476A-00DE-DF52-505F-C171D625A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69909BF6-AF1C-13AE-18B0-88DE30A5F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99" y="1154545"/>
            <a:ext cx="7416601" cy="55624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3428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88BD2B-D486-F37A-937B-47DD4FABDAA2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Task – Identifying Suffixes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72E47-3BCF-67D3-BC5A-51C111054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6" y="976519"/>
            <a:ext cx="7568648" cy="5676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7B78C-0BEA-723E-1793-80C18AF92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8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r="16545" b="-13639"/>
          <a:stretch/>
        </p:blipFill>
        <p:spPr>
          <a:xfrm rot="5400000">
            <a:off x="1612336" y="348836"/>
            <a:ext cx="5406890" cy="6800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071C6-6BF5-9341-B0DF-2279F2A48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BA0296-4FD4-0C5B-585B-22DFD82A8C5D}"/>
              </a:ext>
            </a:extLst>
          </p:cNvPr>
          <p:cNvSpPr txBox="1"/>
          <p:nvPr/>
        </p:nvSpPr>
        <p:spPr>
          <a:xfrm>
            <a:off x="437322" y="337930"/>
            <a:ext cx="855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err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Yäku</a:t>
            </a:r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 ga </a:t>
            </a:r>
            <a:r>
              <a:rPr lang="en-AU" sz="4000" b="1" err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Rirrakay</a:t>
            </a:r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 in the classroom</a:t>
            </a:r>
          </a:p>
        </p:txBody>
      </p:sp>
    </p:spTree>
    <p:extLst>
      <p:ext uri="{BB962C8B-B14F-4D97-AF65-F5344CB8AC3E}">
        <p14:creationId xmlns:p14="http://schemas.microsoft.com/office/powerpoint/2010/main" val="426036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D71CC-27BF-F54F-BEA7-48C567389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60E5A-6942-A713-9F62-7D0EC12A0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884" y="0"/>
            <a:ext cx="4182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74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6276-9055-E42D-6A89-743D8D399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42" y="213864"/>
            <a:ext cx="7459116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31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C02F88-A9F5-0EFE-A0CF-3DE8F463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372" y="0"/>
            <a:ext cx="5813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18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BD510-AEF1-2B18-BB41-2983E975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32" y="0"/>
            <a:ext cx="4682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89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46211-D26C-2842-9F21-4B58ACFB99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5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294CE-F543-03BE-6A37-1D752C80E615}"/>
              </a:ext>
            </a:extLst>
          </p:cNvPr>
          <p:cNvSpPr txBox="1"/>
          <p:nvPr/>
        </p:nvSpPr>
        <p:spPr>
          <a:xfrm>
            <a:off x="437322" y="337930"/>
            <a:ext cx="68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The Team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EB2A58-97A0-BFBB-AF0E-B1E4BAEC6F7F}"/>
              </a:ext>
            </a:extLst>
          </p:cNvPr>
          <p:cNvSpPr txBox="1"/>
          <p:nvPr/>
        </p:nvSpPr>
        <p:spPr>
          <a:xfrm>
            <a:off x="437322" y="1194780"/>
            <a:ext cx="760787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ea typeface="Arial" panose="020B0604020202020204" pitchFamily="34" charset="0"/>
              </a:rPr>
              <a:t>Yalmay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Arial" panose="020B0604020202020204" pitchFamily="34" charset="0"/>
              </a:rPr>
              <a:t>Yunupi</a:t>
            </a:r>
            <a:r>
              <a:rPr lang="en-AU" sz="2000" b="1" dirty="0" err="1"/>
              <a:t>ŋ</a:t>
            </a:r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</a:rPr>
              <a:t>Yirrkala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 Community School </a:t>
            </a:r>
          </a:p>
          <a:p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</a:rPr>
              <a:t>Melanie Wilkinson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, NT Department of Education</a:t>
            </a:r>
            <a:endParaRPr lang="en-AU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Jill</a:t>
            </a:r>
            <a:r>
              <a:rPr lang="en-US" b="1" spc="-7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Wigglesworth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pc="-4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University</a:t>
            </a:r>
            <a:r>
              <a:rPr lang="en-US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Melbourne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 &amp;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Centre</a:t>
            </a:r>
            <a:r>
              <a:rPr lang="en-US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n-US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Excellence</a:t>
            </a:r>
            <a:r>
              <a:rPr lang="en-US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for</a:t>
            </a:r>
            <a:r>
              <a:rPr lang="en-US" spc="-7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Dynamics</a:t>
            </a:r>
            <a:r>
              <a:rPr lang="en-US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 Language</a:t>
            </a:r>
            <a:endParaRPr lang="en-AU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ea typeface="Arial" panose="020B0604020202020204" pitchFamily="34" charset="0"/>
              </a:rPr>
              <a:t>Jake Stockley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ea typeface="Arial" panose="020B0604020202020204" pitchFamily="34" charset="0"/>
              </a:rPr>
              <a:t>Yirrkala</a:t>
            </a: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 Community School</a:t>
            </a:r>
            <a:endParaRPr lang="en-AU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Robyn Beecham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Yirrkala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Community School</a:t>
            </a:r>
          </a:p>
          <a:p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App</a:t>
            </a:r>
            <a:r>
              <a:rPr lang="en-US" spc="11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developer</a:t>
            </a:r>
            <a:r>
              <a:rPr lang="en-US" dirty="0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US" spc="-35" dirty="0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spc="-35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Fardin</a:t>
            </a:r>
            <a:r>
              <a:rPr lang="en-US" b="1" spc="-55" dirty="0">
                <a:solidFill>
                  <a:srgbClr val="2F1F1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Elias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pc="13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Omni</a:t>
            </a:r>
            <a:r>
              <a:rPr lang="en-US" spc="12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pc="-1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Laboratories</a:t>
            </a:r>
            <a:endParaRPr lang="en-AU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With much assistance from: </a:t>
            </a:r>
            <a:endParaRPr lang="en-AU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Bamu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ŋu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unun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ggurr</a:t>
            </a:r>
            <a:r>
              <a:rPr lang="en-US" dirty="0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Natasha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Bul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ir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</a:t>
            </a:r>
            <a:r>
              <a:rPr lang="en-US" b="1" spc="-5" dirty="0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Yunupi</a:t>
            </a:r>
            <a:r>
              <a:rPr lang="en-AU" sz="2000" b="1" dirty="0" err="1">
                <a:solidFill>
                  <a:prstClr val="black"/>
                </a:solidFill>
              </a:rPr>
              <a:t>ŋ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and 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Banbapuy</a:t>
            </a:r>
            <a:r>
              <a:rPr lang="en-US" b="1" dirty="0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Whitehead, </a:t>
            </a:r>
            <a:r>
              <a:rPr lang="en-US" dirty="0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 well as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är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wu</a:t>
            </a:r>
            <a:r>
              <a:rPr lang="en-US" b="1" dirty="0" err="1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</a:t>
            </a:r>
            <a:r>
              <a:rPr lang="en-US" b="1" dirty="0">
                <a:solidFill>
                  <a:srgbClr val="2F1F1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Marika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and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Ganhdhurrminy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Yunupi</a:t>
            </a:r>
            <a:r>
              <a:rPr lang="en-AU" sz="2000" b="1" dirty="0" err="1"/>
              <a:t>ŋ</a:t>
            </a:r>
            <a:r>
              <a: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</a:t>
            </a:r>
            <a:endParaRPr lang="en-AU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spc="-1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AU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We also thank the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many</a:t>
            </a:r>
            <a:r>
              <a:rPr lang="en-US" spc="-4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children</a:t>
            </a:r>
            <a:r>
              <a:rPr lang="en-US" spc="-1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who</a:t>
            </a:r>
            <a:r>
              <a:rPr lang="en-US" spc="-4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helped</a:t>
            </a:r>
            <a:r>
              <a:rPr lang="en-US" spc="-1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us</a:t>
            </a:r>
            <a:r>
              <a:rPr lang="en-US" spc="-3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with</a:t>
            </a:r>
            <a:r>
              <a:rPr lang="en-US" spc="-4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testing</a:t>
            </a:r>
            <a:r>
              <a:rPr lang="en-US" spc="-6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pc="-3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pc="-2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app, the teachers who allowed us to take them out of class, and the school leadership whose ensured we had time to work together over many years</a:t>
            </a:r>
            <a:endParaRPr lang="en-AU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66675" algn="just"/>
            <a:r>
              <a:rPr lang="en-US" sz="1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AU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6576D4-0383-8299-74E2-C94F92ADD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01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294CE-F543-03BE-6A37-1D752C80E615}"/>
              </a:ext>
            </a:extLst>
          </p:cNvPr>
          <p:cNvSpPr txBox="1"/>
          <p:nvPr/>
        </p:nvSpPr>
        <p:spPr>
          <a:xfrm>
            <a:off x="437322" y="337930"/>
            <a:ext cx="68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The Journey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6576D4-0383-8299-74E2-C94F92ADD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82" y="6031751"/>
            <a:ext cx="819618" cy="82624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E871BEC-8458-195F-0459-F74510115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1752"/>
            <a:ext cx="4222673" cy="82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5B65D-B13A-DF98-B0D3-10EA3CEEE524}"/>
              </a:ext>
            </a:extLst>
          </p:cNvPr>
          <p:cNvSpPr txBox="1"/>
          <p:nvPr/>
        </p:nvSpPr>
        <p:spPr>
          <a:xfrm>
            <a:off x="437322" y="1153393"/>
            <a:ext cx="8101560" cy="5375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After we had the first four levels we tested them on the students and then had to make lots of changes: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the app froze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it had glitches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there were lots of changes</a:t>
            </a:r>
            <a:endParaRPr lang="en-US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After ten levels we restructured some of the levels and the vocabulary; this involved many re-recordings of sound files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And then we retested and made further changes; Jake liaised with </a:t>
            </a:r>
            <a:r>
              <a:rPr lang="en-US" sz="2000" dirty="0" err="1"/>
              <a:t>Fardin</a:t>
            </a:r>
            <a:r>
              <a:rPr lang="en-US" sz="2000" dirty="0"/>
              <a:t> and the rest of us focused on the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a long journey with lots of laughs and as we were all in different places as progress was slow and we worked on the app when we were all in Yirrkala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all learnt a great deal and hope the app will be a useful </a:t>
            </a:r>
            <a:r>
              <a:rPr lang="yo-NG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 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 to help the students with their reading now and in</a:t>
            </a:r>
            <a:r>
              <a:rPr lang="yo-NG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future.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85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294CE-F543-03BE-6A37-1D752C80E615}"/>
              </a:ext>
            </a:extLst>
          </p:cNvPr>
          <p:cNvSpPr txBox="1"/>
          <p:nvPr/>
        </p:nvSpPr>
        <p:spPr>
          <a:xfrm>
            <a:off x="437322" y="337930"/>
            <a:ext cx="68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The Journey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6576D4-0383-8299-74E2-C94F92ADD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82" y="6031751"/>
            <a:ext cx="819618" cy="82624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E871BEC-8458-195F-0459-F74510115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1752"/>
            <a:ext cx="4222673" cy="82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5B65D-B13A-DF98-B0D3-10EA3CEEE524}"/>
              </a:ext>
            </a:extLst>
          </p:cNvPr>
          <p:cNvSpPr txBox="1"/>
          <p:nvPr/>
        </p:nvSpPr>
        <p:spPr>
          <a:xfrm>
            <a:off x="437322" y="1153393"/>
            <a:ext cx="8101560" cy="5375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After we had the first four levels we tested them on the students and then had to make lots of changes: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the app froze</a:t>
            </a:r>
          </a:p>
          <a:p>
            <a:pPr marL="800100" lvl="1" indent="-342900"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it had glitches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400" dirty="0"/>
              <a:t>there were lots of changes</a:t>
            </a:r>
            <a:endParaRPr lang="en-US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After ten levels we restructured some of the levels and the vocabulary; this involved many re-recordings of sound files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And then we retested and made further changes; Jake liaised with </a:t>
            </a:r>
            <a:r>
              <a:rPr lang="en-US" sz="2000" dirty="0" err="1"/>
              <a:t>Fardin</a:t>
            </a:r>
            <a:r>
              <a:rPr lang="en-US" sz="2000" dirty="0"/>
              <a:t> and the rest of us focused on the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a long journey with lots of laughs and as we were all in different places as progress was slow and we worked on the app when we were all in Yirrkala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all learnt a great deal and hope the app will be a useful </a:t>
            </a:r>
            <a:r>
              <a:rPr lang="yo-NG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 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 to help the students with their reading now and in</a:t>
            </a:r>
            <a:r>
              <a:rPr lang="yo-NG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future. 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29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294CE-F543-03BE-6A37-1D752C80E615}"/>
              </a:ext>
            </a:extLst>
          </p:cNvPr>
          <p:cNvSpPr txBox="1"/>
          <p:nvPr/>
        </p:nvSpPr>
        <p:spPr>
          <a:xfrm>
            <a:off x="437322" y="337930"/>
            <a:ext cx="68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The Challenges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6576D4-0383-8299-74E2-C94F92ADD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82" y="6031751"/>
            <a:ext cx="819618" cy="82624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E871BEC-8458-195F-0459-F74510115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1752"/>
            <a:ext cx="4222673" cy="82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5B65D-B13A-DF98-B0D3-10EA3CEEE524}"/>
              </a:ext>
            </a:extLst>
          </p:cNvPr>
          <p:cNvSpPr txBox="1"/>
          <p:nvPr/>
        </p:nvSpPr>
        <p:spPr>
          <a:xfrm>
            <a:off x="437322" y="1153393"/>
            <a:ext cx="810156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A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Dhuwaya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most sound link to one letter but some link to two; these have spelling rules which are a later step in literacy learning</a:t>
            </a:r>
            <a:r>
              <a:rPr lang="en-AU" sz="2000" dirty="0">
                <a:effectLst/>
              </a:rPr>
              <a:t>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We 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needed target words, sounds, syllables and suffixes that did not need that knowledge to select the right answer</a:t>
            </a:r>
            <a:r>
              <a:rPr lang="en-AU" sz="2000" dirty="0">
                <a:effectLst/>
              </a:rPr>
              <a:t>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We needed to include suffixes that change meaning e.g. Yirrkala &gt; </a:t>
            </a:r>
            <a:r>
              <a:rPr lang="en-AU" sz="2000" dirty="0" err="1"/>
              <a:t>Yirrkalayi</a:t>
            </a:r>
            <a:r>
              <a:rPr lang="en-AU" sz="2000" dirty="0"/>
              <a:t> (to Yirrkala)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needed to decide the best </a:t>
            </a:r>
            <a:r>
              <a:rPr lang="en-A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Dhuwaya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 to use to help the children: also an ongoing part of training for </a:t>
            </a:r>
            <a:r>
              <a:rPr lang="en-A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Yolŋu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educators</a:t>
            </a:r>
            <a:r>
              <a:rPr lang="en-AU" sz="2000" dirty="0">
                <a:effectLst/>
              </a:rPr>
              <a:t>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Glottal stops were a challenge: </a:t>
            </a:r>
            <a:r>
              <a:rPr lang="en-AU" sz="2000" dirty="0" err="1"/>
              <a:t>Yol</a:t>
            </a:r>
            <a:r>
              <a:rPr lang="en-A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ŋu</a:t>
            </a:r>
            <a:r>
              <a:rPr lang="en-AU" sz="2000" dirty="0">
                <a:effectLst/>
              </a:rPr>
              <a:t> often use them in list so when we recorded words in lists they often included glottal stops not used in normal speech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in the rerecordings it was im</a:t>
            </a: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portant </a:t>
            </a:r>
            <a:r>
              <a:rPr lang="en-A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add a glottal stop</a:t>
            </a:r>
            <a:r>
              <a:rPr lang="en-AU" sz="2000" dirty="0">
                <a:effectLst/>
              </a:rPr>
              <a:t> – lots more recording and uploading to be done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685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9E6B39-A1D9-CF61-54F4-9C6AC2B803B9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Yolŋu Dhäruk Rirrakay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F5C66-3CF4-FFB6-F12B-81BAEB596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2D90BD03-48A1-56A4-6CE2-4D65E343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 b="5956"/>
          <a:stretch/>
        </p:blipFill>
        <p:spPr>
          <a:xfrm>
            <a:off x="2008815" y="1045816"/>
            <a:ext cx="4849279" cy="581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76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B0819-517B-63F1-1CDC-AB4E79EEB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82" y="1128720"/>
            <a:ext cx="7451035" cy="55882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F31BE-DF4A-18D6-2B4A-0F52C186F484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All instructions are in Dhuwaya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E3DE8-2FD1-C64E-BAD2-58CFAC902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27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841733-AE2B-BEDC-09EA-006FAF04C075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err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Yolŋu</a:t>
            </a:r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 Colours</a:t>
            </a:r>
          </a:p>
        </p:txBody>
      </p:sp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8605781-9C09-23AD-94BA-888C3CC2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37681" r="9681" b="30628"/>
          <a:stretch/>
        </p:blipFill>
        <p:spPr>
          <a:xfrm>
            <a:off x="1" y="1285461"/>
            <a:ext cx="9144000" cy="4890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C3E0F-0B0C-CBFB-6824-07F7D35D6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40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6" y="996273"/>
            <a:ext cx="7911548" cy="5763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4AE33C-F7D6-B648-93D4-344ACBEA1B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B5AD92-9FCD-D6D6-8E92-B256E41584D7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Yolŋu names for the iPad </a:t>
            </a:r>
          </a:p>
        </p:txBody>
      </p:sp>
    </p:spTree>
    <p:extLst>
      <p:ext uri="{BB962C8B-B14F-4D97-AF65-F5344CB8AC3E}">
        <p14:creationId xmlns:p14="http://schemas.microsoft.com/office/powerpoint/2010/main" val="2715751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E294CE-F543-03BE-6A37-1D752C80E615}"/>
              </a:ext>
            </a:extLst>
          </p:cNvPr>
          <p:cNvSpPr txBox="1"/>
          <p:nvPr/>
        </p:nvSpPr>
        <p:spPr>
          <a:xfrm>
            <a:off x="437322" y="337930"/>
            <a:ext cx="6887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In the end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6576D4-0383-8299-74E2-C94F92ADD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82" y="6031751"/>
            <a:ext cx="819618" cy="82624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E871BEC-8458-195F-0459-F74510115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1752"/>
            <a:ext cx="4222673" cy="82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5B65D-B13A-DF98-B0D3-10EA3CEEE524}"/>
              </a:ext>
            </a:extLst>
          </p:cNvPr>
          <p:cNvSpPr txBox="1"/>
          <p:nvPr/>
        </p:nvSpPr>
        <p:spPr>
          <a:xfrm>
            <a:off x="444302" y="1153393"/>
            <a:ext cx="8101560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AU" sz="2000" dirty="0"/>
          </a:p>
          <a:p>
            <a:pPr algn="ctr">
              <a:spcAft>
                <a:spcPts val="1200"/>
              </a:spcAft>
            </a:pPr>
            <a:r>
              <a:rPr lang="en-AU" sz="2000" dirty="0"/>
              <a:t>We did it!</a:t>
            </a:r>
          </a:p>
          <a:p>
            <a:pPr algn="ctr">
              <a:spcAft>
                <a:spcPts val="1200"/>
              </a:spcAft>
            </a:pPr>
            <a:r>
              <a:rPr lang="en-AU" sz="2000" dirty="0"/>
              <a:t>The kids love it!</a:t>
            </a:r>
          </a:p>
          <a:p>
            <a:pPr algn="ctr">
              <a:spcAft>
                <a:spcPts val="1200"/>
              </a:spcAft>
            </a:pPr>
            <a:r>
              <a:rPr lang="en-AU" sz="2000" dirty="0"/>
              <a:t>We will soon do a validity study to see what difference it makes; we were unable to do this because of COVID</a:t>
            </a:r>
          </a:p>
          <a:p>
            <a:pPr algn="ctr">
              <a:spcAft>
                <a:spcPts val="1200"/>
              </a:spcAft>
            </a:pPr>
            <a:r>
              <a:rPr lang="en-AU" sz="2000" dirty="0"/>
              <a:t>This may involve more changes, but we hope not too many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b="1" dirty="0"/>
              <a:t>We hope you enjoy playing with 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45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B66BEA-6D21-8A41-B1C0-67B5BFFFD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/>
          <a:stretch/>
        </p:blipFill>
        <p:spPr>
          <a:xfrm>
            <a:off x="783771" y="1192696"/>
            <a:ext cx="7576457" cy="6351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B99292-7D78-7367-A895-734F02726CB0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Paper about the App - 2022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0F628-A21B-30AA-15C6-257ADF21B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1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ding a book&#10;&#10;Description automatically generated with low confidence">
            <a:extLst>
              <a:ext uri="{FF2B5EF4-FFF2-40B4-BE49-F238E27FC236}">
                <a16:creationId xmlns:a16="http://schemas.microsoft.com/office/drawing/2014/main" id="{3615F726-FC12-8085-3624-64645241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8" r="4" b="4206"/>
          <a:stretch/>
        </p:blipFill>
        <p:spPr>
          <a:xfrm>
            <a:off x="5975513" y="-1"/>
            <a:ext cx="3168488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6" name="Picture 15" descr="A picture containing person, child, indoor, group&#10;&#10;Description automatically generated">
            <a:extLst>
              <a:ext uri="{FF2B5EF4-FFF2-40B4-BE49-F238E27FC236}">
                <a16:creationId xmlns:a16="http://schemas.microsoft.com/office/drawing/2014/main" id="{8CFBCBB6-F6DC-B145-1CCC-7F3673608D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0" r="1" b="13348"/>
          <a:stretch/>
        </p:blipFill>
        <p:spPr>
          <a:xfrm>
            <a:off x="3370076" y="243"/>
            <a:ext cx="5773923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0" name="Picture 19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A9FFC0F-6C98-30FD-574F-A6F54317D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" b="3"/>
          <a:stretch/>
        </p:blipFill>
        <p:spPr>
          <a:xfrm>
            <a:off x="0" y="-1"/>
            <a:ext cx="439482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EDC19DB-5900-5BBF-5E68-76E4BB8AF2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0" b="4"/>
          <a:stretch/>
        </p:blipFill>
        <p:spPr>
          <a:xfrm>
            <a:off x="4762567" y="3511295"/>
            <a:ext cx="4381433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2" name="Picture 21" descr="A picture containing text, table, computer, indoor&#10;&#10;Description automatically generated">
            <a:extLst>
              <a:ext uri="{FF2B5EF4-FFF2-40B4-BE49-F238E27FC236}">
                <a16:creationId xmlns:a16="http://schemas.microsoft.com/office/drawing/2014/main" id="{3913F599-E5AB-1ECB-393B-60068B3683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1" r="-2" b="34247"/>
          <a:stretch/>
        </p:blipFill>
        <p:spPr>
          <a:xfrm>
            <a:off x="20" y="3511295"/>
            <a:ext cx="5773902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576D4-0383-8299-74E2-C94F92ADD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56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47041376">
            <a:extLst>
              <a:ext uri="{FF2B5EF4-FFF2-40B4-BE49-F238E27FC236}">
                <a16:creationId xmlns:a16="http://schemas.microsoft.com/office/drawing/2014/main" id="{3F6580A7-BC1F-DD38-44C2-009295F2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" y="913891"/>
            <a:ext cx="9024620" cy="63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1CC83-F7E3-015A-CCC8-FC04EB98A842}"/>
              </a:ext>
            </a:extLst>
          </p:cNvPr>
          <p:cNvSpPr txBox="1"/>
          <p:nvPr/>
        </p:nvSpPr>
        <p:spPr>
          <a:xfrm>
            <a:off x="3120737" y="315959"/>
            <a:ext cx="290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b="1" dirty="0" err="1">
                <a:solidFill>
                  <a:srgbClr val="00B0F0"/>
                </a:solidFill>
              </a:rPr>
              <a:t>Ŋ</a:t>
            </a:r>
            <a:r>
              <a:rPr lang="en-US" sz="2400" b="1" dirty="0">
                <a:solidFill>
                  <a:srgbClr val="00B0F0"/>
                </a:solidFill>
              </a:rPr>
              <a:t>ATHU (CYCAD TREE)</a:t>
            </a:r>
          </a:p>
        </p:txBody>
      </p:sp>
    </p:spTree>
    <p:extLst>
      <p:ext uri="{BB962C8B-B14F-4D97-AF65-F5344CB8AC3E}">
        <p14:creationId xmlns:p14="http://schemas.microsoft.com/office/powerpoint/2010/main" val="302879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4" y="1163507"/>
            <a:ext cx="7404652" cy="55534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F2276-B2E6-9B41-8F87-9DD25AB4A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7AE3A1-7A41-0B47-F296-7807DEFAC248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Logging in</a:t>
            </a:r>
          </a:p>
        </p:txBody>
      </p:sp>
    </p:spTree>
    <p:extLst>
      <p:ext uri="{BB962C8B-B14F-4D97-AF65-F5344CB8AC3E}">
        <p14:creationId xmlns:p14="http://schemas.microsoft.com/office/powerpoint/2010/main" val="358679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0" y="1101387"/>
            <a:ext cx="7487479" cy="56156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A2B61D-B8DC-DA42-8717-A6F9702D4B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24009-38E5-8E34-D6E0-51B7E0E1BE76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Task Levels 1-2</a:t>
            </a:r>
          </a:p>
        </p:txBody>
      </p:sp>
    </p:spTree>
    <p:extLst>
      <p:ext uri="{BB962C8B-B14F-4D97-AF65-F5344CB8AC3E}">
        <p14:creationId xmlns:p14="http://schemas.microsoft.com/office/powerpoint/2010/main" val="215825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ABAC8EE-EDC9-FB91-A07B-66C9178BD9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4" b="28309"/>
          <a:stretch/>
        </p:blipFill>
        <p:spPr>
          <a:xfrm>
            <a:off x="662904" y="927652"/>
            <a:ext cx="7818191" cy="5790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A0CE2-F54A-48EE-B9E9-88AF283EE76F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Skills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0BDDA-1872-F208-4C5D-9136BEAAF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1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5522A4-64CB-F893-5B10-DA8AA2A79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" y="1092052"/>
            <a:ext cx="7499926" cy="5624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6F446F-4175-7540-86C3-69EDC7D54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8DBFEE-348A-5956-45CE-EB2336589378}"/>
              </a:ext>
            </a:extLst>
          </p:cNvPr>
          <p:cNvSpPr txBox="1"/>
          <p:nvPr/>
        </p:nvSpPr>
        <p:spPr>
          <a:xfrm>
            <a:off x="437322" y="337930"/>
            <a:ext cx="7782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Task – Segmenting Syllables  </a:t>
            </a:r>
          </a:p>
        </p:txBody>
      </p:sp>
    </p:spTree>
    <p:extLst>
      <p:ext uri="{BB962C8B-B14F-4D97-AF65-F5344CB8AC3E}">
        <p14:creationId xmlns:p14="http://schemas.microsoft.com/office/powerpoint/2010/main" val="142476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3CB9E7-4942-21B4-2A1D-8E49C7126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1" y="1045816"/>
            <a:ext cx="7573818" cy="5680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6AED7E-77BC-3999-AC1F-BC0A28F06F91}"/>
              </a:ext>
            </a:extLst>
          </p:cNvPr>
          <p:cNvSpPr txBox="1"/>
          <p:nvPr/>
        </p:nvSpPr>
        <p:spPr>
          <a:xfrm>
            <a:off x="0" y="33793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>
                <a:solidFill>
                  <a:srgbClr val="00B0F0"/>
                </a:solidFill>
                <a:latin typeface="Andika AuSIL" panose="02000000000000000000" pitchFamily="2" charset="0"/>
                <a:ea typeface="Andika AuSIL" panose="02000000000000000000" pitchFamily="2" charset="0"/>
                <a:cs typeface="Andika AuSIL" panose="02000000000000000000" pitchFamily="2" charset="0"/>
              </a:rPr>
              <a:t>Task – Blending Syllables + Phonemes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2D6F1-84EB-44F3-01AE-95BDBE8D9B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8" y="5890747"/>
            <a:ext cx="819618" cy="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13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413764439164FA7593D9BD8732106" ma:contentTypeVersion="18" ma:contentTypeDescription="Create a new document." ma:contentTypeScope="" ma:versionID="a8273ca9cd7ef00f4b57f99a0767dcf5">
  <xsd:schema xmlns:xsd="http://www.w3.org/2001/XMLSchema" xmlns:xs="http://www.w3.org/2001/XMLSchema" xmlns:p="http://schemas.microsoft.com/office/2006/metadata/properties" xmlns:ns2="07e70adf-8c74-417b-b8f5-609b0b16894f" xmlns:ns3="4171c01f-b551-4719-9aef-9cb659b6d1e1" targetNamespace="http://schemas.microsoft.com/office/2006/metadata/properties" ma:root="true" ma:fieldsID="61befc9ac006a8d25ff2876453037f7c" ns2:_="" ns3:_="">
    <xsd:import namespace="07e70adf-8c74-417b-b8f5-609b0b16894f"/>
    <xsd:import namespace="4171c01f-b551-4719-9aef-9cb659b6d1e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Caseclosed" minOccurs="0"/>
                <xsd:element ref="ns3:Restricted0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70adf-8c74-417b-b8f5-609b0b1689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b7e92b7-072f-4ec1-97c6-1acb4046e8d6}" ma:internalName="TaxCatchAll" ma:showField="CatchAllData" ma:web="07e70adf-8c74-417b-b8f5-609b0b1689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71c01f-b551-4719-9aef-9cb659b6d1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aseclosed" ma:index="20" nillable="true" ma:displayName="Date Closed" ma:description="Previously listed in file title" ma:format="DateOnly" ma:internalName="Caseclosed">
      <xsd:simpleType>
        <xsd:restriction base="dms:DateTime"/>
      </xsd:simpleType>
    </xsd:element>
    <xsd:element name="Restricted0" ma:index="21" nillable="true" ma:displayName="Restricted" ma:format="RadioButtons" ma:internalName="Restricted0">
      <xsd:simpleType>
        <xsd:restriction base="dms:Choice">
          <xsd:enumeration value="Restricted - ceremonial"/>
          <xsd:enumeration value="Open"/>
          <xsd:enumeration value="Restricted - men only"/>
          <xsd:enumeration value="Restricted - women only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9d3b022-555c-4404-b0ea-6343c4eceb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581E2F-69AC-4486-9CA3-168C712DCF2B}"/>
</file>

<file path=customXml/itemProps2.xml><?xml version="1.0" encoding="utf-8"?>
<ds:datastoreItem xmlns:ds="http://schemas.openxmlformats.org/officeDocument/2006/customXml" ds:itemID="{670E80FB-7C47-4BE8-8115-8C5D123D86F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628</TotalTime>
  <Words>691</Words>
  <Application>Microsoft Macintosh PowerPoint</Application>
  <PresentationFormat>On-screen Show (4:3)</PresentationFormat>
  <Paragraphs>70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Andika AuSIL</vt:lpstr>
      <vt:lpstr>Arial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Loredana Ducco</dc:creator>
  <cp:lastModifiedBy>Jill Wigglesworth</cp:lastModifiedBy>
  <cp:revision>22</cp:revision>
  <cp:lastPrinted>2022-09-08T00:45:06Z</cp:lastPrinted>
  <dcterms:created xsi:type="dcterms:W3CDTF">2022-02-24T04:48:27Z</dcterms:created>
  <dcterms:modified xsi:type="dcterms:W3CDTF">2022-09-24T02:24:48Z</dcterms:modified>
</cp:coreProperties>
</file>